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2" autoAdjust="0"/>
    <p:restoredTop sz="94660"/>
  </p:normalViewPr>
  <p:slideViewPr>
    <p:cSldViewPr snapToGrid="0">
      <p:cViewPr varScale="1">
        <p:scale>
          <a:sx n="72" d="100"/>
          <a:sy n="72" d="100"/>
        </p:scale>
        <p:origin x="72"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78CBC-818D-4A14-A6C4-3D1B93C017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FF4B04-6023-4C44-BB38-09B9434332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9E1432-6FBD-4D71-9926-370AC3EFADE8}"/>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5" name="Footer Placeholder 4">
            <a:extLst>
              <a:ext uri="{FF2B5EF4-FFF2-40B4-BE49-F238E27FC236}">
                <a16:creationId xmlns:a16="http://schemas.microsoft.com/office/drawing/2014/main" id="{3CB66971-395C-45BC-B31B-3D436CA8A0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F37D22-E33D-41B1-9C21-890A81FD8868}"/>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1396164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2B291-147E-4444-AB03-5A71003C80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3F971E-3E7F-4B4F-A42C-7A98105C04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6B02E-0EAA-4309-A689-D5221F1CA3FE}"/>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5" name="Footer Placeholder 4">
            <a:extLst>
              <a:ext uri="{FF2B5EF4-FFF2-40B4-BE49-F238E27FC236}">
                <a16:creationId xmlns:a16="http://schemas.microsoft.com/office/drawing/2014/main" id="{6B247F51-8BB3-432D-8386-85231D66E1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4EDE91-4417-4533-BAB8-F80347A1D201}"/>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2139701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D34257-E019-4CD5-B56E-35D157CAAD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C7B3E4-1043-42D6-B5A7-771C2D586F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CEE0A8-507C-4DF7-95B4-5993E22426D6}"/>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5" name="Footer Placeholder 4">
            <a:extLst>
              <a:ext uri="{FF2B5EF4-FFF2-40B4-BE49-F238E27FC236}">
                <a16:creationId xmlns:a16="http://schemas.microsoft.com/office/drawing/2014/main" id="{995F4607-49B8-4CA5-942B-75CF7D745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8BC7BC-D1F6-48D0-BB89-D3982B9ED964}"/>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270597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77386-383C-4DAC-AD87-898B4A5762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424439-FF4D-4A9A-96CA-EFFDC48F6A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FA3500-6E16-467E-B122-819163C47F53}"/>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5" name="Footer Placeholder 4">
            <a:extLst>
              <a:ext uri="{FF2B5EF4-FFF2-40B4-BE49-F238E27FC236}">
                <a16:creationId xmlns:a16="http://schemas.microsoft.com/office/drawing/2014/main" id="{A4EA78EA-6C92-403E-9403-156E6F792D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36C5F-4EBE-4CDD-810F-ABF2F112147F}"/>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61892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75768-A767-4FE1-BDF4-EAD4E9B463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83D1B9-C58C-4773-89C7-9E0FB01719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90EDFE-7843-4779-8207-064A745471D4}"/>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5" name="Footer Placeholder 4">
            <a:extLst>
              <a:ext uri="{FF2B5EF4-FFF2-40B4-BE49-F238E27FC236}">
                <a16:creationId xmlns:a16="http://schemas.microsoft.com/office/drawing/2014/main" id="{7A286B0B-4F1B-447F-90AC-FF88AF21A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8A601-F3FA-44F3-9813-ECD610B87C9F}"/>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373633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B7F97-118F-4E93-8524-C4C7FC2A1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4059B9-0449-4A20-B564-D497B612A7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EF6951-62D5-4F01-95B9-2D9DE0B8C2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617A20-5A25-410C-840D-960561A8C32A}"/>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6" name="Footer Placeholder 5">
            <a:extLst>
              <a:ext uri="{FF2B5EF4-FFF2-40B4-BE49-F238E27FC236}">
                <a16:creationId xmlns:a16="http://schemas.microsoft.com/office/drawing/2014/main" id="{948E14B6-0B6B-41A8-9708-2083835015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20971-19FF-46A3-B365-A0A16BDBD4C7}"/>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3126126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4CF6D-C961-4EF9-9C72-1D2F474F5F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02D5D3-8942-47DE-85DC-094668EA13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3E4F9D-D119-474A-AA58-D9CB4DA218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BBB96-F190-4582-B3CB-C46E99C818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ED58-7233-46A6-B9D1-C769664CD0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F35239-4693-4ABD-9B6F-83C0CCDDD799}"/>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8" name="Footer Placeholder 7">
            <a:extLst>
              <a:ext uri="{FF2B5EF4-FFF2-40B4-BE49-F238E27FC236}">
                <a16:creationId xmlns:a16="http://schemas.microsoft.com/office/drawing/2014/main" id="{BEEDBC04-3941-40AE-AE8B-A0E3851274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F7B82D-08A1-46AA-BFA1-02289CE52663}"/>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2703632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CE39-DF0A-4FF6-833D-B94BAD6404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46898C-8DC0-476A-80C7-1FD15BAC8A2F}"/>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4" name="Footer Placeholder 3">
            <a:extLst>
              <a:ext uri="{FF2B5EF4-FFF2-40B4-BE49-F238E27FC236}">
                <a16:creationId xmlns:a16="http://schemas.microsoft.com/office/drawing/2014/main" id="{550164CC-BAD2-4D94-BFE2-C6675CCA03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9B02DE-84B1-4FF6-BA58-B700426325BB}"/>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1156370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F786E1-C655-45F6-ADB4-9FA19D763DB5}"/>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3" name="Footer Placeholder 2">
            <a:extLst>
              <a:ext uri="{FF2B5EF4-FFF2-40B4-BE49-F238E27FC236}">
                <a16:creationId xmlns:a16="http://schemas.microsoft.com/office/drawing/2014/main" id="{DBE2328F-B5E1-4718-8544-90FEE72138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09D2B2-2BA2-4011-ABB8-55703801A2AB}"/>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54074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EE804-4804-4B09-804C-315004195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82A720-727D-44B7-BE77-A9C06F1249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E3D8CD-08F5-4992-86AE-CD2D34EE6C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FDE586-CC23-4DFE-A96F-4EEE71AE0139}"/>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6" name="Footer Placeholder 5">
            <a:extLst>
              <a:ext uri="{FF2B5EF4-FFF2-40B4-BE49-F238E27FC236}">
                <a16:creationId xmlns:a16="http://schemas.microsoft.com/office/drawing/2014/main" id="{7A62B3CD-2772-4091-9AC0-BA58F3FE4A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C1CCAF-7D7E-408E-B37D-387EACCACEF1}"/>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1751189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C6D07-AB80-4D3E-B5F8-6AD258C4DB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E0208E-57BC-4E8B-B94C-8061DE82F7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C5A2C6-45C1-4F48-88F6-48B0DFBCC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8FFBD1-DFCA-4C75-B823-C41EDA88D66B}"/>
              </a:ext>
            </a:extLst>
          </p:cNvPr>
          <p:cNvSpPr>
            <a:spLocks noGrp="1"/>
          </p:cNvSpPr>
          <p:nvPr>
            <p:ph type="dt" sz="half" idx="10"/>
          </p:nvPr>
        </p:nvSpPr>
        <p:spPr/>
        <p:txBody>
          <a:bodyPr/>
          <a:lstStyle/>
          <a:p>
            <a:fld id="{24F1D355-F6C0-4B54-A7DD-1C825683BA90}" type="datetimeFigureOut">
              <a:rPr lang="en-US" smtClean="0"/>
              <a:t>11/3/2021</a:t>
            </a:fld>
            <a:endParaRPr lang="en-US"/>
          </a:p>
        </p:txBody>
      </p:sp>
      <p:sp>
        <p:nvSpPr>
          <p:cNvPr id="6" name="Footer Placeholder 5">
            <a:extLst>
              <a:ext uri="{FF2B5EF4-FFF2-40B4-BE49-F238E27FC236}">
                <a16:creationId xmlns:a16="http://schemas.microsoft.com/office/drawing/2014/main" id="{581F52B9-688B-4E4E-B9D9-27056BDD20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6A3AF-0EBB-4149-AA85-A025810A7009}"/>
              </a:ext>
            </a:extLst>
          </p:cNvPr>
          <p:cNvSpPr>
            <a:spLocks noGrp="1"/>
          </p:cNvSpPr>
          <p:nvPr>
            <p:ph type="sldNum" sz="quarter" idx="12"/>
          </p:nvPr>
        </p:nvSpPr>
        <p:spPr/>
        <p:txBody>
          <a:bodyPr/>
          <a:lstStyle/>
          <a:p>
            <a:fld id="{A2F51E6F-03ED-4294-907B-35E70433BA1A}" type="slidenum">
              <a:rPr lang="en-US" smtClean="0"/>
              <a:t>‹#›</a:t>
            </a:fld>
            <a:endParaRPr lang="en-US"/>
          </a:p>
        </p:txBody>
      </p:sp>
    </p:spTree>
    <p:extLst>
      <p:ext uri="{BB962C8B-B14F-4D97-AF65-F5344CB8AC3E}">
        <p14:creationId xmlns:p14="http://schemas.microsoft.com/office/powerpoint/2010/main" val="348445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7BA5F9-AEC9-400D-88AB-4E56DC70BB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CFE2BC-903D-44F1-876F-C34F1F6DE2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630122-029E-4A45-9EE2-6222ABD09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1D355-F6C0-4B54-A7DD-1C825683BA90}" type="datetimeFigureOut">
              <a:rPr lang="en-US" smtClean="0"/>
              <a:t>11/3/2021</a:t>
            </a:fld>
            <a:endParaRPr lang="en-US"/>
          </a:p>
        </p:txBody>
      </p:sp>
      <p:sp>
        <p:nvSpPr>
          <p:cNvPr id="5" name="Footer Placeholder 4">
            <a:extLst>
              <a:ext uri="{FF2B5EF4-FFF2-40B4-BE49-F238E27FC236}">
                <a16:creationId xmlns:a16="http://schemas.microsoft.com/office/drawing/2014/main" id="{BDAAFA37-AD82-42FB-9547-F0849BFE38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3A76CCA-7FDC-4DA5-9439-399ED5739B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F51E6F-03ED-4294-907B-35E70433BA1A}" type="slidenum">
              <a:rPr lang="en-US" smtClean="0"/>
              <a:t>‹#›</a:t>
            </a:fld>
            <a:endParaRPr lang="en-US"/>
          </a:p>
        </p:txBody>
      </p:sp>
    </p:spTree>
    <p:extLst>
      <p:ext uri="{BB962C8B-B14F-4D97-AF65-F5344CB8AC3E}">
        <p14:creationId xmlns:p14="http://schemas.microsoft.com/office/powerpoint/2010/main" val="1151192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icture containing blur&#10;&#10;Description automatically generated">
            <a:extLst>
              <a:ext uri="{FF2B5EF4-FFF2-40B4-BE49-F238E27FC236}">
                <a16:creationId xmlns:a16="http://schemas.microsoft.com/office/drawing/2014/main" id="{E5D38870-3B74-4855-8EF8-B31A3258FA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30"/>
            <a:ext cx="12192000" cy="6860129"/>
          </a:xfrm>
          <a:prstGeom prst="rect">
            <a:avLst/>
          </a:prstGeom>
        </p:spPr>
      </p:pic>
      <p:sp>
        <p:nvSpPr>
          <p:cNvPr id="5" name="Title 4">
            <a:extLst>
              <a:ext uri="{FF2B5EF4-FFF2-40B4-BE49-F238E27FC236}">
                <a16:creationId xmlns:a16="http://schemas.microsoft.com/office/drawing/2014/main" id="{0859ABDF-CDD4-4443-A3AE-92B4EBB06906}"/>
              </a:ext>
            </a:extLst>
          </p:cNvPr>
          <p:cNvSpPr>
            <a:spLocks noGrp="1"/>
          </p:cNvSpPr>
          <p:nvPr>
            <p:ph type="title"/>
          </p:nvPr>
        </p:nvSpPr>
        <p:spPr>
          <a:xfrm>
            <a:off x="839788" y="365124"/>
            <a:ext cx="10515600" cy="6340475"/>
          </a:xfrm>
        </p:spPr>
        <p:txBody>
          <a:bodyPr>
            <a:normAutofit fontScale="90000"/>
          </a:bodyPr>
          <a:lstStyle/>
          <a:p>
            <a:pPr marL="0" marR="0" algn="ctr">
              <a:spcBef>
                <a:spcPts val="0"/>
              </a:spcBef>
              <a:spcAft>
                <a:spcPts val="0"/>
              </a:spcAft>
            </a:pPr>
            <a:r>
              <a:rPr lang="en-US" sz="4000" b="1" dirty="0">
                <a:effectLst/>
                <a:latin typeface="Arial" panose="020B0604020202020204" pitchFamily="34" charset="0"/>
                <a:ea typeface="Calibri" panose="020F0502020204030204" pitchFamily="34" charset="0"/>
                <a:cs typeface="Times New Roman" panose="02020603050405020304" pitchFamily="18" charset="0"/>
              </a:rPr>
              <a:t>A PRAYER FOR NATIVE AMERICAN </a:t>
            </a:r>
            <a:br>
              <a:rPr lang="en-US" sz="4000" b="1" dirty="0">
                <a:effectLst/>
                <a:latin typeface="Arial" panose="020B0604020202020204" pitchFamily="34" charset="0"/>
                <a:ea typeface="Calibri" panose="020F0502020204030204" pitchFamily="34" charset="0"/>
                <a:cs typeface="Times New Roman" panose="02020603050405020304" pitchFamily="18" charset="0"/>
              </a:rPr>
            </a:br>
            <a:r>
              <a:rPr lang="en-US" sz="4000" b="1" dirty="0">
                <a:effectLst/>
                <a:latin typeface="Arial" panose="020B0604020202020204" pitchFamily="34" charset="0"/>
                <a:ea typeface="Calibri" panose="020F0502020204030204" pitchFamily="34" charset="0"/>
                <a:cs typeface="Times New Roman" panose="02020603050405020304" pitchFamily="18" charset="0"/>
              </a:rPr>
              <a:t>HERITAGE MONTH</a:t>
            </a:r>
            <a:br>
              <a:rPr lang="en-US" sz="1800" dirty="0">
                <a:effectLst/>
                <a:latin typeface="Arial" panose="020B0604020202020204" pitchFamily="34" charset="0"/>
                <a:ea typeface="Calibri" panose="020F0502020204030204" pitchFamily="34" charset="0"/>
                <a:cs typeface="Times New Roman" panose="02020603050405020304" pitchFamily="18" charset="0"/>
              </a:rPr>
            </a:br>
            <a:br>
              <a:rPr lang="en-US" sz="1800" dirty="0">
                <a:effectLst/>
                <a:latin typeface="Arial" panose="020B0604020202020204" pitchFamily="34" charset="0"/>
                <a:ea typeface="Calibri" panose="020F0502020204030204" pitchFamily="34" charset="0"/>
                <a:cs typeface="Times New Roman" panose="02020603050405020304" pitchFamily="18" charset="0"/>
              </a:rPr>
            </a:br>
            <a:br>
              <a:rPr lang="en-US" sz="1800" dirty="0">
                <a:effectLst/>
                <a:latin typeface="Arial" panose="020B0604020202020204" pitchFamily="34" charset="0"/>
                <a:ea typeface="Calibri" panose="020F0502020204030204" pitchFamily="34" charset="0"/>
                <a:cs typeface="Times New Roman" panose="02020603050405020304" pitchFamily="18" charset="0"/>
              </a:rPr>
            </a:br>
            <a:br>
              <a:rPr lang="en-US" sz="1800" dirty="0">
                <a:effectLst/>
                <a:latin typeface="Arial" panose="020B0604020202020204" pitchFamily="34" charset="0"/>
                <a:ea typeface="Calibri" panose="020F0502020204030204" pitchFamily="34" charset="0"/>
                <a:cs typeface="Times New Roman" panose="02020603050405020304" pitchFamily="18" charset="0"/>
              </a:rPr>
            </a:br>
            <a:r>
              <a:rPr lang="en-US" sz="2700" dirty="0">
                <a:effectLst/>
                <a:latin typeface="Arial" panose="020B0604020202020204" pitchFamily="34" charset="0"/>
                <a:ea typeface="Calibri" panose="020F0502020204030204" pitchFamily="34" charset="0"/>
                <a:cs typeface="Arial" panose="020B0604020202020204" pitchFamily="34" charset="0"/>
              </a:rPr>
              <a:t>Native American Heritage Month is a time to acknowledge the important contributions of American Indians (AI) and Alaska Natives (AN) in the United States, and celebrate their rich and diverse cultures, traditions and history. Pope Francis, in a message to the World Meeting of Popular Movements, and, speaking directly to indigenous peoples and all the inhabitants of the Americas, stated: </a:t>
            </a:r>
            <a:r>
              <a:rPr lang="en-US" sz="2700" spc="25" dirty="0">
                <a:solidFill>
                  <a:srgbClr val="000000"/>
                </a:solidFill>
                <a:effectLst/>
                <a:latin typeface="Arial" panose="020B0604020202020204" pitchFamily="34" charset="0"/>
                <a:ea typeface="Calibri" panose="020F0502020204030204" pitchFamily="34" charset="0"/>
                <a:cs typeface="Arial" panose="020B0604020202020204" pitchFamily="34" charset="0"/>
              </a:rPr>
              <a:t>“Let us say NO to forms of colonialism old and new. Let us say YES to the encounter between peoples and cultures. Blessed are the peacemakers.” </a:t>
            </a:r>
            <a:br>
              <a:rPr lang="en-US" sz="2700" spc="25"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2700" spc="25" dirty="0">
                <a:solidFill>
                  <a:srgbClr val="000000"/>
                </a:solidFill>
                <a:effectLst/>
                <a:latin typeface="Arial" panose="020B0604020202020204" pitchFamily="34" charset="0"/>
                <a:ea typeface="Calibri" panose="020F0502020204030204" pitchFamily="34" charset="0"/>
                <a:cs typeface="Arial" panose="020B0604020202020204" pitchFamily="34" charset="0"/>
              </a:rPr>
              <a:t>And so we pray …</a:t>
            </a:r>
            <a:br>
              <a:rPr lang="en-US" sz="2700" dirty="0">
                <a:effectLst/>
                <a:latin typeface="Arial" panose="020B0604020202020204" pitchFamily="34" charset="0"/>
                <a:ea typeface="Calibri" panose="020F0502020204030204" pitchFamily="34" charset="0"/>
                <a:cs typeface="Arial" panose="020B0604020202020204" pitchFamily="34" charset="0"/>
              </a:rPr>
            </a:br>
            <a:r>
              <a:rPr lang="en-US" sz="1800" dirty="0">
                <a:effectLst/>
                <a:latin typeface="Arial" panose="020B0604020202020204" pitchFamily="34" charset="0"/>
                <a:ea typeface="Calibri" panose="020F0502020204030204" pitchFamily="34" charset="0"/>
                <a:cs typeface="Times New Roman" panose="02020603050405020304" pitchFamily="18" charset="0"/>
              </a:rPr>
              <a:t>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Calibri" panose="020F050202020403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 </a:t>
            </a:r>
            <a:br>
              <a:rPr lang="en-US" sz="1800" dirty="0">
                <a:effectLst/>
                <a:latin typeface="Calibri" panose="020F0502020204030204" pitchFamily="34" charset="0"/>
                <a:ea typeface="MS Mincho" panose="02020609040205080304" pitchFamily="49" charset="-128"/>
                <a:cs typeface="Times New Roman" panose="02020603050405020304" pitchFamily="18"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8889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blur&#10;&#10;Description automatically generated">
            <a:extLst>
              <a:ext uri="{FF2B5EF4-FFF2-40B4-BE49-F238E27FC236}">
                <a16:creationId xmlns:a16="http://schemas.microsoft.com/office/drawing/2014/main" id="{A38A4D24-6383-47D3-8AFD-3156BF6FF5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30"/>
            <a:ext cx="12192000" cy="6860129"/>
          </a:xfrm>
          <a:prstGeom prst="rect">
            <a:avLst/>
          </a:prstGeom>
        </p:spPr>
      </p:pic>
      <p:sp>
        <p:nvSpPr>
          <p:cNvPr id="2" name="TextBox 1">
            <a:extLst>
              <a:ext uri="{FF2B5EF4-FFF2-40B4-BE49-F238E27FC236}">
                <a16:creationId xmlns:a16="http://schemas.microsoft.com/office/drawing/2014/main" id="{D19DA152-0FB3-4F7F-B6D1-D5640AE577EE}"/>
              </a:ext>
            </a:extLst>
          </p:cNvPr>
          <p:cNvSpPr txBox="1"/>
          <p:nvPr/>
        </p:nvSpPr>
        <p:spPr>
          <a:xfrm>
            <a:off x="350875" y="372140"/>
            <a:ext cx="11323673" cy="5909310"/>
          </a:xfrm>
          <a:prstGeom prst="rect">
            <a:avLst/>
          </a:prstGeom>
          <a:noFill/>
        </p:spPr>
        <p:txBody>
          <a:bodyPr wrap="square" rtlCol="0">
            <a:spAutoFit/>
          </a:bodyPr>
          <a:lstStyle/>
          <a:p>
            <a:pPr algn="ctr"/>
            <a:r>
              <a:rPr lang="en-US" sz="3600" b="1" dirty="0">
                <a:effectLst/>
                <a:latin typeface="Arial" panose="020B0604020202020204" pitchFamily="34" charset="0"/>
                <a:ea typeface="MS Mincho" panose="02020609040205080304" pitchFamily="49" charset="-128"/>
                <a:cs typeface="Times New Roman" panose="02020603050405020304" pitchFamily="18" charset="0"/>
              </a:rPr>
              <a:t>PRAYER </a:t>
            </a:r>
            <a:br>
              <a:rPr lang="en-US" sz="1800" dirty="0">
                <a:effectLst/>
                <a:latin typeface="Calibri" panose="020F050202020403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 </a:t>
            </a:r>
            <a:br>
              <a:rPr lang="en-US" sz="1800" dirty="0">
                <a:effectLst/>
                <a:latin typeface="Calibri" panose="020F0502020204030204" pitchFamily="34" charset="0"/>
                <a:ea typeface="MS Mincho" panose="02020609040205080304" pitchFamily="49" charset="-128"/>
                <a:cs typeface="Times New Roman" panose="02020603050405020304" pitchFamily="18"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O Great Creator, </a:t>
            </a:r>
            <a:br>
              <a:rPr lang="en-US" sz="2000" dirty="0">
                <a:effectLst/>
                <a:latin typeface="Arial" panose="020B0604020202020204" pitchFamily="34" charset="0"/>
                <a:ea typeface="MS Mincho" panose="02020609040205080304" pitchFamily="49" charset="-128"/>
                <a:cs typeface="Arial" panose="020B0604020202020204" pitchFamily="34"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 </a:t>
            </a:r>
            <a:br>
              <a:rPr lang="en-US" sz="2000" dirty="0">
                <a:effectLst/>
                <a:latin typeface="Arial" panose="020B0604020202020204" pitchFamily="34" charset="0"/>
                <a:ea typeface="MS Mincho" panose="02020609040205080304" pitchFamily="49" charset="-128"/>
                <a:cs typeface="Arial" panose="020B0604020202020204" pitchFamily="34"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We give praise and thanks to You for our lives and world. You make all things new and good, and you invite your peoples throughout creation to receive and share all that is good with each other. Thank you for how wonderfully and intimately You share Your life with us all. </a:t>
            </a:r>
            <a:br>
              <a:rPr lang="en-US" sz="2000" dirty="0">
                <a:effectLst/>
                <a:latin typeface="Arial" panose="020B0604020202020204" pitchFamily="34" charset="0"/>
                <a:ea typeface="MS Mincho" panose="02020609040205080304" pitchFamily="49" charset="-128"/>
                <a:cs typeface="Arial" panose="020B0604020202020204" pitchFamily="34"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 </a:t>
            </a:r>
            <a:br>
              <a:rPr lang="en-US" sz="2000" dirty="0">
                <a:effectLst/>
                <a:latin typeface="Arial" panose="020B0604020202020204" pitchFamily="34" charset="0"/>
                <a:ea typeface="MS Mincho" panose="02020609040205080304" pitchFamily="49" charset="-128"/>
                <a:cs typeface="Arial" panose="020B0604020202020204" pitchFamily="34"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Likewise, we seek deepening relationships with each other and all Creation. We commit to live and work with one another – our families, our communities and all cultures, nations and peoples. We thank Your Great Holy Spirit for the great variety of gifts and talents You give Your people, and we commit to always using Your blessings to help one another and all Creation. </a:t>
            </a:r>
            <a:br>
              <a:rPr lang="en-US" sz="2000" dirty="0">
                <a:effectLst/>
                <a:latin typeface="Arial" panose="020B0604020202020204" pitchFamily="34" charset="0"/>
                <a:ea typeface="MS Mincho" panose="02020609040205080304" pitchFamily="49" charset="-128"/>
                <a:cs typeface="Arial" panose="020B0604020202020204" pitchFamily="34"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 </a:t>
            </a:r>
            <a:br>
              <a:rPr lang="en-US" sz="2000" dirty="0">
                <a:effectLst/>
                <a:latin typeface="Arial" panose="020B0604020202020204" pitchFamily="34" charset="0"/>
                <a:ea typeface="MS Mincho" panose="02020609040205080304" pitchFamily="49" charset="-128"/>
                <a:cs typeface="Arial" panose="020B0604020202020204" pitchFamily="34" charset="0"/>
              </a:rPr>
            </a:br>
            <a:r>
              <a:rPr lang="en-US" sz="2000" dirty="0">
                <a:effectLst/>
                <a:latin typeface="Arial" panose="020B0604020202020204" pitchFamily="34" charset="0"/>
                <a:ea typeface="MS Mincho" panose="02020609040205080304" pitchFamily="49" charset="-128"/>
                <a:cs typeface="Arial" panose="020B0604020202020204" pitchFamily="34" charset="0"/>
              </a:rPr>
              <a:t>We commit, O Creator, to share with and care for each other as You continue to do with us: with great reverence, generosity and respect. All praise and thanks to you, O Creator, for the privilege and call to share in Your wonderful life! Amen. </a:t>
            </a:r>
            <a:endParaRPr lang="en-US" sz="2000" dirty="0">
              <a:latin typeface="Arial" panose="020B0604020202020204" pitchFamily="34" charset="0"/>
              <a:ea typeface="MS Mincho" panose="02020609040205080304" pitchFamily="49" charset="-128"/>
              <a:cs typeface="Arial" panose="020B0604020202020204" pitchFamily="34" charset="0"/>
            </a:endParaRPr>
          </a:p>
          <a:p>
            <a:endParaRPr lang="en-US" sz="1400" dirty="0">
              <a:effectLst/>
              <a:latin typeface="Calibri" panose="020F0502020204030204" pitchFamily="34" charset="0"/>
              <a:ea typeface="MS Mincho" panose="02020609040205080304" pitchFamily="49" charset="-128"/>
              <a:cs typeface="Times New Roman" panose="02020603050405020304" pitchFamily="18" charset="0"/>
            </a:endParaRPr>
          </a:p>
          <a:p>
            <a:pPr algn="ctr"/>
            <a:r>
              <a:rPr lang="en-US" sz="1400" dirty="0">
                <a:effectLst/>
                <a:latin typeface="Arial" panose="020B0604020202020204" pitchFamily="34" charset="0"/>
                <a:ea typeface="MS Mincho" panose="02020609040205080304" pitchFamily="49" charset="-128"/>
                <a:cs typeface="Times New Roman" panose="02020603050405020304" pitchFamily="18" charset="0"/>
              </a:rPr>
              <a:t>Adapted from, “Catholicism and Traditional Indigenous Spirituality – A Reflection on Commonalities,” </a:t>
            </a:r>
          </a:p>
          <a:p>
            <a:pPr algn="ctr"/>
            <a:r>
              <a:rPr lang="en-US" sz="1400" dirty="0">
                <a:effectLst/>
                <a:latin typeface="Arial" panose="020B0604020202020204" pitchFamily="34" charset="0"/>
                <a:ea typeface="MS Mincho" panose="02020609040205080304" pitchFamily="49" charset="-128"/>
                <a:cs typeface="Times New Roman" panose="02020603050405020304" pitchFamily="18" charset="0"/>
              </a:rPr>
              <a:t>National Day of Prayer in Solidarity with Indigenous Peoples, 2015</a:t>
            </a:r>
            <a:endParaRPr lang="en-US" sz="2400" dirty="0"/>
          </a:p>
        </p:txBody>
      </p:sp>
    </p:spTree>
    <p:extLst>
      <p:ext uri="{BB962C8B-B14F-4D97-AF65-F5344CB8AC3E}">
        <p14:creationId xmlns:p14="http://schemas.microsoft.com/office/powerpoint/2010/main" val="2146242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349</Words>
  <Application>Microsoft Office PowerPoint</Application>
  <PresentationFormat>Widescreen</PresentationFormat>
  <Paragraphs>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A PRAYER FOR NATIVE AMERICAN  HERITAGE MONTH    Native American Heritage Month is a time to acknowledge the important contributions of American Indians (AI) and Alaska Natives (AN) in the United States, and celebrate their rich and diverse cultures, traditions and history. Pope Francis, in a message to the World Meeting of Popular Movements, and, speaking directly to indigenous peoples and all the inhabitants of the Americas, stated: “Let us say NO to forms of colonialism old and new. Let us say YES to the encounter between peoples and cultures. Blessed are the peacemakers.”  And so we pray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Spirit Prayer Translated by Lakota Sioux Chief Yellow Lark in 1887</dc:title>
  <dc:creator>Kim Van Oosten</dc:creator>
  <cp:lastModifiedBy>Kim Van Oosten</cp:lastModifiedBy>
  <cp:revision>2</cp:revision>
  <dcterms:created xsi:type="dcterms:W3CDTF">2021-10-27T17:14:02Z</dcterms:created>
  <dcterms:modified xsi:type="dcterms:W3CDTF">2021-11-03T14:10:47Z</dcterms:modified>
</cp:coreProperties>
</file>