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48" r:id="rId4"/>
  </p:sldMasterIdLst>
  <p:notesMasterIdLst>
    <p:notesMasterId r:id="rId11"/>
  </p:notesMasterIdLst>
  <p:sldIdLst>
    <p:sldId id="256" r:id="rId5"/>
    <p:sldId id="257" r:id="rId6"/>
    <p:sldId id="258" r:id="rId7"/>
    <p:sldId id="260" r:id="rId8"/>
    <p:sldId id="259" r:id="rId9"/>
    <p:sldId id="261"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D2B4E"/>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7476"/>
    <p:restoredTop sz="94684"/>
  </p:normalViewPr>
  <p:slideViewPr>
    <p:cSldViewPr snapToGrid="0" snapToObjects="1">
      <p:cViewPr varScale="1">
        <p:scale>
          <a:sx n="39" d="100"/>
          <a:sy n="39" d="100"/>
        </p:scale>
        <p:origin x="1104" y="2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notesMaster" Target="notesMasters/notesMaster1.xml"/><Relationship Id="rId5" Type="http://schemas.openxmlformats.org/officeDocument/2006/relationships/slide" Target="slides/slide1.xml"/><Relationship Id="rId15" Type="http://schemas.openxmlformats.org/officeDocument/2006/relationships/tableStyles" Target="tableStyle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30F12DC-CA46-6645-8C78-CCB6F0E53A63}" type="datetimeFigureOut">
              <a:rPr lang="en-US" smtClean="0"/>
              <a:t>6/14/2021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BF2AF90-7261-0347-B155-D12C95593EB7}" type="slidenum">
              <a:rPr lang="en-US" smtClean="0"/>
              <a:t>‹#›</a:t>
            </a:fld>
            <a:endParaRPr lang="en-US"/>
          </a:p>
        </p:txBody>
      </p:sp>
    </p:spTree>
    <p:extLst>
      <p:ext uri="{BB962C8B-B14F-4D97-AF65-F5344CB8AC3E}">
        <p14:creationId xmlns:p14="http://schemas.microsoft.com/office/powerpoint/2010/main" val="1260730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8" name="Picture 7" descr="A picture containing sitting, large, person&#10;&#10;Description automatically generated">
            <a:extLst>
              <a:ext uri="{FF2B5EF4-FFF2-40B4-BE49-F238E27FC236}">
                <a16:creationId xmlns:a16="http://schemas.microsoft.com/office/drawing/2014/main" id="{F74A1E6A-15FE-074D-81F4-B8C6FE34D7AF}"/>
              </a:ext>
            </a:extLst>
          </p:cNvPr>
          <p:cNvPicPr>
            <a:picLocks noChangeAspect="1"/>
          </p:cNvPicPr>
          <p:nvPr userDrawn="1"/>
        </p:nvPicPr>
        <p:blipFill>
          <a:blip r:embed="rId2"/>
          <a:stretch>
            <a:fillRect/>
          </a:stretch>
        </p:blipFill>
        <p:spPr>
          <a:xfrm>
            <a:off x="0" y="0"/>
            <a:ext cx="12192000" cy="6858000"/>
          </a:xfrm>
          <a:prstGeom prst="rect">
            <a:avLst/>
          </a:prstGeom>
        </p:spPr>
      </p:pic>
    </p:spTree>
    <p:extLst>
      <p:ext uri="{BB962C8B-B14F-4D97-AF65-F5344CB8AC3E}">
        <p14:creationId xmlns:p14="http://schemas.microsoft.com/office/powerpoint/2010/main" val="118224106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DEC92C-D284-8E4B-989E-98DBFA034E6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CF277AA-6167-9745-91F9-9AD1865F6506}"/>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Footer Placeholder 4">
            <a:extLst>
              <a:ext uri="{FF2B5EF4-FFF2-40B4-BE49-F238E27FC236}">
                <a16:creationId xmlns:a16="http://schemas.microsoft.com/office/drawing/2014/main" id="{DE173B2F-6CB5-BB4E-BC94-FBB7C8992FC9}"/>
              </a:ext>
            </a:extLst>
          </p:cNvPr>
          <p:cNvSpPr>
            <a:spLocks noGrp="1"/>
          </p:cNvSpPr>
          <p:nvPr>
            <p:ph type="ftr" sz="quarter" idx="3"/>
          </p:nvPr>
        </p:nvSpPr>
        <p:spPr>
          <a:xfrm>
            <a:off x="337457" y="6356350"/>
            <a:ext cx="4114800" cy="365125"/>
          </a:xfrm>
          <a:prstGeom prst="rect">
            <a:avLst/>
          </a:prstGeom>
        </p:spPr>
        <p:txBody>
          <a:bodyPr vert="horz" lIns="91440" tIns="45720" rIns="91440" bIns="45720" rtlCol="0" anchor="ctr"/>
          <a:lstStyle>
            <a:lvl1pPr algn="l">
              <a:defRPr sz="900">
                <a:solidFill>
                  <a:schemeClr val="bg1"/>
                </a:solidFill>
              </a:defRPr>
            </a:lvl1pPr>
          </a:lstStyle>
          <a:p>
            <a:r>
              <a:rPr lang="en-US" dirty="0"/>
              <a:t>© Catholic Health Association of the United States</a:t>
            </a:r>
          </a:p>
        </p:txBody>
      </p:sp>
    </p:spTree>
    <p:extLst>
      <p:ext uri="{BB962C8B-B14F-4D97-AF65-F5344CB8AC3E}">
        <p14:creationId xmlns:p14="http://schemas.microsoft.com/office/powerpoint/2010/main" val="29190349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B7ED60-5F4E-AC49-BD48-01274EB10B4F}"/>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A1A84EFE-A34E-5F4C-9F54-444B9E94BF8E}"/>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7" name="Footer Placeholder 4">
            <a:extLst>
              <a:ext uri="{FF2B5EF4-FFF2-40B4-BE49-F238E27FC236}">
                <a16:creationId xmlns:a16="http://schemas.microsoft.com/office/drawing/2014/main" id="{3B6458D5-2199-0546-8F57-33DD5499BECD}"/>
              </a:ext>
            </a:extLst>
          </p:cNvPr>
          <p:cNvSpPr>
            <a:spLocks noGrp="1"/>
          </p:cNvSpPr>
          <p:nvPr>
            <p:ph type="ftr" sz="quarter" idx="3"/>
          </p:nvPr>
        </p:nvSpPr>
        <p:spPr>
          <a:xfrm>
            <a:off x="337457" y="6356350"/>
            <a:ext cx="4114800" cy="365125"/>
          </a:xfrm>
          <a:prstGeom prst="rect">
            <a:avLst/>
          </a:prstGeom>
        </p:spPr>
        <p:txBody>
          <a:bodyPr vert="horz" lIns="91440" tIns="45720" rIns="91440" bIns="45720" rtlCol="0" anchor="ctr"/>
          <a:lstStyle>
            <a:lvl1pPr algn="l">
              <a:defRPr sz="900">
                <a:solidFill>
                  <a:schemeClr val="bg1"/>
                </a:solidFill>
              </a:defRPr>
            </a:lvl1pPr>
          </a:lstStyle>
          <a:p>
            <a:r>
              <a:rPr lang="en-US" dirty="0"/>
              <a:t>© Catholic Health Association of the United States</a:t>
            </a:r>
          </a:p>
        </p:txBody>
      </p:sp>
    </p:spTree>
    <p:extLst>
      <p:ext uri="{BB962C8B-B14F-4D97-AF65-F5344CB8AC3E}">
        <p14:creationId xmlns:p14="http://schemas.microsoft.com/office/powerpoint/2010/main" val="7099583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3E50A1-7F7C-A04F-80D6-84842D314F9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BA8987C9-58E4-044E-8008-CD02695833AC}"/>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6F020E3C-F230-B847-B394-0E71E3885B97}"/>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Footer Placeholder 4">
            <a:extLst>
              <a:ext uri="{FF2B5EF4-FFF2-40B4-BE49-F238E27FC236}">
                <a16:creationId xmlns:a16="http://schemas.microsoft.com/office/drawing/2014/main" id="{F2501C59-E824-1C45-83A7-4142F35C2035}"/>
              </a:ext>
            </a:extLst>
          </p:cNvPr>
          <p:cNvSpPr>
            <a:spLocks noGrp="1"/>
          </p:cNvSpPr>
          <p:nvPr>
            <p:ph type="ftr" sz="quarter" idx="3"/>
          </p:nvPr>
        </p:nvSpPr>
        <p:spPr>
          <a:xfrm>
            <a:off x="337457" y="6356350"/>
            <a:ext cx="4114800" cy="365125"/>
          </a:xfrm>
          <a:prstGeom prst="rect">
            <a:avLst/>
          </a:prstGeom>
        </p:spPr>
        <p:txBody>
          <a:bodyPr vert="horz" lIns="91440" tIns="45720" rIns="91440" bIns="45720" rtlCol="0" anchor="ctr"/>
          <a:lstStyle>
            <a:lvl1pPr algn="l">
              <a:defRPr sz="900">
                <a:solidFill>
                  <a:schemeClr val="bg1"/>
                </a:solidFill>
              </a:defRPr>
            </a:lvl1pPr>
          </a:lstStyle>
          <a:p>
            <a:r>
              <a:rPr lang="en-US" dirty="0"/>
              <a:t>© Catholic Health Association of the United States</a:t>
            </a:r>
          </a:p>
        </p:txBody>
      </p:sp>
    </p:spTree>
    <p:extLst>
      <p:ext uri="{BB962C8B-B14F-4D97-AF65-F5344CB8AC3E}">
        <p14:creationId xmlns:p14="http://schemas.microsoft.com/office/powerpoint/2010/main" val="27974216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D6964E-CBE5-7442-A914-9E9D95CCDBE1}"/>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B0DA45EA-E780-8A48-AD18-964F27F4958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0F4A3426-DDB2-974E-B80D-0B37A45D025D}"/>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72D6886E-BDC9-7C46-BCCC-6524610CDDC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EB53826B-7B66-3347-8BAE-01AE7DACF253}"/>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Footer Placeholder 4">
            <a:extLst>
              <a:ext uri="{FF2B5EF4-FFF2-40B4-BE49-F238E27FC236}">
                <a16:creationId xmlns:a16="http://schemas.microsoft.com/office/drawing/2014/main" id="{9678BBC1-E66D-9349-8B6A-398ED06F69C1}"/>
              </a:ext>
            </a:extLst>
          </p:cNvPr>
          <p:cNvSpPr>
            <a:spLocks noGrp="1"/>
          </p:cNvSpPr>
          <p:nvPr>
            <p:ph type="ftr" sz="quarter" idx="10"/>
          </p:nvPr>
        </p:nvSpPr>
        <p:spPr>
          <a:xfrm>
            <a:off x="337457" y="6356350"/>
            <a:ext cx="4114800" cy="365125"/>
          </a:xfrm>
          <a:prstGeom prst="rect">
            <a:avLst/>
          </a:prstGeom>
        </p:spPr>
        <p:txBody>
          <a:bodyPr vert="horz" lIns="91440" tIns="45720" rIns="91440" bIns="45720" rtlCol="0" anchor="ctr"/>
          <a:lstStyle>
            <a:lvl1pPr algn="l">
              <a:defRPr sz="900">
                <a:solidFill>
                  <a:schemeClr val="bg1"/>
                </a:solidFill>
              </a:defRPr>
            </a:lvl1pPr>
          </a:lstStyle>
          <a:p>
            <a:r>
              <a:rPr lang="en-US" dirty="0"/>
              <a:t>© Catholic Health Association of the United States</a:t>
            </a:r>
          </a:p>
        </p:txBody>
      </p:sp>
    </p:spTree>
    <p:extLst>
      <p:ext uri="{BB962C8B-B14F-4D97-AF65-F5344CB8AC3E}">
        <p14:creationId xmlns:p14="http://schemas.microsoft.com/office/powerpoint/2010/main" val="156097052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F89ADB-54AB-764F-856D-F403385BE37E}"/>
              </a:ext>
            </a:extLst>
          </p:cNvPr>
          <p:cNvSpPr>
            <a:spLocks noGrp="1"/>
          </p:cNvSpPr>
          <p:nvPr>
            <p:ph type="title"/>
          </p:nvPr>
        </p:nvSpPr>
        <p:spPr/>
        <p:txBody>
          <a:bodyPr/>
          <a:lstStyle/>
          <a:p>
            <a:r>
              <a:rPr lang="en-US"/>
              <a:t>Click to edit Master title style</a:t>
            </a:r>
          </a:p>
        </p:txBody>
      </p:sp>
      <p:sp>
        <p:nvSpPr>
          <p:cNvPr id="6" name="Footer Placeholder 4">
            <a:extLst>
              <a:ext uri="{FF2B5EF4-FFF2-40B4-BE49-F238E27FC236}">
                <a16:creationId xmlns:a16="http://schemas.microsoft.com/office/drawing/2014/main" id="{02710783-A5A8-6E4D-A34F-B13FA54171FE}"/>
              </a:ext>
            </a:extLst>
          </p:cNvPr>
          <p:cNvSpPr>
            <a:spLocks noGrp="1"/>
          </p:cNvSpPr>
          <p:nvPr>
            <p:ph type="ftr" sz="quarter" idx="3"/>
          </p:nvPr>
        </p:nvSpPr>
        <p:spPr>
          <a:xfrm>
            <a:off x="337457" y="6356350"/>
            <a:ext cx="4114800" cy="365125"/>
          </a:xfrm>
          <a:prstGeom prst="rect">
            <a:avLst/>
          </a:prstGeom>
        </p:spPr>
        <p:txBody>
          <a:bodyPr vert="horz" lIns="91440" tIns="45720" rIns="91440" bIns="45720" rtlCol="0" anchor="ctr"/>
          <a:lstStyle>
            <a:lvl1pPr algn="l">
              <a:defRPr sz="900">
                <a:solidFill>
                  <a:schemeClr val="bg1"/>
                </a:solidFill>
              </a:defRPr>
            </a:lvl1pPr>
          </a:lstStyle>
          <a:p>
            <a:r>
              <a:rPr lang="en-US" dirty="0"/>
              <a:t>© Catholic Health Association of the United States</a:t>
            </a:r>
          </a:p>
        </p:txBody>
      </p:sp>
    </p:spTree>
    <p:extLst>
      <p:ext uri="{BB962C8B-B14F-4D97-AF65-F5344CB8AC3E}">
        <p14:creationId xmlns:p14="http://schemas.microsoft.com/office/powerpoint/2010/main" val="13248893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81828693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9" name="Picture 8" descr="A picture containing food&#10;&#10;Description automatically generated">
            <a:extLst>
              <a:ext uri="{FF2B5EF4-FFF2-40B4-BE49-F238E27FC236}">
                <a16:creationId xmlns:a16="http://schemas.microsoft.com/office/drawing/2014/main" id="{B837165D-FA1A-1E44-B6E8-8853B1BAA4CE}"/>
              </a:ext>
            </a:extLst>
          </p:cNvPr>
          <p:cNvPicPr>
            <a:picLocks noChangeAspect="1"/>
          </p:cNvPicPr>
          <p:nvPr userDrawn="1"/>
        </p:nvPicPr>
        <p:blipFill rotWithShape="1">
          <a:blip r:embed="rId9"/>
          <a:srcRect t="85938"/>
          <a:stretch/>
        </p:blipFill>
        <p:spPr>
          <a:xfrm>
            <a:off x="0" y="5893594"/>
            <a:ext cx="12192000" cy="964406"/>
          </a:xfrm>
          <a:prstGeom prst="rect">
            <a:avLst/>
          </a:prstGeom>
        </p:spPr>
      </p:pic>
      <p:sp>
        <p:nvSpPr>
          <p:cNvPr id="2" name="Title Placeholder 1">
            <a:extLst>
              <a:ext uri="{FF2B5EF4-FFF2-40B4-BE49-F238E27FC236}">
                <a16:creationId xmlns:a16="http://schemas.microsoft.com/office/drawing/2014/main" id="{20344EDA-1B2D-5D4E-9827-73FEDA50A4EA}"/>
              </a:ext>
            </a:extLst>
          </p:cNvPr>
          <p:cNvSpPr>
            <a:spLocks noGrp="1"/>
          </p:cNvSpPr>
          <p:nvPr>
            <p:ph type="title"/>
          </p:nvPr>
        </p:nvSpPr>
        <p:spPr>
          <a:xfrm>
            <a:off x="838200" y="365125"/>
            <a:ext cx="9981037" cy="132556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a:extLst>
              <a:ext uri="{FF2B5EF4-FFF2-40B4-BE49-F238E27FC236}">
                <a16:creationId xmlns:a16="http://schemas.microsoft.com/office/drawing/2014/main" id="{0973D4B2-967D-F34E-9CFC-BE517A9014AB}"/>
              </a:ext>
            </a:extLst>
          </p:cNvPr>
          <p:cNvSpPr>
            <a:spLocks noGrp="1"/>
          </p:cNvSpPr>
          <p:nvPr>
            <p:ph type="body" idx="1"/>
          </p:nvPr>
        </p:nvSpPr>
        <p:spPr>
          <a:xfrm>
            <a:off x="838200" y="1825625"/>
            <a:ext cx="9981037" cy="380735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a:extLst>
              <a:ext uri="{FF2B5EF4-FFF2-40B4-BE49-F238E27FC236}">
                <a16:creationId xmlns:a16="http://schemas.microsoft.com/office/drawing/2014/main" id="{E222F666-84F0-234C-BDB3-B708CEDBD47A}"/>
              </a:ext>
            </a:extLst>
          </p:cNvPr>
          <p:cNvSpPr>
            <a:spLocks noGrp="1"/>
          </p:cNvSpPr>
          <p:nvPr>
            <p:ph type="ftr" sz="quarter" idx="3"/>
          </p:nvPr>
        </p:nvSpPr>
        <p:spPr>
          <a:xfrm>
            <a:off x="337457" y="6307490"/>
            <a:ext cx="4114800" cy="365125"/>
          </a:xfrm>
          <a:prstGeom prst="rect">
            <a:avLst/>
          </a:prstGeom>
        </p:spPr>
        <p:txBody>
          <a:bodyPr vert="horz" lIns="91440" tIns="45720" rIns="91440" bIns="45720" rtlCol="0" anchor="ctr"/>
          <a:lstStyle>
            <a:lvl1pPr algn="l">
              <a:defRPr sz="900">
                <a:solidFill>
                  <a:schemeClr val="bg1"/>
                </a:solidFill>
              </a:defRPr>
            </a:lvl1pPr>
          </a:lstStyle>
          <a:p>
            <a:r>
              <a:rPr lang="en-US" dirty="0"/>
              <a:t>© Catholic Health Association of the United States</a:t>
            </a:r>
          </a:p>
        </p:txBody>
      </p:sp>
    </p:spTree>
    <p:extLst>
      <p:ext uri="{BB962C8B-B14F-4D97-AF65-F5344CB8AC3E}">
        <p14:creationId xmlns:p14="http://schemas.microsoft.com/office/powerpoint/2010/main" val="296329337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Lst>
  <p:hf sldNum="0" hdr="0" dt="0"/>
  <p:txStyles>
    <p:titleStyle>
      <a:lvl1pPr algn="l" defTabSz="914400" rtl="0" eaLnBrk="1" latinLnBrk="0" hangingPunct="1">
        <a:lnSpc>
          <a:spcPct val="90000"/>
        </a:lnSpc>
        <a:spcBef>
          <a:spcPct val="0"/>
        </a:spcBef>
        <a:buNone/>
        <a:defRPr sz="4400" b="1" i="0" kern="1200">
          <a:solidFill>
            <a:srgbClr val="1D2B4E"/>
          </a:solidFill>
          <a:latin typeface="Garamond" panose="02020404030301010803" pitchFamily="18" charset="0"/>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rgbClr val="1D2B4E"/>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rgbClr val="1D2B4E"/>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rgbClr val="1D2B4E"/>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rgbClr val="1D2B4E"/>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rgbClr val="1D2B4E"/>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A close up of a logo&#10;&#10;Description automatically generated">
            <a:extLst>
              <a:ext uri="{FF2B5EF4-FFF2-40B4-BE49-F238E27FC236}">
                <a16:creationId xmlns:a16="http://schemas.microsoft.com/office/drawing/2014/main" id="{18399C87-24B4-1949-9AEE-546CD4105F33}"/>
              </a:ext>
            </a:extLst>
          </p:cNvPr>
          <p:cNvPicPr>
            <a:picLocks noChangeAspect="1"/>
          </p:cNvPicPr>
          <p:nvPr/>
        </p:nvPicPr>
        <p:blipFill>
          <a:blip r:embed="rId2"/>
          <a:stretch>
            <a:fillRect/>
          </a:stretch>
        </p:blipFill>
        <p:spPr>
          <a:xfrm>
            <a:off x="3991969" y="2318914"/>
            <a:ext cx="4782083" cy="2415316"/>
          </a:xfrm>
          <a:prstGeom prst="rect">
            <a:avLst/>
          </a:prstGeom>
        </p:spPr>
      </p:pic>
      <p:pic>
        <p:nvPicPr>
          <p:cNvPr id="7" name="Picture 6" descr="A picture containing drawing&#10;&#10;Description automatically generated">
            <a:extLst>
              <a:ext uri="{FF2B5EF4-FFF2-40B4-BE49-F238E27FC236}">
                <a16:creationId xmlns:a16="http://schemas.microsoft.com/office/drawing/2014/main" id="{D91606BC-52DB-2947-9835-A39A3558678E}"/>
              </a:ext>
            </a:extLst>
          </p:cNvPr>
          <p:cNvPicPr>
            <a:picLocks noChangeAspect="1"/>
          </p:cNvPicPr>
          <p:nvPr/>
        </p:nvPicPr>
        <p:blipFill>
          <a:blip r:embed="rId3"/>
          <a:stretch>
            <a:fillRect/>
          </a:stretch>
        </p:blipFill>
        <p:spPr>
          <a:xfrm>
            <a:off x="541251" y="5975011"/>
            <a:ext cx="890552" cy="390694"/>
          </a:xfrm>
          <a:prstGeom prst="rect">
            <a:avLst/>
          </a:prstGeom>
        </p:spPr>
      </p:pic>
    </p:spTree>
    <p:extLst>
      <p:ext uri="{BB962C8B-B14F-4D97-AF65-F5344CB8AC3E}">
        <p14:creationId xmlns:p14="http://schemas.microsoft.com/office/powerpoint/2010/main" val="191503466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A576FB-4F22-094F-965A-A0354520D6D8}"/>
              </a:ext>
            </a:extLst>
          </p:cNvPr>
          <p:cNvSpPr>
            <a:spLocks noGrp="1"/>
          </p:cNvSpPr>
          <p:nvPr>
            <p:ph type="title"/>
          </p:nvPr>
        </p:nvSpPr>
        <p:spPr>
          <a:xfrm>
            <a:off x="838200" y="208200"/>
            <a:ext cx="9743711" cy="1325563"/>
          </a:xfrm>
        </p:spPr>
        <p:txBody>
          <a:bodyPr/>
          <a:lstStyle/>
          <a:p>
            <a:r>
              <a:rPr lang="en-US" dirty="0"/>
              <a:t>A Prayer Service for Juneteenth</a:t>
            </a:r>
          </a:p>
        </p:txBody>
      </p:sp>
      <p:sp>
        <p:nvSpPr>
          <p:cNvPr id="3" name="Content Placeholder 2">
            <a:extLst>
              <a:ext uri="{FF2B5EF4-FFF2-40B4-BE49-F238E27FC236}">
                <a16:creationId xmlns:a16="http://schemas.microsoft.com/office/drawing/2014/main" id="{1F03D61E-5A1B-3F4E-98D7-4BEA0EDB8574}"/>
              </a:ext>
            </a:extLst>
          </p:cNvPr>
          <p:cNvSpPr>
            <a:spLocks noGrp="1"/>
          </p:cNvSpPr>
          <p:nvPr>
            <p:ph idx="1"/>
          </p:nvPr>
        </p:nvSpPr>
        <p:spPr>
          <a:xfrm>
            <a:off x="838200" y="1346553"/>
            <a:ext cx="10330869" cy="4534226"/>
          </a:xfrm>
        </p:spPr>
        <p:txBody>
          <a:bodyPr>
            <a:normAutofit fontScale="25000" lnSpcReduction="20000"/>
          </a:bodyPr>
          <a:lstStyle/>
          <a:p>
            <a:pPr marL="0" marR="0" indent="0" fontAlgn="base">
              <a:lnSpc>
                <a:spcPct val="120000"/>
              </a:lnSpc>
              <a:spcBef>
                <a:spcPts val="0"/>
              </a:spcBef>
              <a:spcAft>
                <a:spcPts val="1500"/>
              </a:spcAft>
              <a:buNone/>
            </a:pPr>
            <a:r>
              <a:rPr lang="en-US" sz="8000" i="1" dirty="0">
                <a:solidFill>
                  <a:srgbClr val="222222"/>
                </a:solidFill>
                <a:effectLst/>
                <a:latin typeface="Arial" panose="020B0604020202020204" pitchFamily="34" charset="0"/>
                <a:ea typeface="Times New Roman" panose="02020603050405020304" pitchFamily="18" charset="0"/>
                <a:cs typeface="Arial" panose="020B0604020202020204" pitchFamily="34" charset="0"/>
              </a:rPr>
              <a:t>Juneteenth commemorates the emancipation of enslaved people in the U.S. The holiday was first celebrated in Texas, where on June 19 in 1865, General Granger read </a:t>
            </a:r>
            <a:r>
              <a:rPr lang="en-US" sz="8000" dirty="0">
                <a:solidFill>
                  <a:srgbClr val="222222"/>
                </a:solidFill>
                <a:effectLst/>
                <a:latin typeface="Arial" panose="020B0604020202020204" pitchFamily="34" charset="0"/>
                <a:ea typeface="Times New Roman" panose="02020603050405020304" pitchFamily="18" charset="0"/>
                <a:cs typeface="Arial" panose="020B0604020202020204" pitchFamily="34" charset="0"/>
              </a:rPr>
              <a:t>General Order Number 3</a:t>
            </a:r>
            <a:r>
              <a:rPr lang="en-US" sz="8000" i="1" dirty="0">
                <a:solidFill>
                  <a:srgbClr val="222222"/>
                </a:solidFill>
                <a:effectLst/>
                <a:latin typeface="Arial" panose="020B0604020202020204" pitchFamily="34" charset="0"/>
                <a:ea typeface="Times New Roman" panose="02020603050405020304" pitchFamily="18" charset="0"/>
                <a:cs typeface="Arial" panose="020B0604020202020204" pitchFamily="34" charset="0"/>
              </a:rPr>
              <a:t>, declaring, "The people of Texas are informed that in accordance with the Executive of the United States, all slaves are free.”</a:t>
            </a:r>
            <a:endParaRPr lang="en-US" sz="8000" dirty="0">
              <a:effectLst/>
              <a:latin typeface="Arial" panose="020B0604020202020204" pitchFamily="34" charset="0"/>
              <a:ea typeface="Times New Roman" panose="02020603050405020304" pitchFamily="18" charset="0"/>
              <a:cs typeface="Arial" panose="020B0604020202020204" pitchFamily="34" charset="0"/>
            </a:endParaRPr>
          </a:p>
          <a:p>
            <a:pPr marL="0" marR="0" indent="0" fontAlgn="base">
              <a:spcBef>
                <a:spcPts val="0"/>
              </a:spcBef>
              <a:spcAft>
                <a:spcPts val="1500"/>
              </a:spcAft>
              <a:buNone/>
            </a:pPr>
            <a:endParaRPr lang="en-US" sz="8000" b="1" dirty="0">
              <a:solidFill>
                <a:srgbClr val="222222"/>
              </a:solidFill>
              <a:effectLst/>
              <a:latin typeface="Arial" panose="020B0604020202020204" pitchFamily="34" charset="0"/>
              <a:ea typeface="Times New Roman" panose="02020603050405020304" pitchFamily="18" charset="0"/>
              <a:cs typeface="Arial" panose="020B0604020202020204" pitchFamily="34" charset="0"/>
            </a:endParaRPr>
          </a:p>
          <a:p>
            <a:pPr marL="0" marR="0" indent="0" fontAlgn="base">
              <a:spcBef>
                <a:spcPts val="0"/>
              </a:spcBef>
              <a:spcAft>
                <a:spcPts val="1500"/>
              </a:spcAft>
              <a:buNone/>
            </a:pPr>
            <a:r>
              <a:rPr lang="en-US" sz="8000" b="1" dirty="0">
                <a:solidFill>
                  <a:srgbClr val="222222"/>
                </a:solidFill>
                <a:effectLst/>
                <a:latin typeface="Arial" panose="020B0604020202020204" pitchFamily="34" charset="0"/>
                <a:ea typeface="Times New Roman" panose="02020603050405020304" pitchFamily="18" charset="0"/>
                <a:cs typeface="Arial" panose="020B0604020202020204" pitchFamily="34" charset="0"/>
              </a:rPr>
              <a:t>Call to Prayer </a:t>
            </a:r>
            <a:endParaRPr lang="en-US" sz="8000" dirty="0">
              <a:effectLst/>
              <a:latin typeface="Arial" panose="020B0604020202020204" pitchFamily="34" charset="0"/>
              <a:ea typeface="Times New Roman" panose="02020603050405020304" pitchFamily="18" charset="0"/>
              <a:cs typeface="Arial" panose="020B0604020202020204" pitchFamily="34" charset="0"/>
            </a:endParaRPr>
          </a:p>
          <a:p>
            <a:pPr marL="0" marR="0" indent="0" fontAlgn="base">
              <a:spcBef>
                <a:spcPts val="0"/>
              </a:spcBef>
              <a:spcAft>
                <a:spcPts val="0"/>
              </a:spcAft>
              <a:buNone/>
            </a:pPr>
            <a:r>
              <a:rPr lang="en-US" sz="8000" dirty="0">
                <a:solidFill>
                  <a:srgbClr val="222222"/>
                </a:solidFill>
                <a:effectLst/>
                <a:latin typeface="Arial" panose="020B0604020202020204" pitchFamily="34" charset="0"/>
                <a:ea typeface="Times New Roman" panose="02020603050405020304" pitchFamily="18" charset="0"/>
                <a:cs typeface="Arial" panose="020B0604020202020204" pitchFamily="34" charset="0"/>
              </a:rPr>
              <a:t>We gather in the presence of our God, whose favor is on justice, who loves the liberation of all.</a:t>
            </a:r>
            <a:endParaRPr lang="en-US" sz="8000" dirty="0">
              <a:latin typeface="Arial" panose="020B0604020202020204" pitchFamily="34" charset="0"/>
              <a:ea typeface="Times New Roman" panose="02020603050405020304" pitchFamily="18" charset="0"/>
              <a:cs typeface="Arial" panose="020B0604020202020204" pitchFamily="34" charset="0"/>
            </a:endParaRPr>
          </a:p>
          <a:p>
            <a:pPr marL="0" marR="0" indent="0" fontAlgn="base">
              <a:spcBef>
                <a:spcPts val="0"/>
              </a:spcBef>
              <a:spcAft>
                <a:spcPts val="0"/>
              </a:spcAft>
              <a:buNone/>
            </a:pPr>
            <a:endParaRPr lang="en-US" sz="8000" dirty="0">
              <a:solidFill>
                <a:srgbClr val="222222"/>
              </a:solidFill>
              <a:effectLst/>
              <a:latin typeface="Arial" panose="020B0604020202020204" pitchFamily="34" charset="0"/>
              <a:ea typeface="Times New Roman" panose="02020603050405020304" pitchFamily="18" charset="0"/>
              <a:cs typeface="Arial" panose="020B0604020202020204" pitchFamily="34" charset="0"/>
            </a:endParaRPr>
          </a:p>
          <a:p>
            <a:pPr marL="0" marR="0" indent="0" fontAlgn="base">
              <a:spcBef>
                <a:spcPts val="0"/>
              </a:spcBef>
              <a:spcAft>
                <a:spcPts val="0"/>
              </a:spcAft>
              <a:buNone/>
            </a:pPr>
            <a:r>
              <a:rPr lang="en-US" sz="8000" dirty="0">
                <a:solidFill>
                  <a:srgbClr val="222222"/>
                </a:solidFill>
                <a:effectLst/>
                <a:latin typeface="Arial" panose="020B0604020202020204" pitchFamily="34" charset="0"/>
                <a:ea typeface="Times New Roman" panose="02020603050405020304" pitchFamily="18" charset="0"/>
                <a:cs typeface="Arial" panose="020B0604020202020204" pitchFamily="34" charset="0"/>
              </a:rPr>
              <a:t>We gather to celebrate freedom from oppression and the full humanity of every man, woman and child. </a:t>
            </a:r>
          </a:p>
          <a:p>
            <a:pPr marL="0" marR="0" indent="0" fontAlgn="base">
              <a:spcBef>
                <a:spcPts val="0"/>
              </a:spcBef>
              <a:spcAft>
                <a:spcPts val="0"/>
              </a:spcAft>
              <a:buNone/>
            </a:pPr>
            <a:endParaRPr lang="en-US" sz="8000" dirty="0">
              <a:solidFill>
                <a:srgbClr val="222222"/>
              </a:solidFill>
              <a:effectLst/>
              <a:latin typeface="Arial" panose="020B0604020202020204" pitchFamily="34" charset="0"/>
              <a:ea typeface="Times New Roman" panose="02020603050405020304" pitchFamily="18" charset="0"/>
              <a:cs typeface="Arial" panose="020B0604020202020204" pitchFamily="34" charset="0"/>
            </a:endParaRPr>
          </a:p>
          <a:p>
            <a:pPr marL="0" marR="0" indent="0" fontAlgn="base">
              <a:spcBef>
                <a:spcPts val="0"/>
              </a:spcBef>
              <a:spcAft>
                <a:spcPts val="0"/>
              </a:spcAft>
              <a:buNone/>
            </a:pPr>
            <a:r>
              <a:rPr lang="en-US" sz="8000" dirty="0">
                <a:solidFill>
                  <a:srgbClr val="222222"/>
                </a:solidFill>
                <a:effectLst/>
                <a:latin typeface="Arial" panose="020B0604020202020204" pitchFamily="34" charset="0"/>
                <a:ea typeface="Times New Roman" panose="02020603050405020304" pitchFamily="18" charset="0"/>
                <a:cs typeface="Arial" panose="020B0604020202020204" pitchFamily="34" charset="0"/>
              </a:rPr>
              <a:t>We gather to celebrate the resilience and contributions of Black Americans,</a:t>
            </a:r>
            <a:r>
              <a:rPr lang="en-US" sz="8000" dirty="0">
                <a:latin typeface="Arial" panose="020B0604020202020204" pitchFamily="34" charset="0"/>
                <a:ea typeface="Times New Roman" panose="02020603050405020304" pitchFamily="18" charset="0"/>
                <a:cs typeface="Arial" panose="020B0604020202020204" pitchFamily="34" charset="0"/>
              </a:rPr>
              <a:t> </a:t>
            </a:r>
            <a:r>
              <a:rPr lang="en-US" sz="8000" dirty="0">
                <a:solidFill>
                  <a:srgbClr val="222222"/>
                </a:solidFill>
                <a:effectLst/>
                <a:latin typeface="Arial" panose="020B0604020202020204" pitchFamily="34" charset="0"/>
                <a:ea typeface="Times New Roman" panose="02020603050405020304" pitchFamily="18" charset="0"/>
                <a:cs typeface="Arial" panose="020B0604020202020204" pitchFamily="34" charset="0"/>
              </a:rPr>
              <a:t>and to pledge our continued work to build a just society. </a:t>
            </a:r>
            <a:endParaRPr lang="en-US" sz="8000" dirty="0">
              <a:latin typeface="Arial" panose="020B0604020202020204" pitchFamily="34" charset="0"/>
              <a:ea typeface="Times New Roman" panose="02020603050405020304" pitchFamily="18" charset="0"/>
              <a:cs typeface="Arial" panose="020B0604020202020204" pitchFamily="34" charset="0"/>
            </a:endParaRPr>
          </a:p>
          <a:p>
            <a:pPr marL="0" marR="0" indent="0" fontAlgn="base">
              <a:spcBef>
                <a:spcPts val="0"/>
              </a:spcBef>
              <a:spcAft>
                <a:spcPts val="0"/>
              </a:spcAft>
              <a:buNone/>
            </a:pPr>
            <a:endParaRPr lang="en-US" sz="8000" dirty="0">
              <a:solidFill>
                <a:srgbClr val="222222"/>
              </a:solidFill>
              <a:effectLst/>
              <a:latin typeface="Arial" panose="020B0604020202020204" pitchFamily="34" charset="0"/>
              <a:ea typeface="Times New Roman" panose="02020603050405020304" pitchFamily="18" charset="0"/>
              <a:cs typeface="Arial" panose="020B0604020202020204" pitchFamily="34" charset="0"/>
            </a:endParaRPr>
          </a:p>
          <a:p>
            <a:pPr marL="0" marR="0" indent="0" fontAlgn="base">
              <a:spcBef>
                <a:spcPts val="0"/>
              </a:spcBef>
              <a:spcAft>
                <a:spcPts val="0"/>
              </a:spcAft>
              <a:buNone/>
            </a:pPr>
            <a:r>
              <a:rPr lang="en-US" sz="8000" dirty="0">
                <a:solidFill>
                  <a:srgbClr val="222222"/>
                </a:solidFill>
                <a:effectLst/>
                <a:latin typeface="Arial" panose="020B0604020202020204" pitchFamily="34" charset="0"/>
                <a:ea typeface="Times New Roman" panose="02020603050405020304" pitchFamily="18" charset="0"/>
                <a:cs typeface="Arial" panose="020B0604020202020204" pitchFamily="34" charset="0"/>
              </a:rPr>
              <a:t>We gather to pray. </a:t>
            </a:r>
            <a:br>
              <a:rPr lang="en-US" sz="8000" dirty="0">
                <a:solidFill>
                  <a:srgbClr val="222222"/>
                </a:solidFill>
                <a:effectLst/>
                <a:latin typeface="Arial" panose="020B0604020202020204" pitchFamily="34" charset="0"/>
                <a:ea typeface="Times New Roman" panose="02020603050405020304" pitchFamily="18" charset="0"/>
                <a:cs typeface="Arial" panose="020B0604020202020204" pitchFamily="34" charset="0"/>
              </a:rPr>
            </a:br>
            <a:endParaRPr lang="en-US" sz="8000" dirty="0">
              <a:effectLst/>
              <a:latin typeface="Arial" panose="020B0604020202020204" pitchFamily="34" charset="0"/>
              <a:ea typeface="Times New Roman" panose="02020603050405020304" pitchFamily="18" charset="0"/>
              <a:cs typeface="Arial" panose="020B0604020202020204" pitchFamily="34" charset="0"/>
            </a:endParaRPr>
          </a:p>
          <a:p>
            <a:endParaRPr lang="en-US" dirty="0"/>
          </a:p>
        </p:txBody>
      </p:sp>
      <p:sp>
        <p:nvSpPr>
          <p:cNvPr id="4" name="Footer Placeholder 3">
            <a:extLst>
              <a:ext uri="{FF2B5EF4-FFF2-40B4-BE49-F238E27FC236}">
                <a16:creationId xmlns:a16="http://schemas.microsoft.com/office/drawing/2014/main" id="{87043466-0C3F-184F-A043-2C3312DD4E74}"/>
              </a:ext>
            </a:extLst>
          </p:cNvPr>
          <p:cNvSpPr>
            <a:spLocks noGrp="1"/>
          </p:cNvSpPr>
          <p:nvPr>
            <p:ph type="ftr" sz="quarter" idx="3"/>
          </p:nvPr>
        </p:nvSpPr>
        <p:spPr/>
        <p:txBody>
          <a:bodyPr/>
          <a:lstStyle/>
          <a:p>
            <a:r>
              <a:rPr lang="en-US"/>
              <a:t>© Catholic Health Association of the United States</a:t>
            </a:r>
            <a:endParaRPr lang="en-US" dirty="0"/>
          </a:p>
        </p:txBody>
      </p:sp>
      <p:sp>
        <p:nvSpPr>
          <p:cNvPr id="6" name="TextBox 5">
            <a:extLst>
              <a:ext uri="{FF2B5EF4-FFF2-40B4-BE49-F238E27FC236}">
                <a16:creationId xmlns:a16="http://schemas.microsoft.com/office/drawing/2014/main" id="{12130748-93E1-684E-9AD3-CACE0C85CB4D}"/>
              </a:ext>
            </a:extLst>
          </p:cNvPr>
          <p:cNvSpPr txBox="1"/>
          <p:nvPr/>
        </p:nvSpPr>
        <p:spPr>
          <a:xfrm>
            <a:off x="4662742" y="977221"/>
            <a:ext cx="184731" cy="369332"/>
          </a:xfrm>
          <a:prstGeom prst="rect">
            <a:avLst/>
          </a:prstGeom>
          <a:noFill/>
        </p:spPr>
        <p:txBody>
          <a:bodyPr wrap="none" rtlCol="0">
            <a:spAutoFit/>
          </a:bodyPr>
          <a:lstStyle/>
          <a:p>
            <a:endParaRPr lang="en-US" dirty="0"/>
          </a:p>
        </p:txBody>
      </p:sp>
    </p:spTree>
    <p:extLst>
      <p:ext uri="{BB962C8B-B14F-4D97-AF65-F5344CB8AC3E}">
        <p14:creationId xmlns:p14="http://schemas.microsoft.com/office/powerpoint/2010/main" val="98280780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CA6C12A-3AFD-4768-9BFA-CD65B41F9BAA}"/>
              </a:ext>
            </a:extLst>
          </p:cNvPr>
          <p:cNvSpPr>
            <a:spLocks noGrp="1"/>
          </p:cNvSpPr>
          <p:nvPr>
            <p:ph idx="1"/>
          </p:nvPr>
        </p:nvSpPr>
        <p:spPr>
          <a:xfrm>
            <a:off x="838200" y="503853"/>
            <a:ext cx="9981037" cy="5129130"/>
          </a:xfrm>
        </p:spPr>
        <p:txBody>
          <a:bodyPr/>
          <a:lstStyle/>
          <a:p>
            <a:pPr marL="0" marR="0" indent="0" fontAlgn="base">
              <a:spcBef>
                <a:spcPts val="0"/>
              </a:spcBef>
              <a:spcAft>
                <a:spcPts val="1500"/>
              </a:spcAft>
              <a:buNone/>
            </a:pPr>
            <a:r>
              <a:rPr lang="en-US" sz="3200" b="1" dirty="0">
                <a:solidFill>
                  <a:srgbClr val="222222"/>
                </a:solidFill>
                <a:effectLst/>
                <a:latin typeface="Arial" panose="020B0604020202020204" pitchFamily="34" charset="0"/>
                <a:ea typeface="Times New Roman" panose="02020603050405020304" pitchFamily="18" charset="0"/>
                <a:cs typeface="Arial" panose="020B0604020202020204" pitchFamily="34" charset="0"/>
              </a:rPr>
              <a:t>Scripture: Galatians 3: 26-28</a:t>
            </a:r>
            <a:endParaRPr lang="en-US" sz="3200" b="1" dirty="0">
              <a:effectLst/>
              <a:latin typeface="Arial" panose="020B0604020202020204" pitchFamily="34" charset="0"/>
              <a:ea typeface="Times New Roman" panose="02020603050405020304" pitchFamily="18" charset="0"/>
              <a:cs typeface="Arial" panose="020B0604020202020204" pitchFamily="34" charset="0"/>
            </a:endParaRPr>
          </a:p>
          <a:p>
            <a:pPr marL="0" marR="0" indent="0" fontAlgn="base">
              <a:spcBef>
                <a:spcPts val="0"/>
              </a:spcBef>
              <a:spcAft>
                <a:spcPts val="1500"/>
              </a:spcAft>
              <a:buNone/>
            </a:pPr>
            <a:r>
              <a:rPr lang="en-US" dirty="0">
                <a:solidFill>
                  <a:srgbClr val="222222"/>
                </a:solidFill>
                <a:effectLst/>
                <a:latin typeface="Arial" panose="020B0604020202020204" pitchFamily="34" charset="0"/>
                <a:ea typeface="Times New Roman" panose="02020603050405020304" pitchFamily="18" charset="0"/>
                <a:cs typeface="Arial" panose="020B0604020202020204" pitchFamily="34" charset="0"/>
              </a:rPr>
              <a:t>A reading from the book of Galatians </a:t>
            </a:r>
            <a:endParaRPr lang="en-US" dirty="0">
              <a:effectLst/>
              <a:latin typeface="Arial" panose="020B0604020202020204" pitchFamily="34" charset="0"/>
              <a:ea typeface="Times New Roman" panose="02020603050405020304" pitchFamily="18" charset="0"/>
              <a:cs typeface="Arial" panose="020B0604020202020204" pitchFamily="34" charset="0"/>
            </a:endParaRPr>
          </a:p>
          <a:p>
            <a:pPr marL="0" marR="0" indent="0" fontAlgn="base">
              <a:spcBef>
                <a:spcPts val="0"/>
              </a:spcBef>
              <a:spcAft>
                <a:spcPts val="1500"/>
              </a:spcAft>
              <a:buNone/>
            </a:pPr>
            <a:r>
              <a:rPr lang="en-US" dirty="0">
                <a:solidFill>
                  <a:srgbClr val="222222"/>
                </a:solidFill>
                <a:effectLst/>
                <a:latin typeface="Arial" panose="020B0604020202020204" pitchFamily="34" charset="0"/>
                <a:ea typeface="Times New Roman" panose="02020603050405020304" pitchFamily="18" charset="0"/>
                <a:cs typeface="Arial" panose="020B0604020202020204" pitchFamily="34" charset="0"/>
              </a:rPr>
              <a:t>So in Christ Jesus, you are all children of God through faith, for all of you who were baptized into Christ have clothed yourselves with Christ. There is neither Jew nor Gentile, neither slave nor free, nor is there male and female, for you are all one in Christ Jesus. </a:t>
            </a:r>
            <a:endParaRPr lang="en-US" dirty="0">
              <a:effectLst/>
              <a:latin typeface="Arial" panose="020B0604020202020204" pitchFamily="34" charset="0"/>
              <a:ea typeface="Times New Roman" panose="02020603050405020304" pitchFamily="18" charset="0"/>
              <a:cs typeface="Arial" panose="020B0604020202020204" pitchFamily="34" charset="0"/>
            </a:endParaRPr>
          </a:p>
          <a:p>
            <a:endParaRPr lang="en-US" dirty="0"/>
          </a:p>
        </p:txBody>
      </p:sp>
      <p:sp>
        <p:nvSpPr>
          <p:cNvPr id="4" name="Footer Placeholder 3">
            <a:extLst>
              <a:ext uri="{FF2B5EF4-FFF2-40B4-BE49-F238E27FC236}">
                <a16:creationId xmlns:a16="http://schemas.microsoft.com/office/drawing/2014/main" id="{4A18385B-D5FD-466A-8DFC-E11013F15366}"/>
              </a:ext>
            </a:extLst>
          </p:cNvPr>
          <p:cNvSpPr>
            <a:spLocks noGrp="1"/>
          </p:cNvSpPr>
          <p:nvPr>
            <p:ph type="ftr" sz="quarter" idx="3"/>
          </p:nvPr>
        </p:nvSpPr>
        <p:spPr/>
        <p:txBody>
          <a:bodyPr/>
          <a:lstStyle/>
          <a:p>
            <a:r>
              <a:rPr lang="en-US"/>
              <a:t>© Catholic Health Association of the United States</a:t>
            </a:r>
            <a:endParaRPr lang="en-US" dirty="0"/>
          </a:p>
        </p:txBody>
      </p:sp>
    </p:spTree>
    <p:extLst>
      <p:ext uri="{BB962C8B-B14F-4D97-AF65-F5344CB8AC3E}">
        <p14:creationId xmlns:p14="http://schemas.microsoft.com/office/powerpoint/2010/main" val="55574204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CA6C12A-3AFD-4768-9BFA-CD65B41F9BAA}"/>
              </a:ext>
            </a:extLst>
          </p:cNvPr>
          <p:cNvSpPr>
            <a:spLocks noGrp="1"/>
          </p:cNvSpPr>
          <p:nvPr>
            <p:ph idx="1"/>
          </p:nvPr>
        </p:nvSpPr>
        <p:spPr>
          <a:xfrm>
            <a:off x="838200" y="503853"/>
            <a:ext cx="9981037" cy="5129130"/>
          </a:xfrm>
        </p:spPr>
        <p:txBody>
          <a:bodyPr>
            <a:normAutofit lnSpcReduction="10000"/>
          </a:bodyPr>
          <a:lstStyle/>
          <a:p>
            <a:pPr marL="0" marR="0" indent="0" fontAlgn="base">
              <a:spcBef>
                <a:spcPts val="0"/>
              </a:spcBef>
              <a:spcAft>
                <a:spcPts val="1500"/>
              </a:spcAft>
              <a:buNone/>
            </a:pPr>
            <a:r>
              <a:rPr lang="en-US" sz="3200" b="1" dirty="0">
                <a:solidFill>
                  <a:srgbClr val="222222"/>
                </a:solidFill>
                <a:effectLst/>
                <a:latin typeface="Arial" panose="020B0604020202020204" pitchFamily="34" charset="0"/>
                <a:ea typeface="Times New Roman" panose="02020603050405020304" pitchFamily="18" charset="0"/>
                <a:cs typeface="Arial" panose="020B0604020202020204" pitchFamily="34" charset="0"/>
              </a:rPr>
              <a:t>Reflection</a:t>
            </a:r>
            <a:endParaRPr lang="en-US" sz="3200" dirty="0">
              <a:effectLst/>
              <a:latin typeface="Arial" panose="020B0604020202020204" pitchFamily="34" charset="0"/>
              <a:ea typeface="Times New Roman" panose="02020603050405020304" pitchFamily="18" charset="0"/>
              <a:cs typeface="Arial" panose="020B0604020202020204" pitchFamily="34" charset="0"/>
            </a:endParaRPr>
          </a:p>
          <a:p>
            <a:pPr marL="0" marR="0" indent="0" fontAlgn="base">
              <a:spcBef>
                <a:spcPts val="0"/>
              </a:spcBef>
              <a:spcAft>
                <a:spcPts val="1500"/>
              </a:spcAft>
              <a:buNone/>
            </a:pPr>
            <a:r>
              <a:rPr lang="en-US" sz="2200" dirty="0">
                <a:solidFill>
                  <a:schemeClr val="tx1"/>
                </a:solidFill>
                <a:effectLst/>
                <a:latin typeface="Arial" panose="020B0604020202020204" pitchFamily="34" charset="0"/>
                <a:ea typeface="Times New Roman" panose="02020603050405020304" pitchFamily="18" charset="0"/>
                <a:cs typeface="Arial" panose="020B0604020202020204" pitchFamily="34" charset="0"/>
              </a:rPr>
              <a:t>We are people of story and word, and so as we celebrate Juneteenth and the liberation of Black Americans from the prison of chattel slavery, we listen again to the General Order Number 3, </a:t>
            </a:r>
          </a:p>
          <a:p>
            <a:pPr marL="365760" marR="0" indent="0" fontAlgn="base">
              <a:spcBef>
                <a:spcPts val="0"/>
              </a:spcBef>
              <a:spcAft>
                <a:spcPts val="1500"/>
              </a:spcAft>
              <a:buNone/>
            </a:pPr>
            <a:r>
              <a:rPr lang="en-US" sz="2200" i="1" dirty="0">
                <a:solidFill>
                  <a:srgbClr val="0070C0"/>
                </a:solidFill>
                <a:effectLst/>
                <a:latin typeface="Arial" panose="020B0604020202020204" pitchFamily="34" charset="0"/>
                <a:ea typeface="Times New Roman" panose="02020603050405020304" pitchFamily="18" charset="0"/>
                <a:cs typeface="Arial" panose="020B0604020202020204" pitchFamily="34" charset="0"/>
              </a:rPr>
              <a:t>The people of Texas are informed that, in accordance with a proclamation from the Executive of the United States, all slaves are free. This involves an absolute equality of personal rights and rights of property between former masters and slaves, and the connection heretofore existing between them becomes that between employer and hired labor. </a:t>
            </a:r>
            <a:r>
              <a:rPr lang="en-US" sz="2200" dirty="0">
                <a:solidFill>
                  <a:srgbClr val="0070C0"/>
                </a:solidFill>
                <a:effectLst/>
                <a:latin typeface="Arial" panose="020B0604020202020204" pitchFamily="34" charset="0"/>
                <a:ea typeface="Times New Roman" panose="02020603050405020304" pitchFamily="18" charset="0"/>
                <a:cs typeface="Arial" panose="020B0604020202020204" pitchFamily="34" charset="0"/>
              </a:rPr>
              <a:t> </a:t>
            </a:r>
          </a:p>
          <a:p>
            <a:pPr marL="0" marR="0" indent="0" fontAlgn="base">
              <a:spcBef>
                <a:spcPts val="0"/>
              </a:spcBef>
              <a:spcAft>
                <a:spcPts val="1500"/>
              </a:spcAft>
              <a:buNone/>
            </a:pPr>
            <a:r>
              <a:rPr lang="en-US" sz="2200" dirty="0">
                <a:solidFill>
                  <a:schemeClr val="tx1"/>
                </a:solidFill>
                <a:effectLst/>
                <a:latin typeface="Arial" panose="020B0604020202020204" pitchFamily="34" charset="0"/>
                <a:ea typeface="Times New Roman" panose="02020603050405020304" pitchFamily="18" charset="0"/>
                <a:cs typeface="Arial" panose="020B0604020202020204" pitchFamily="34" charset="0"/>
              </a:rPr>
              <a:t>The prophet Isaiah tells us the Spirit of God is on the one who proclaims good news to the poor, binds up the brokenhearted and proclaims freedom to the captives. As we hear again the words that proclaimed freedom to the slaves still held captive in Texas in 1865, let us commit to work for justice and to be champions of peace. Please respond, </a:t>
            </a:r>
            <a:r>
              <a:rPr lang="en-US" sz="2200" i="1" dirty="0">
                <a:solidFill>
                  <a:schemeClr val="tx1"/>
                </a:solidFill>
                <a:effectLst/>
                <a:latin typeface="Arial" panose="020B0604020202020204" pitchFamily="34" charset="0"/>
                <a:ea typeface="Times New Roman" panose="02020603050405020304" pitchFamily="18" charset="0"/>
                <a:cs typeface="Arial" panose="020B0604020202020204" pitchFamily="34" charset="0"/>
              </a:rPr>
              <a:t>may we accept the call to be bearers of peace.</a:t>
            </a:r>
            <a:endParaRPr lang="en-US" sz="22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p>
            <a:pPr marL="0" indent="0">
              <a:buNone/>
            </a:pPr>
            <a:endParaRPr lang="en-US" dirty="0"/>
          </a:p>
        </p:txBody>
      </p:sp>
      <p:sp>
        <p:nvSpPr>
          <p:cNvPr id="4" name="Footer Placeholder 3">
            <a:extLst>
              <a:ext uri="{FF2B5EF4-FFF2-40B4-BE49-F238E27FC236}">
                <a16:creationId xmlns:a16="http://schemas.microsoft.com/office/drawing/2014/main" id="{4A18385B-D5FD-466A-8DFC-E11013F15366}"/>
              </a:ext>
            </a:extLst>
          </p:cNvPr>
          <p:cNvSpPr>
            <a:spLocks noGrp="1"/>
          </p:cNvSpPr>
          <p:nvPr>
            <p:ph type="ftr" sz="quarter" idx="3"/>
          </p:nvPr>
        </p:nvSpPr>
        <p:spPr/>
        <p:txBody>
          <a:bodyPr/>
          <a:lstStyle/>
          <a:p>
            <a:r>
              <a:rPr lang="en-US"/>
              <a:t>© Catholic Health Association of the United States</a:t>
            </a:r>
            <a:endParaRPr lang="en-US" dirty="0"/>
          </a:p>
        </p:txBody>
      </p:sp>
    </p:spTree>
    <p:extLst>
      <p:ext uri="{BB962C8B-B14F-4D97-AF65-F5344CB8AC3E}">
        <p14:creationId xmlns:p14="http://schemas.microsoft.com/office/powerpoint/2010/main" val="416485295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CA6C12A-3AFD-4768-9BFA-CD65B41F9BAA}"/>
              </a:ext>
            </a:extLst>
          </p:cNvPr>
          <p:cNvSpPr>
            <a:spLocks noGrp="1"/>
          </p:cNvSpPr>
          <p:nvPr>
            <p:ph idx="1"/>
          </p:nvPr>
        </p:nvSpPr>
        <p:spPr>
          <a:xfrm>
            <a:off x="838200" y="503853"/>
            <a:ext cx="9981037" cy="5447768"/>
          </a:xfrm>
        </p:spPr>
        <p:txBody>
          <a:bodyPr>
            <a:normAutofit fontScale="92500"/>
          </a:bodyPr>
          <a:lstStyle/>
          <a:p>
            <a:pPr marL="0" marR="0" indent="0" fontAlgn="base">
              <a:spcBef>
                <a:spcPts val="0"/>
              </a:spcBef>
              <a:spcAft>
                <a:spcPts val="1500"/>
              </a:spcAft>
              <a:buNone/>
            </a:pPr>
            <a:r>
              <a:rPr lang="en-US" sz="3200" b="1" dirty="0">
                <a:solidFill>
                  <a:srgbClr val="222222"/>
                </a:solidFill>
                <a:latin typeface="Arial" panose="020B0604020202020204" pitchFamily="34" charset="0"/>
                <a:ea typeface="Times New Roman" panose="02020603050405020304" pitchFamily="18" charset="0"/>
                <a:cs typeface="Arial" panose="020B0604020202020204" pitchFamily="34" charset="0"/>
              </a:rPr>
              <a:t>Intersessions</a:t>
            </a:r>
            <a:endParaRPr lang="en-US" sz="3200" dirty="0">
              <a:effectLst/>
              <a:latin typeface="Arial" panose="020B0604020202020204" pitchFamily="34" charset="0"/>
              <a:ea typeface="Times New Roman" panose="02020603050405020304" pitchFamily="18" charset="0"/>
              <a:cs typeface="Arial" panose="020B0604020202020204" pitchFamily="34" charset="0"/>
            </a:endParaRPr>
          </a:p>
          <a:p>
            <a:pPr marL="0" marR="0" indent="0" fontAlgn="base">
              <a:spcBef>
                <a:spcPts val="0"/>
              </a:spcBef>
              <a:spcAft>
                <a:spcPts val="1500"/>
              </a:spcAft>
              <a:buNone/>
            </a:pPr>
            <a:r>
              <a:rPr lang="en-US" sz="1800" b="1" dirty="0">
                <a:solidFill>
                  <a:srgbClr val="222222"/>
                </a:solidFill>
                <a:effectLst/>
                <a:latin typeface="Arial" panose="020B0604020202020204" pitchFamily="34" charset="0"/>
                <a:ea typeface="Times New Roman" panose="02020603050405020304" pitchFamily="18" charset="0"/>
                <a:cs typeface="Arial" panose="020B0604020202020204" pitchFamily="34" charset="0"/>
              </a:rPr>
              <a:t>All </a:t>
            </a:r>
            <a:r>
              <a:rPr lang="en-US" sz="1800" b="1" dirty="0">
                <a:solidFill>
                  <a:srgbClr val="222222"/>
                </a:solidFill>
                <a:latin typeface="Arial" panose="020B0604020202020204" pitchFamily="34" charset="0"/>
                <a:ea typeface="Times New Roman" panose="02020603050405020304" pitchFamily="18" charset="0"/>
                <a:cs typeface="Arial" panose="020B0604020202020204" pitchFamily="34" charset="0"/>
              </a:rPr>
              <a:t>	</a:t>
            </a:r>
            <a:r>
              <a:rPr lang="en-US" sz="1800" b="1" dirty="0">
                <a:solidFill>
                  <a:srgbClr val="222222"/>
                </a:solidFill>
                <a:effectLst/>
                <a:latin typeface="Arial" panose="020B0604020202020204" pitchFamily="34" charset="0"/>
                <a:ea typeface="Times New Roman" panose="02020603050405020304" pitchFamily="18" charset="0"/>
                <a:cs typeface="Arial" panose="020B0604020202020204" pitchFamily="34" charset="0"/>
              </a:rPr>
              <a:t>May we accept the call to be bearers of peace.</a:t>
            </a:r>
            <a:endParaRPr lang="en-US" sz="1800" dirty="0">
              <a:effectLst/>
              <a:latin typeface="Arial" panose="020B0604020202020204" pitchFamily="34" charset="0"/>
              <a:ea typeface="Times New Roman" panose="02020603050405020304" pitchFamily="18" charset="0"/>
              <a:cs typeface="Arial" panose="020B0604020202020204" pitchFamily="34" charset="0"/>
            </a:endParaRPr>
          </a:p>
          <a:p>
            <a:pPr marL="0" marR="0" indent="0" fontAlgn="base">
              <a:spcBef>
                <a:spcPts val="0"/>
              </a:spcBef>
              <a:spcAft>
                <a:spcPts val="1500"/>
              </a:spcAft>
              <a:buNone/>
            </a:pPr>
            <a:r>
              <a:rPr lang="en-US" sz="1800" dirty="0">
                <a:solidFill>
                  <a:srgbClr val="222222"/>
                </a:solidFill>
                <a:effectLst/>
                <a:latin typeface="Arial" panose="020B0604020202020204" pitchFamily="34" charset="0"/>
                <a:ea typeface="Times New Roman" panose="02020603050405020304" pitchFamily="18" charset="0"/>
                <a:cs typeface="Arial" panose="020B0604020202020204" pitchFamily="34" charset="0"/>
              </a:rPr>
              <a:t>Leader	That the fullness of compassion and true justice may be extended to the victims and 	families who have been subjected to violence, abuse, discrimination and murder, we pray,</a:t>
            </a:r>
            <a:endParaRPr lang="en-US" sz="1800" dirty="0">
              <a:effectLst/>
              <a:latin typeface="Arial" panose="020B0604020202020204" pitchFamily="34" charset="0"/>
              <a:ea typeface="Times New Roman" panose="02020603050405020304" pitchFamily="18" charset="0"/>
              <a:cs typeface="Arial" panose="020B0604020202020204" pitchFamily="34" charset="0"/>
            </a:endParaRPr>
          </a:p>
          <a:p>
            <a:pPr marL="0" marR="0" indent="0" fontAlgn="base">
              <a:spcBef>
                <a:spcPts val="0"/>
              </a:spcBef>
              <a:spcAft>
                <a:spcPts val="1500"/>
              </a:spcAft>
              <a:buNone/>
            </a:pPr>
            <a:r>
              <a:rPr lang="en-US" sz="1800" b="1" dirty="0">
                <a:solidFill>
                  <a:srgbClr val="222222"/>
                </a:solidFill>
                <a:effectLst/>
                <a:latin typeface="Arial" panose="020B0604020202020204" pitchFamily="34" charset="0"/>
                <a:ea typeface="Times New Roman" panose="02020603050405020304" pitchFamily="18" charset="0"/>
                <a:cs typeface="Arial" panose="020B0604020202020204" pitchFamily="34" charset="0"/>
              </a:rPr>
              <a:t>All </a:t>
            </a:r>
            <a:r>
              <a:rPr lang="en-US" sz="1800" b="1" dirty="0">
                <a:solidFill>
                  <a:srgbClr val="222222"/>
                </a:solidFill>
                <a:latin typeface="Arial" panose="020B0604020202020204" pitchFamily="34" charset="0"/>
                <a:ea typeface="Times New Roman" panose="02020603050405020304" pitchFamily="18" charset="0"/>
                <a:cs typeface="Arial" panose="020B0604020202020204" pitchFamily="34" charset="0"/>
              </a:rPr>
              <a:t>	</a:t>
            </a:r>
            <a:r>
              <a:rPr lang="en-US" sz="1800" b="1" dirty="0">
                <a:solidFill>
                  <a:srgbClr val="222222"/>
                </a:solidFill>
                <a:effectLst/>
                <a:latin typeface="Arial" panose="020B0604020202020204" pitchFamily="34" charset="0"/>
                <a:ea typeface="Times New Roman" panose="02020603050405020304" pitchFamily="18" charset="0"/>
                <a:cs typeface="Arial" panose="020B0604020202020204" pitchFamily="34" charset="0"/>
              </a:rPr>
              <a:t>May we accept the call to be bearers of peace.</a:t>
            </a:r>
            <a:endParaRPr lang="en-US" sz="1800" dirty="0">
              <a:effectLst/>
              <a:latin typeface="Arial" panose="020B0604020202020204" pitchFamily="34" charset="0"/>
              <a:ea typeface="Times New Roman" panose="02020603050405020304" pitchFamily="18" charset="0"/>
              <a:cs typeface="Arial" panose="020B0604020202020204" pitchFamily="34" charset="0"/>
            </a:endParaRPr>
          </a:p>
          <a:p>
            <a:pPr marL="0" marR="0" indent="0" fontAlgn="base">
              <a:spcBef>
                <a:spcPts val="0"/>
              </a:spcBef>
              <a:spcAft>
                <a:spcPts val="1500"/>
              </a:spcAft>
              <a:buNone/>
            </a:pPr>
            <a:r>
              <a:rPr lang="en-US" sz="1800" dirty="0">
                <a:solidFill>
                  <a:srgbClr val="222222"/>
                </a:solidFill>
                <a:effectLst/>
                <a:latin typeface="Arial" panose="020B0604020202020204" pitchFamily="34" charset="0"/>
                <a:ea typeface="Times New Roman" panose="02020603050405020304" pitchFamily="18" charset="0"/>
                <a:cs typeface="Arial" panose="020B0604020202020204" pitchFamily="34" charset="0"/>
              </a:rPr>
              <a:t>Leader	That our communities and our schools may find ways to actively participate in efforts to 	reduce violence against Black citizens so that this country may take the lead in fostering 	anti-racism, we pray,</a:t>
            </a:r>
            <a:endParaRPr lang="en-US" sz="1800" dirty="0">
              <a:effectLst/>
              <a:latin typeface="Arial" panose="020B0604020202020204" pitchFamily="34" charset="0"/>
              <a:ea typeface="Times New Roman" panose="02020603050405020304" pitchFamily="18" charset="0"/>
              <a:cs typeface="Arial" panose="020B0604020202020204" pitchFamily="34" charset="0"/>
            </a:endParaRPr>
          </a:p>
          <a:p>
            <a:pPr marL="0" marR="0" indent="0" fontAlgn="base">
              <a:spcBef>
                <a:spcPts val="0"/>
              </a:spcBef>
              <a:spcAft>
                <a:spcPts val="1500"/>
              </a:spcAft>
              <a:buNone/>
            </a:pPr>
            <a:r>
              <a:rPr lang="en-US" sz="1800" b="1" dirty="0">
                <a:solidFill>
                  <a:srgbClr val="222222"/>
                </a:solidFill>
                <a:effectLst/>
                <a:latin typeface="Arial" panose="020B0604020202020204" pitchFamily="34" charset="0"/>
                <a:ea typeface="Times New Roman" panose="02020603050405020304" pitchFamily="18" charset="0"/>
                <a:cs typeface="Arial" panose="020B0604020202020204" pitchFamily="34" charset="0"/>
              </a:rPr>
              <a:t>All 	May we accept the call to be bearers of peace.</a:t>
            </a:r>
            <a:endParaRPr lang="en-US" sz="1800" dirty="0">
              <a:effectLst/>
              <a:latin typeface="Arial" panose="020B0604020202020204" pitchFamily="34" charset="0"/>
              <a:ea typeface="Times New Roman" panose="02020603050405020304" pitchFamily="18" charset="0"/>
              <a:cs typeface="Arial" panose="020B0604020202020204" pitchFamily="34" charset="0"/>
            </a:endParaRPr>
          </a:p>
          <a:p>
            <a:pPr marL="0" marR="0" indent="0" fontAlgn="base">
              <a:spcBef>
                <a:spcPts val="0"/>
              </a:spcBef>
              <a:spcAft>
                <a:spcPts val="1500"/>
              </a:spcAft>
              <a:buNone/>
            </a:pPr>
            <a:r>
              <a:rPr lang="en-US" sz="1800" dirty="0">
                <a:solidFill>
                  <a:srgbClr val="222222"/>
                </a:solidFill>
                <a:effectLst/>
                <a:latin typeface="Arial" panose="020B0604020202020204" pitchFamily="34" charset="0"/>
                <a:ea typeface="Times New Roman" panose="02020603050405020304" pitchFamily="18" charset="0"/>
                <a:cs typeface="Arial" panose="020B0604020202020204" pitchFamily="34" charset="0"/>
              </a:rPr>
              <a:t>Leader	That all who gather this week to remember Juneteenth be able to freely remember and 	celebrate their stories of joy and pain, struggle and triumph, we pray,</a:t>
            </a:r>
            <a:endParaRPr lang="en-US" sz="1800" dirty="0">
              <a:effectLst/>
              <a:latin typeface="Arial" panose="020B0604020202020204" pitchFamily="34" charset="0"/>
              <a:ea typeface="Times New Roman" panose="02020603050405020304" pitchFamily="18" charset="0"/>
              <a:cs typeface="Arial" panose="020B0604020202020204" pitchFamily="34" charset="0"/>
            </a:endParaRPr>
          </a:p>
          <a:p>
            <a:pPr marL="0" marR="0" indent="0" fontAlgn="base">
              <a:spcBef>
                <a:spcPts val="0"/>
              </a:spcBef>
              <a:spcAft>
                <a:spcPts val="1500"/>
              </a:spcAft>
              <a:buNone/>
            </a:pPr>
            <a:r>
              <a:rPr lang="en-US" sz="1800" b="1" dirty="0">
                <a:solidFill>
                  <a:srgbClr val="222222"/>
                </a:solidFill>
                <a:effectLst/>
                <a:latin typeface="Arial" panose="020B0604020202020204" pitchFamily="34" charset="0"/>
                <a:ea typeface="Times New Roman" panose="02020603050405020304" pitchFamily="18" charset="0"/>
                <a:cs typeface="Arial" panose="020B0604020202020204" pitchFamily="34" charset="0"/>
              </a:rPr>
              <a:t>All </a:t>
            </a:r>
            <a:r>
              <a:rPr lang="en-US" sz="1800" b="1" dirty="0">
                <a:solidFill>
                  <a:srgbClr val="222222"/>
                </a:solidFill>
                <a:latin typeface="Arial" panose="020B0604020202020204" pitchFamily="34" charset="0"/>
                <a:ea typeface="Times New Roman" panose="02020603050405020304" pitchFamily="18" charset="0"/>
                <a:cs typeface="Arial" panose="020B0604020202020204" pitchFamily="34" charset="0"/>
              </a:rPr>
              <a:t>	</a:t>
            </a:r>
            <a:r>
              <a:rPr lang="en-US" sz="1800" b="1" dirty="0">
                <a:solidFill>
                  <a:srgbClr val="222222"/>
                </a:solidFill>
                <a:effectLst/>
                <a:latin typeface="Arial" panose="020B0604020202020204" pitchFamily="34" charset="0"/>
                <a:ea typeface="Times New Roman" panose="02020603050405020304" pitchFamily="18" charset="0"/>
                <a:cs typeface="Arial" panose="020B0604020202020204" pitchFamily="34" charset="0"/>
              </a:rPr>
              <a:t>May we accept the call to be bearers of peace.</a:t>
            </a:r>
            <a:endParaRPr lang="en-US" sz="1800" dirty="0">
              <a:effectLst/>
              <a:latin typeface="Arial" panose="020B0604020202020204" pitchFamily="34" charset="0"/>
              <a:ea typeface="Times New Roman" panose="02020603050405020304" pitchFamily="18" charset="0"/>
              <a:cs typeface="Arial" panose="020B0604020202020204" pitchFamily="34" charset="0"/>
            </a:endParaRPr>
          </a:p>
          <a:p>
            <a:pPr marL="0" marR="0" indent="0" fontAlgn="base">
              <a:spcBef>
                <a:spcPts val="0"/>
              </a:spcBef>
              <a:spcAft>
                <a:spcPts val="1500"/>
              </a:spcAft>
              <a:buNone/>
            </a:pPr>
            <a:r>
              <a:rPr lang="en-US" sz="1800" dirty="0">
                <a:solidFill>
                  <a:srgbClr val="222222"/>
                </a:solidFill>
                <a:effectLst/>
                <a:latin typeface="Arial" panose="020B0604020202020204" pitchFamily="34" charset="0"/>
                <a:ea typeface="Times New Roman" panose="02020603050405020304" pitchFamily="18" charset="0"/>
                <a:cs typeface="Arial" panose="020B0604020202020204" pitchFamily="34" charset="0"/>
              </a:rPr>
              <a:t>Leader	That we be courageous in living out the Gospel, we pray,</a:t>
            </a:r>
            <a:endParaRPr lang="en-US" sz="1800" dirty="0">
              <a:effectLst/>
              <a:latin typeface="Arial" panose="020B0604020202020204" pitchFamily="34" charset="0"/>
              <a:ea typeface="Times New Roman" panose="02020603050405020304" pitchFamily="18" charset="0"/>
              <a:cs typeface="Arial" panose="020B0604020202020204" pitchFamily="34" charset="0"/>
            </a:endParaRPr>
          </a:p>
          <a:p>
            <a:pPr marL="0" marR="0" indent="0" fontAlgn="base">
              <a:spcBef>
                <a:spcPts val="0"/>
              </a:spcBef>
              <a:spcAft>
                <a:spcPts val="1500"/>
              </a:spcAft>
              <a:buNone/>
            </a:pPr>
            <a:r>
              <a:rPr lang="en-US" sz="1800" b="1" dirty="0">
                <a:solidFill>
                  <a:srgbClr val="222222"/>
                </a:solidFill>
                <a:effectLst/>
                <a:latin typeface="Arial" panose="020B0604020202020204" pitchFamily="34" charset="0"/>
                <a:ea typeface="Times New Roman" panose="02020603050405020304" pitchFamily="18" charset="0"/>
                <a:cs typeface="Arial" panose="020B0604020202020204" pitchFamily="34" charset="0"/>
              </a:rPr>
              <a:t>All </a:t>
            </a:r>
            <a:r>
              <a:rPr lang="en-US" sz="1800" b="1" dirty="0">
                <a:solidFill>
                  <a:srgbClr val="222222"/>
                </a:solidFill>
                <a:latin typeface="Arial" panose="020B0604020202020204" pitchFamily="34" charset="0"/>
                <a:ea typeface="Times New Roman" panose="02020603050405020304" pitchFamily="18" charset="0"/>
                <a:cs typeface="Arial" panose="020B0604020202020204" pitchFamily="34" charset="0"/>
              </a:rPr>
              <a:t>	</a:t>
            </a:r>
            <a:r>
              <a:rPr lang="en-US" sz="1800" b="1" dirty="0">
                <a:solidFill>
                  <a:srgbClr val="222222"/>
                </a:solidFill>
                <a:effectLst/>
                <a:latin typeface="Arial" panose="020B0604020202020204" pitchFamily="34" charset="0"/>
                <a:ea typeface="Times New Roman" panose="02020603050405020304" pitchFamily="18" charset="0"/>
                <a:cs typeface="Arial" panose="020B0604020202020204" pitchFamily="34" charset="0"/>
              </a:rPr>
              <a:t>May we accept the call to be bearers of peace.</a:t>
            </a:r>
            <a:endParaRPr lang="en-US" sz="1800" dirty="0">
              <a:effectLst/>
              <a:latin typeface="Arial" panose="020B0604020202020204" pitchFamily="34" charset="0"/>
              <a:ea typeface="Times New Roman" panose="02020603050405020304" pitchFamily="18" charset="0"/>
              <a:cs typeface="Arial" panose="020B0604020202020204" pitchFamily="34" charset="0"/>
            </a:endParaRPr>
          </a:p>
          <a:p>
            <a:pPr marL="0" indent="0">
              <a:buNone/>
            </a:pPr>
            <a:endParaRPr lang="en-US" dirty="0"/>
          </a:p>
        </p:txBody>
      </p:sp>
      <p:sp>
        <p:nvSpPr>
          <p:cNvPr id="4" name="Footer Placeholder 3">
            <a:extLst>
              <a:ext uri="{FF2B5EF4-FFF2-40B4-BE49-F238E27FC236}">
                <a16:creationId xmlns:a16="http://schemas.microsoft.com/office/drawing/2014/main" id="{4A18385B-D5FD-466A-8DFC-E11013F15366}"/>
              </a:ext>
            </a:extLst>
          </p:cNvPr>
          <p:cNvSpPr>
            <a:spLocks noGrp="1"/>
          </p:cNvSpPr>
          <p:nvPr>
            <p:ph type="ftr" sz="quarter" idx="3"/>
          </p:nvPr>
        </p:nvSpPr>
        <p:spPr/>
        <p:txBody>
          <a:bodyPr/>
          <a:lstStyle/>
          <a:p>
            <a:r>
              <a:rPr lang="en-US"/>
              <a:t>© Catholic Health Association of the United States</a:t>
            </a:r>
            <a:endParaRPr lang="en-US" dirty="0"/>
          </a:p>
        </p:txBody>
      </p:sp>
    </p:spTree>
    <p:extLst>
      <p:ext uri="{BB962C8B-B14F-4D97-AF65-F5344CB8AC3E}">
        <p14:creationId xmlns:p14="http://schemas.microsoft.com/office/powerpoint/2010/main" val="6383753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CA6C12A-3AFD-4768-9BFA-CD65B41F9BAA}"/>
              </a:ext>
            </a:extLst>
          </p:cNvPr>
          <p:cNvSpPr>
            <a:spLocks noGrp="1"/>
          </p:cNvSpPr>
          <p:nvPr>
            <p:ph idx="1"/>
          </p:nvPr>
        </p:nvSpPr>
        <p:spPr>
          <a:xfrm>
            <a:off x="838200" y="503853"/>
            <a:ext cx="9981037" cy="5129130"/>
          </a:xfrm>
        </p:spPr>
        <p:txBody>
          <a:bodyPr>
            <a:normAutofit fontScale="62500" lnSpcReduction="20000"/>
          </a:bodyPr>
          <a:lstStyle/>
          <a:p>
            <a:pPr marL="0" marR="0" indent="0" fontAlgn="base">
              <a:spcBef>
                <a:spcPts val="0"/>
              </a:spcBef>
              <a:spcAft>
                <a:spcPts val="1500"/>
              </a:spcAft>
              <a:buNone/>
            </a:pPr>
            <a:r>
              <a:rPr lang="en-US" sz="4600" b="1" dirty="0">
                <a:solidFill>
                  <a:srgbClr val="222222"/>
                </a:solidFill>
                <a:latin typeface="Arial" panose="020B0604020202020204" pitchFamily="34" charset="0"/>
                <a:ea typeface="Times New Roman" panose="02020603050405020304" pitchFamily="18" charset="0"/>
                <a:cs typeface="Arial" panose="020B0604020202020204" pitchFamily="34" charset="0"/>
              </a:rPr>
              <a:t>Closing Prayer</a:t>
            </a:r>
            <a:endParaRPr lang="en-US" sz="4600" dirty="0">
              <a:effectLst/>
              <a:latin typeface="Arial" panose="020B0604020202020204" pitchFamily="34" charset="0"/>
              <a:ea typeface="Times New Roman" panose="02020603050405020304" pitchFamily="18" charset="0"/>
              <a:cs typeface="Arial" panose="020B0604020202020204" pitchFamily="34" charset="0"/>
            </a:endParaRPr>
          </a:p>
          <a:p>
            <a:pPr marL="0" indent="0" fontAlgn="base">
              <a:lnSpc>
                <a:spcPct val="120000"/>
              </a:lnSpc>
              <a:spcBef>
                <a:spcPts val="0"/>
              </a:spcBef>
              <a:buNone/>
            </a:pPr>
            <a:r>
              <a:rPr lang="en-US" dirty="0">
                <a:solidFill>
                  <a:srgbClr val="222222"/>
                </a:solidFill>
                <a:effectLst/>
                <a:latin typeface="Arial" panose="020B0604020202020204" pitchFamily="34" charset="0"/>
                <a:ea typeface="Times New Roman" panose="02020603050405020304" pitchFamily="18" charset="0"/>
                <a:cs typeface="Arial" panose="020B0604020202020204" pitchFamily="34" charset="0"/>
              </a:rPr>
              <a:t>Eternal God, you made us in your own image, and became one of us in Jesus Christ. </a:t>
            </a:r>
            <a:br>
              <a:rPr lang="en-US" dirty="0">
                <a:solidFill>
                  <a:srgbClr val="222222"/>
                </a:solidFill>
                <a:effectLst/>
                <a:latin typeface="Arial" panose="020B0604020202020204" pitchFamily="34" charset="0"/>
                <a:ea typeface="Times New Roman" panose="02020603050405020304" pitchFamily="18" charset="0"/>
                <a:cs typeface="Arial" panose="020B0604020202020204" pitchFamily="34" charset="0"/>
              </a:rPr>
            </a:br>
            <a:endParaRPr lang="en-US" dirty="0">
              <a:solidFill>
                <a:srgbClr val="222222"/>
              </a:solidFill>
              <a:effectLst/>
              <a:latin typeface="Arial" panose="020B0604020202020204" pitchFamily="34" charset="0"/>
              <a:ea typeface="Times New Roman" panose="02020603050405020304" pitchFamily="18" charset="0"/>
              <a:cs typeface="Arial" panose="020B0604020202020204" pitchFamily="34" charset="0"/>
            </a:endParaRPr>
          </a:p>
          <a:p>
            <a:pPr marL="0" indent="0" fontAlgn="base">
              <a:lnSpc>
                <a:spcPct val="120000"/>
              </a:lnSpc>
              <a:spcBef>
                <a:spcPts val="0"/>
              </a:spcBef>
              <a:buNone/>
            </a:pPr>
            <a:r>
              <a:rPr lang="en-US" dirty="0">
                <a:solidFill>
                  <a:srgbClr val="222222"/>
                </a:solidFill>
                <a:effectLst/>
                <a:latin typeface="Arial" panose="020B0604020202020204" pitchFamily="34" charset="0"/>
                <a:ea typeface="Times New Roman" panose="02020603050405020304" pitchFamily="18" charset="0"/>
                <a:cs typeface="Arial" panose="020B0604020202020204" pitchFamily="34" charset="0"/>
              </a:rPr>
              <a:t>Look with compassion on the whole human family; </a:t>
            </a:r>
            <a:br>
              <a:rPr lang="en-US" dirty="0">
                <a:solidFill>
                  <a:srgbClr val="222222"/>
                </a:solidFill>
                <a:effectLst/>
                <a:latin typeface="Arial" panose="020B0604020202020204" pitchFamily="34" charset="0"/>
                <a:ea typeface="Times New Roman" panose="02020603050405020304" pitchFamily="18" charset="0"/>
                <a:cs typeface="Arial" panose="020B0604020202020204" pitchFamily="34" charset="0"/>
              </a:rPr>
            </a:br>
            <a:endParaRPr lang="en-US" dirty="0">
              <a:solidFill>
                <a:srgbClr val="222222"/>
              </a:solidFill>
              <a:effectLst/>
              <a:latin typeface="Arial" panose="020B0604020202020204" pitchFamily="34" charset="0"/>
              <a:ea typeface="Times New Roman" panose="02020603050405020304" pitchFamily="18" charset="0"/>
              <a:cs typeface="Arial" panose="020B0604020202020204" pitchFamily="34" charset="0"/>
            </a:endParaRPr>
          </a:p>
          <a:p>
            <a:pPr marL="0" indent="0" fontAlgn="base">
              <a:lnSpc>
                <a:spcPct val="120000"/>
              </a:lnSpc>
              <a:spcBef>
                <a:spcPts val="0"/>
              </a:spcBef>
              <a:buNone/>
            </a:pPr>
            <a:r>
              <a:rPr lang="en-US" dirty="0">
                <a:solidFill>
                  <a:srgbClr val="222222"/>
                </a:solidFill>
                <a:effectLst/>
                <a:latin typeface="Arial" panose="020B0604020202020204" pitchFamily="34" charset="0"/>
                <a:ea typeface="Times New Roman" panose="02020603050405020304" pitchFamily="18" charset="0"/>
                <a:cs typeface="Arial" panose="020B0604020202020204" pitchFamily="34" charset="0"/>
              </a:rPr>
              <a:t>Take away the arrogance and hatred that infect our hearts; </a:t>
            </a:r>
            <a:br>
              <a:rPr lang="en-US" dirty="0">
                <a:solidFill>
                  <a:srgbClr val="222222"/>
                </a:solidFill>
                <a:effectLst/>
                <a:latin typeface="Arial" panose="020B0604020202020204" pitchFamily="34" charset="0"/>
                <a:ea typeface="Times New Roman" panose="02020603050405020304" pitchFamily="18" charset="0"/>
                <a:cs typeface="Arial" panose="020B0604020202020204" pitchFamily="34" charset="0"/>
              </a:rPr>
            </a:br>
            <a:endParaRPr lang="en-US" dirty="0">
              <a:solidFill>
                <a:srgbClr val="222222"/>
              </a:solidFill>
              <a:effectLst/>
              <a:latin typeface="Arial" panose="020B0604020202020204" pitchFamily="34" charset="0"/>
              <a:ea typeface="Times New Roman" panose="02020603050405020304" pitchFamily="18" charset="0"/>
              <a:cs typeface="Arial" panose="020B0604020202020204" pitchFamily="34" charset="0"/>
            </a:endParaRPr>
          </a:p>
          <a:p>
            <a:pPr marL="0" indent="0" fontAlgn="base">
              <a:lnSpc>
                <a:spcPct val="120000"/>
              </a:lnSpc>
              <a:spcBef>
                <a:spcPts val="0"/>
              </a:spcBef>
              <a:buNone/>
            </a:pPr>
            <a:r>
              <a:rPr lang="en-US" dirty="0">
                <a:solidFill>
                  <a:srgbClr val="222222"/>
                </a:solidFill>
                <a:effectLst/>
                <a:latin typeface="Arial" panose="020B0604020202020204" pitchFamily="34" charset="0"/>
                <a:ea typeface="Times New Roman" panose="02020603050405020304" pitchFamily="18" charset="0"/>
                <a:cs typeface="Arial" panose="020B0604020202020204" pitchFamily="34" charset="0"/>
              </a:rPr>
              <a:t>Break down the walls that separate us; </a:t>
            </a:r>
            <a:br>
              <a:rPr lang="en-US" dirty="0">
                <a:solidFill>
                  <a:srgbClr val="222222"/>
                </a:solidFill>
                <a:effectLst/>
                <a:latin typeface="Arial" panose="020B0604020202020204" pitchFamily="34" charset="0"/>
                <a:ea typeface="Times New Roman" panose="02020603050405020304" pitchFamily="18" charset="0"/>
                <a:cs typeface="Arial" panose="020B0604020202020204" pitchFamily="34" charset="0"/>
              </a:rPr>
            </a:br>
            <a:endParaRPr lang="en-US" dirty="0">
              <a:solidFill>
                <a:srgbClr val="222222"/>
              </a:solidFill>
              <a:effectLst/>
              <a:latin typeface="Arial" panose="020B0604020202020204" pitchFamily="34" charset="0"/>
              <a:ea typeface="Times New Roman" panose="02020603050405020304" pitchFamily="18" charset="0"/>
              <a:cs typeface="Arial" panose="020B0604020202020204" pitchFamily="34" charset="0"/>
            </a:endParaRPr>
          </a:p>
          <a:p>
            <a:pPr marL="0" indent="0" fontAlgn="base">
              <a:lnSpc>
                <a:spcPct val="120000"/>
              </a:lnSpc>
              <a:spcBef>
                <a:spcPts val="0"/>
              </a:spcBef>
              <a:buNone/>
            </a:pPr>
            <a:r>
              <a:rPr lang="en-US" dirty="0">
                <a:solidFill>
                  <a:srgbClr val="222222"/>
                </a:solidFill>
                <a:effectLst/>
                <a:latin typeface="Arial" panose="020B0604020202020204" pitchFamily="34" charset="0"/>
                <a:ea typeface="Times New Roman" panose="02020603050405020304" pitchFamily="18" charset="0"/>
                <a:cs typeface="Arial" panose="020B0604020202020204" pitchFamily="34" charset="0"/>
              </a:rPr>
              <a:t>Unite us in bonds of love; and, through our struggle and confusion, </a:t>
            </a:r>
            <a:br>
              <a:rPr lang="en-US" dirty="0">
                <a:solidFill>
                  <a:srgbClr val="222222"/>
                </a:solidFill>
                <a:effectLst/>
                <a:latin typeface="Arial" panose="020B0604020202020204" pitchFamily="34" charset="0"/>
                <a:ea typeface="Times New Roman" panose="02020603050405020304" pitchFamily="18" charset="0"/>
                <a:cs typeface="Arial" panose="020B0604020202020204" pitchFamily="34" charset="0"/>
              </a:rPr>
            </a:br>
            <a:endParaRPr lang="en-US" dirty="0">
              <a:solidFill>
                <a:srgbClr val="222222"/>
              </a:solidFill>
              <a:effectLst/>
              <a:latin typeface="Arial" panose="020B0604020202020204" pitchFamily="34" charset="0"/>
              <a:ea typeface="Times New Roman" panose="02020603050405020304" pitchFamily="18" charset="0"/>
              <a:cs typeface="Arial" panose="020B0604020202020204" pitchFamily="34" charset="0"/>
            </a:endParaRPr>
          </a:p>
          <a:p>
            <a:pPr marL="0" indent="0" fontAlgn="base">
              <a:lnSpc>
                <a:spcPct val="120000"/>
              </a:lnSpc>
              <a:spcBef>
                <a:spcPts val="0"/>
              </a:spcBef>
              <a:buNone/>
            </a:pPr>
            <a:r>
              <a:rPr lang="en-US" dirty="0">
                <a:solidFill>
                  <a:srgbClr val="222222"/>
                </a:solidFill>
                <a:effectLst/>
                <a:latin typeface="Arial" panose="020B0604020202020204" pitchFamily="34" charset="0"/>
                <a:ea typeface="Times New Roman" panose="02020603050405020304" pitchFamily="18" charset="0"/>
                <a:cs typeface="Arial" panose="020B0604020202020204" pitchFamily="34" charset="0"/>
              </a:rPr>
              <a:t>Work to accomplish your purposes on earth; </a:t>
            </a:r>
            <a:br>
              <a:rPr lang="en-US" dirty="0">
                <a:solidFill>
                  <a:srgbClr val="222222"/>
                </a:solidFill>
                <a:effectLst/>
                <a:latin typeface="Arial" panose="020B0604020202020204" pitchFamily="34" charset="0"/>
                <a:ea typeface="Times New Roman" panose="02020603050405020304" pitchFamily="18" charset="0"/>
                <a:cs typeface="Arial" panose="020B0604020202020204" pitchFamily="34" charset="0"/>
              </a:rPr>
            </a:br>
            <a:endParaRPr lang="en-US" dirty="0">
              <a:solidFill>
                <a:srgbClr val="222222"/>
              </a:solidFill>
              <a:effectLst/>
              <a:latin typeface="Arial" panose="020B0604020202020204" pitchFamily="34" charset="0"/>
              <a:ea typeface="Times New Roman" panose="02020603050405020304" pitchFamily="18" charset="0"/>
              <a:cs typeface="Arial" panose="020B0604020202020204" pitchFamily="34" charset="0"/>
            </a:endParaRPr>
          </a:p>
          <a:p>
            <a:pPr marL="0" indent="0" fontAlgn="base">
              <a:lnSpc>
                <a:spcPct val="120000"/>
              </a:lnSpc>
              <a:spcBef>
                <a:spcPts val="0"/>
              </a:spcBef>
              <a:buNone/>
            </a:pPr>
            <a:r>
              <a:rPr lang="en-US" dirty="0">
                <a:solidFill>
                  <a:srgbClr val="222222"/>
                </a:solidFill>
                <a:effectLst/>
                <a:latin typeface="Arial" panose="020B0604020202020204" pitchFamily="34" charset="0"/>
                <a:ea typeface="Times New Roman" panose="02020603050405020304" pitchFamily="18" charset="0"/>
                <a:cs typeface="Arial" panose="020B0604020202020204" pitchFamily="34" charset="0"/>
              </a:rPr>
              <a:t>So that, in your good time, we learn to live as brothers and sisters, to serve and love in harmony.</a:t>
            </a:r>
            <a:br>
              <a:rPr lang="en-US" dirty="0">
                <a:solidFill>
                  <a:srgbClr val="222222"/>
                </a:solidFill>
                <a:effectLst/>
                <a:latin typeface="Arial" panose="020B0604020202020204" pitchFamily="34" charset="0"/>
                <a:ea typeface="Times New Roman" panose="02020603050405020304" pitchFamily="18" charset="0"/>
                <a:cs typeface="Arial" panose="020B0604020202020204" pitchFamily="34" charset="0"/>
              </a:rPr>
            </a:br>
            <a:r>
              <a:rPr lang="en-US" dirty="0">
                <a:solidFill>
                  <a:srgbClr val="222222"/>
                </a:solidFill>
                <a:effectLst/>
                <a:latin typeface="Arial" panose="020B0604020202020204" pitchFamily="34" charset="0"/>
                <a:ea typeface="Times New Roman" panose="02020603050405020304" pitchFamily="18" charset="0"/>
                <a:cs typeface="Arial" panose="020B0604020202020204" pitchFamily="34" charset="0"/>
              </a:rPr>
              <a:t>Amen. </a:t>
            </a:r>
            <a:endParaRPr lang="en-US" dirty="0">
              <a:effectLst/>
              <a:latin typeface="Arial" panose="020B0604020202020204" pitchFamily="34" charset="0"/>
              <a:ea typeface="Times New Roman" panose="02020603050405020304" pitchFamily="18" charset="0"/>
              <a:cs typeface="Arial" panose="020B0604020202020204" pitchFamily="34" charset="0"/>
            </a:endParaRPr>
          </a:p>
          <a:p>
            <a:pPr marL="0" marR="0" indent="0" fontAlgn="base">
              <a:spcBef>
                <a:spcPts val="0"/>
              </a:spcBef>
              <a:spcAft>
                <a:spcPts val="1500"/>
              </a:spcAft>
              <a:buNone/>
            </a:pPr>
            <a:endParaRPr lang="en-US" sz="1800" dirty="0">
              <a:solidFill>
                <a:srgbClr val="222222"/>
              </a:solidFill>
              <a:effectLst/>
              <a:latin typeface="Arial" panose="020B0604020202020204" pitchFamily="34" charset="0"/>
              <a:ea typeface="Times New Roman" panose="02020603050405020304" pitchFamily="18" charset="0"/>
              <a:cs typeface="Arial" panose="020B0604020202020204" pitchFamily="34" charset="0"/>
            </a:endParaRPr>
          </a:p>
        </p:txBody>
      </p:sp>
      <p:sp>
        <p:nvSpPr>
          <p:cNvPr id="4" name="Footer Placeholder 3">
            <a:extLst>
              <a:ext uri="{FF2B5EF4-FFF2-40B4-BE49-F238E27FC236}">
                <a16:creationId xmlns:a16="http://schemas.microsoft.com/office/drawing/2014/main" id="{4A18385B-D5FD-466A-8DFC-E11013F15366}"/>
              </a:ext>
            </a:extLst>
          </p:cNvPr>
          <p:cNvSpPr>
            <a:spLocks noGrp="1"/>
          </p:cNvSpPr>
          <p:nvPr>
            <p:ph type="ftr" sz="quarter" idx="3"/>
          </p:nvPr>
        </p:nvSpPr>
        <p:spPr/>
        <p:txBody>
          <a:bodyPr/>
          <a:lstStyle/>
          <a:p>
            <a:r>
              <a:rPr lang="en-US"/>
              <a:t>© Catholic Health Association of the United States</a:t>
            </a:r>
            <a:endParaRPr lang="en-US" dirty="0"/>
          </a:p>
        </p:txBody>
      </p:sp>
    </p:spTree>
    <p:extLst>
      <p:ext uri="{BB962C8B-B14F-4D97-AF65-F5344CB8AC3E}">
        <p14:creationId xmlns:p14="http://schemas.microsoft.com/office/powerpoint/2010/main" val="171080556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CC32A30AC81827478973FF1BCAF463EC" ma:contentTypeVersion="14" ma:contentTypeDescription="Create a new document." ma:contentTypeScope="" ma:versionID="5f6882678e551c137d0c269a5bc9e6d4">
  <xsd:schema xmlns:xsd="http://www.w3.org/2001/XMLSchema" xmlns:xs="http://www.w3.org/2001/XMLSchema" xmlns:p="http://schemas.microsoft.com/office/2006/metadata/properties" xmlns:ns3="4dd8e59e-0c88-4d72-9f2a-7160d8b27b85" xmlns:ns4="203576f1-896f-4c45-a414-3cb4e9bb89fa" targetNamespace="http://schemas.microsoft.com/office/2006/metadata/properties" ma:root="true" ma:fieldsID="e6bc923da2c46636a18569e9e84bb851" ns3:_="" ns4:_="">
    <xsd:import namespace="4dd8e59e-0c88-4d72-9f2a-7160d8b27b85"/>
    <xsd:import namespace="203576f1-896f-4c45-a414-3cb4e9bb89fa"/>
    <xsd:element name="properties">
      <xsd:complexType>
        <xsd:sequence>
          <xsd:element name="documentManagement">
            <xsd:complexType>
              <xsd:all>
                <xsd:element ref="ns3:MediaServiceMetadata" minOccurs="0"/>
                <xsd:element ref="ns3:MediaServiceFastMetadata" minOccurs="0"/>
                <xsd:element ref="ns3:MediaServiceAutoTags" minOccurs="0"/>
                <xsd:element ref="ns3:MediaServiceGenerationTime" minOccurs="0"/>
                <xsd:element ref="ns3:MediaServiceEventHashCode" minOccurs="0"/>
                <xsd:element ref="ns3:MediaServiceDateTaken" minOccurs="0"/>
                <xsd:element ref="ns3:MediaServiceOCR" minOccurs="0"/>
                <xsd:element ref="ns3:MediaServiceLocation" minOccurs="0"/>
                <xsd:element ref="ns3:MediaServiceAutoKeyPoints" minOccurs="0"/>
                <xsd:element ref="ns3:MediaServiceKeyPoints" minOccurs="0"/>
                <xsd:element ref="ns4:SharedWithUsers" minOccurs="0"/>
                <xsd:element ref="ns4:SharedWithDetails" minOccurs="0"/>
                <xsd:element ref="ns4:SharingHintHash" minOccurs="0"/>
                <xsd:element ref="ns3: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dd8e59e-0c88-4d72-9f2a-7160d8b27b8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GenerationTime" ma:index="11" nillable="true" ma:displayName="MediaServiceGenerationTime" ma:hidden="true" ma:internalName="MediaServiceGenerationTime"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DateTaken" ma:index="13" nillable="true" ma:displayName="MediaServiceDateTaken" ma:hidden="true" ma:internalName="MediaServiceDateTaken"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Location" ma:index="15" nillable="true" ma:displayName="Location" ma:internalName="MediaServiceLocation"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element name="MediaLengthInSeconds" ma:index="21" nillable="true" ma:displayName="Length (seconds)"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203576f1-896f-4c45-a414-3cb4e9bb89fa"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element name="SharingHintHash" ma:index="20"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92A52449-EF87-483C-B1AE-0A162310BB7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4dd8e59e-0c88-4d72-9f2a-7160d8b27b85"/>
    <ds:schemaRef ds:uri="203576f1-896f-4c45-a414-3cb4e9bb89fa"/>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C7EBD399-649B-4573-B4F6-0FE9F89B46FF}">
  <ds:schemaRefs>
    <ds:schemaRef ds:uri="http://schemas.microsoft.com/sharepoint/v3/contenttype/forms"/>
  </ds:schemaRefs>
</ds:datastoreItem>
</file>

<file path=customXml/itemProps3.xml><?xml version="1.0" encoding="utf-8"?>
<ds:datastoreItem xmlns:ds="http://schemas.openxmlformats.org/officeDocument/2006/customXml" ds:itemID="{C1B8ACEE-9CB9-4FC2-89C4-30F981682024}">
  <ds:schemaRefs>
    <ds:schemaRef ds:uri="http://schemas.microsoft.com/office/2006/documentManagement/types"/>
    <ds:schemaRef ds:uri="http://purl.org/dc/terms/"/>
    <ds:schemaRef ds:uri="http://schemas.openxmlformats.org/package/2006/metadata/core-properties"/>
    <ds:schemaRef ds:uri="http://purl.org/dc/dcmitype/"/>
    <ds:schemaRef ds:uri="http://schemas.microsoft.com/office/infopath/2007/PartnerControls"/>
    <ds:schemaRef ds:uri="203576f1-896f-4c45-a414-3cb4e9bb89fa"/>
    <ds:schemaRef ds:uri="http://purl.org/dc/elements/1.1/"/>
    <ds:schemaRef ds:uri="http://schemas.microsoft.com/office/2006/metadata/properties"/>
    <ds:schemaRef ds:uri="4dd8e59e-0c88-4d72-9f2a-7160d8b27b85"/>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otalTime>48</TotalTime>
  <Words>733</Words>
  <Application>Microsoft Office PowerPoint</Application>
  <PresentationFormat>Widescreen</PresentationFormat>
  <Paragraphs>41</Paragraphs>
  <Slides>6</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6</vt:i4>
      </vt:variant>
    </vt:vector>
  </HeadingPairs>
  <TitlesOfParts>
    <vt:vector size="11" baseType="lpstr">
      <vt:lpstr>Arial</vt:lpstr>
      <vt:lpstr>Calibri</vt:lpstr>
      <vt:lpstr>Garamond</vt:lpstr>
      <vt:lpstr>Times New Roman</vt:lpstr>
      <vt:lpstr>Office Theme</vt:lpstr>
      <vt:lpstr>PowerPoint Presentation</vt:lpstr>
      <vt:lpstr>A Prayer Service for Juneteenth</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Liz Mohl</dc:creator>
  <cp:lastModifiedBy>Rebecca Heermann</cp:lastModifiedBy>
  <cp:revision>11</cp:revision>
  <dcterms:created xsi:type="dcterms:W3CDTF">2020-09-11T15:52:57Z</dcterms:created>
  <dcterms:modified xsi:type="dcterms:W3CDTF">2021-06-14T19:50:57Z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0x010100CC32A30AC81827478973FF1BCAF463EC</vt:lpwstr>
  </property>
</Properties>
</file>