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sldIdLst>
    <p:sldId id="256" r:id="rId5"/>
    <p:sldId id="258" r:id="rId6"/>
    <p:sldId id="259" r:id="rId7"/>
    <p:sldId id="260" r:id="rId8"/>
    <p:sldId id="261"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B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76"/>
    <p:restoredTop sz="94684"/>
  </p:normalViewPr>
  <p:slideViewPr>
    <p:cSldViewPr snapToGrid="0" snapToObjects="1">
      <p:cViewPr varScale="1">
        <p:scale>
          <a:sx n="39" d="100"/>
          <a:sy n="39" d="100"/>
        </p:scale>
        <p:origin x="110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F12DC-CA46-6645-8C78-CCB6F0E53A63}"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2AF90-7261-0347-B155-D12C95593EB7}" type="slidenum">
              <a:rPr lang="en-US" smtClean="0"/>
              <a:t>‹#›</a:t>
            </a:fld>
            <a:endParaRPr lang="en-US"/>
          </a:p>
        </p:txBody>
      </p:sp>
    </p:spTree>
    <p:extLst>
      <p:ext uri="{BB962C8B-B14F-4D97-AF65-F5344CB8AC3E}">
        <p14:creationId xmlns:p14="http://schemas.microsoft.com/office/powerpoint/2010/main" val="126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sitting, large, person&#10;&#10;Description automatically generated">
            <a:extLst>
              <a:ext uri="{FF2B5EF4-FFF2-40B4-BE49-F238E27FC236}">
                <a16:creationId xmlns:a16="http://schemas.microsoft.com/office/drawing/2014/main" id="{F74A1E6A-15FE-074D-81F4-B8C6FE34D7A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224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C92C-D284-8E4B-989E-98DBFA034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277AA-6167-9745-91F9-9AD1865F6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E173B2F-6CB5-BB4E-BC94-FBB7C8992FC9}"/>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291903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ED60-5F4E-AC49-BD48-01274EB10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84EFE-A34E-5F4C-9F54-444B9E94B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3B6458D5-2199-0546-8F57-33DD5499BECD}"/>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70995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50A1-7F7C-A04F-80D6-84842D314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987C9-58E4-044E-8008-CD0269583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20E3C-F230-B847-B394-0E71E3885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01C59-E824-1C45-83A7-4142F35C2035}"/>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2797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964E-CBE5-7442-A914-9E9D95CCD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DA45EA-E780-8A48-AD18-964F27F49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A3426-DDB2-974E-B80D-0B37A45D0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D6886E-BDC9-7C46-BCCC-6524610CD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53826B-7B66-3347-8BAE-01AE7DACF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678BBC1-E66D-9349-8B6A-398ED06F69C1}"/>
              </a:ext>
            </a:extLst>
          </p:cNvPr>
          <p:cNvSpPr>
            <a:spLocks noGrp="1"/>
          </p:cNvSpPr>
          <p:nvPr>
            <p:ph type="ftr" sz="quarter" idx="10"/>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156097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9ADB-54AB-764F-856D-F403385BE37E}"/>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02710783-A5A8-6E4D-A34F-B13FA54171FE}"/>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132488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28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food&#10;&#10;Description automatically generated">
            <a:extLst>
              <a:ext uri="{FF2B5EF4-FFF2-40B4-BE49-F238E27FC236}">
                <a16:creationId xmlns:a16="http://schemas.microsoft.com/office/drawing/2014/main" id="{B837165D-FA1A-1E44-B6E8-8853B1BAA4CE}"/>
              </a:ext>
            </a:extLst>
          </p:cNvPr>
          <p:cNvPicPr>
            <a:picLocks noChangeAspect="1"/>
          </p:cNvPicPr>
          <p:nvPr userDrawn="1"/>
        </p:nvPicPr>
        <p:blipFill rotWithShape="1">
          <a:blip r:embed="rId9"/>
          <a:srcRect t="85938"/>
          <a:stretch/>
        </p:blipFill>
        <p:spPr>
          <a:xfrm>
            <a:off x="0" y="5893594"/>
            <a:ext cx="12192000" cy="964406"/>
          </a:xfrm>
          <a:prstGeom prst="rect">
            <a:avLst/>
          </a:prstGeom>
        </p:spPr>
      </p:pic>
      <p:sp>
        <p:nvSpPr>
          <p:cNvPr id="2" name="Title Placeholder 1">
            <a:extLst>
              <a:ext uri="{FF2B5EF4-FFF2-40B4-BE49-F238E27FC236}">
                <a16:creationId xmlns:a16="http://schemas.microsoft.com/office/drawing/2014/main" id="{20344EDA-1B2D-5D4E-9827-73FEDA50A4EA}"/>
              </a:ext>
            </a:extLst>
          </p:cNvPr>
          <p:cNvSpPr>
            <a:spLocks noGrp="1"/>
          </p:cNvSpPr>
          <p:nvPr>
            <p:ph type="title"/>
          </p:nvPr>
        </p:nvSpPr>
        <p:spPr>
          <a:xfrm>
            <a:off x="838200" y="365125"/>
            <a:ext cx="998103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73D4B2-967D-F34E-9CFC-BE517A9014AB}"/>
              </a:ext>
            </a:extLst>
          </p:cNvPr>
          <p:cNvSpPr>
            <a:spLocks noGrp="1"/>
          </p:cNvSpPr>
          <p:nvPr>
            <p:ph type="body" idx="1"/>
          </p:nvPr>
        </p:nvSpPr>
        <p:spPr>
          <a:xfrm>
            <a:off x="838200" y="1825625"/>
            <a:ext cx="9981037" cy="38073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222F666-84F0-234C-BDB3-B708CEDBD47A}"/>
              </a:ext>
            </a:extLst>
          </p:cNvPr>
          <p:cNvSpPr>
            <a:spLocks noGrp="1"/>
          </p:cNvSpPr>
          <p:nvPr>
            <p:ph type="ftr" sz="quarter" idx="3"/>
          </p:nvPr>
        </p:nvSpPr>
        <p:spPr>
          <a:xfrm>
            <a:off x="337457" y="630749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296329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dt="0"/>
  <p:txStyles>
    <p:titleStyle>
      <a:lvl1pPr algn="l" defTabSz="914400" rtl="0" eaLnBrk="1" latinLnBrk="0" hangingPunct="1">
        <a:lnSpc>
          <a:spcPct val="90000"/>
        </a:lnSpc>
        <a:spcBef>
          <a:spcPct val="0"/>
        </a:spcBef>
        <a:buNone/>
        <a:defRPr sz="4400" b="1" i="0" kern="1200">
          <a:solidFill>
            <a:srgbClr val="1D2B4E"/>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2B4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2B4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2B4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2B4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2B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post.com/news/retropolis/wp/2017/10/06/civil-rights-crusader-fannie-lou-hamer-defied-men-and-presidents-who-tried-to-silence-he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8399C87-24B4-1949-9AEE-546CD4105F33}"/>
              </a:ext>
            </a:extLst>
          </p:cNvPr>
          <p:cNvPicPr>
            <a:picLocks noChangeAspect="1"/>
          </p:cNvPicPr>
          <p:nvPr/>
        </p:nvPicPr>
        <p:blipFill>
          <a:blip r:embed="rId2"/>
          <a:stretch>
            <a:fillRect/>
          </a:stretch>
        </p:blipFill>
        <p:spPr>
          <a:xfrm>
            <a:off x="3991969" y="2318914"/>
            <a:ext cx="4782083" cy="241531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91606BC-52DB-2947-9835-A39A3558678E}"/>
              </a:ext>
            </a:extLst>
          </p:cNvPr>
          <p:cNvPicPr>
            <a:picLocks noChangeAspect="1"/>
          </p:cNvPicPr>
          <p:nvPr/>
        </p:nvPicPr>
        <p:blipFill>
          <a:blip r:embed="rId3"/>
          <a:stretch>
            <a:fillRect/>
          </a:stretch>
        </p:blipFill>
        <p:spPr>
          <a:xfrm>
            <a:off x="541251" y="5975011"/>
            <a:ext cx="890552" cy="390694"/>
          </a:xfrm>
          <a:prstGeom prst="rect">
            <a:avLst/>
          </a:prstGeom>
        </p:spPr>
      </p:pic>
    </p:spTree>
    <p:extLst>
      <p:ext uri="{BB962C8B-B14F-4D97-AF65-F5344CB8AC3E}">
        <p14:creationId xmlns:p14="http://schemas.microsoft.com/office/powerpoint/2010/main" val="191503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76FB-4F22-094F-965A-A0354520D6D8}"/>
              </a:ext>
            </a:extLst>
          </p:cNvPr>
          <p:cNvSpPr>
            <a:spLocks noGrp="1"/>
          </p:cNvSpPr>
          <p:nvPr>
            <p:ph type="title"/>
          </p:nvPr>
        </p:nvSpPr>
        <p:spPr>
          <a:xfrm>
            <a:off x="838200" y="208200"/>
            <a:ext cx="9743711" cy="1325563"/>
          </a:xfrm>
        </p:spPr>
        <p:txBody>
          <a:bodyPr/>
          <a:lstStyle/>
          <a:p>
            <a:r>
              <a:rPr lang="en-US" dirty="0"/>
              <a:t>Reflection – It’s In Your Hands</a:t>
            </a:r>
          </a:p>
        </p:txBody>
      </p:sp>
      <p:sp>
        <p:nvSpPr>
          <p:cNvPr id="3" name="Content Placeholder 2">
            <a:extLst>
              <a:ext uri="{FF2B5EF4-FFF2-40B4-BE49-F238E27FC236}">
                <a16:creationId xmlns:a16="http://schemas.microsoft.com/office/drawing/2014/main" id="{1F03D61E-5A1B-3F4E-98D7-4BEA0EDB8574}"/>
              </a:ext>
            </a:extLst>
          </p:cNvPr>
          <p:cNvSpPr>
            <a:spLocks noGrp="1"/>
          </p:cNvSpPr>
          <p:nvPr>
            <p:ph idx="1"/>
          </p:nvPr>
        </p:nvSpPr>
        <p:spPr>
          <a:xfrm>
            <a:off x="838200" y="1346553"/>
            <a:ext cx="7036837" cy="4534226"/>
          </a:xfrm>
        </p:spPr>
        <p:txBody>
          <a:bodyPr>
            <a:normAutofit/>
          </a:bodyPr>
          <a:lstStyle/>
          <a:p>
            <a:pPr marL="0" marR="0" indent="0">
              <a:lnSpc>
                <a:spcPct val="100000"/>
              </a:lnSpc>
              <a:spcBef>
                <a:spcPts val="0"/>
              </a:spcBef>
              <a:spcAft>
                <a:spcPts val="0"/>
              </a:spcAft>
              <a:buNone/>
            </a:pPr>
            <a:r>
              <a:rPr lang="en-US" sz="2400" b="1" dirty="0">
                <a:effectLst/>
                <a:latin typeface="Arial" panose="020B0604020202020204" pitchFamily="34" charset="0"/>
                <a:ea typeface="Calibri" panose="020F0502020204030204" pitchFamily="34" charset="0"/>
                <a:cs typeface="Times New Roman" panose="02020603050405020304" pitchFamily="18" charset="0"/>
              </a:rPr>
              <a:t>Leader 	</a:t>
            </a:r>
          </a:p>
          <a:p>
            <a:pPr marL="0" marR="0" indent="0">
              <a:lnSpc>
                <a:spcPct val="100000"/>
              </a:lnSpc>
              <a:spcBef>
                <a:spcPts val="0"/>
              </a:spcBef>
              <a:spcAft>
                <a:spcPts val="0"/>
              </a:spcAft>
              <a:buNone/>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Fannie Lou Hamer was a powerful civil rights leader. She consistently fought for women's rights, economic justice and black empowerment, and her deep influence among a generation of </a:t>
            </a:r>
            <a:r>
              <a:rPr lang="en-US" sz="2400" cap="all" dirty="0">
                <a:effectLst/>
                <a:latin typeface="Arial" panose="020B0604020202020204" pitchFamily="34" charset="0"/>
                <a:ea typeface="Calibri" panose="020F0502020204030204" pitchFamily="34" charset="0"/>
                <a:cs typeface="Arial" panose="020B0604020202020204" pitchFamily="34" charset="0"/>
              </a:rPr>
              <a:t>b</a:t>
            </a:r>
            <a:r>
              <a:rPr lang="en-US" sz="2400" dirty="0">
                <a:effectLst/>
                <a:latin typeface="Arial" panose="020B0604020202020204" pitchFamily="34" charset="0"/>
                <a:ea typeface="Calibri" panose="020F0502020204030204" pitchFamily="34" charset="0"/>
                <a:cs typeface="Arial" panose="020B0604020202020204" pitchFamily="34" charset="0"/>
              </a:rPr>
              <a:t>lack activists cannot be overemphasized. </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In a 1971 speech, Ms. Hamer shared the following parable: </a:t>
            </a:r>
          </a:p>
          <a:p>
            <a:endParaRPr lang="en-US" dirty="0"/>
          </a:p>
        </p:txBody>
      </p:sp>
      <p:sp>
        <p:nvSpPr>
          <p:cNvPr id="4" name="Footer Placeholder 3">
            <a:extLst>
              <a:ext uri="{FF2B5EF4-FFF2-40B4-BE49-F238E27FC236}">
                <a16:creationId xmlns:a16="http://schemas.microsoft.com/office/drawing/2014/main" id="{87043466-0C3F-184F-A043-2C3312DD4E74}"/>
              </a:ext>
            </a:extLst>
          </p:cNvPr>
          <p:cNvSpPr>
            <a:spLocks noGrp="1"/>
          </p:cNvSpPr>
          <p:nvPr>
            <p:ph type="ftr" sz="quarter" idx="3"/>
          </p:nvPr>
        </p:nvSpPr>
        <p:spPr/>
        <p:txBody>
          <a:bodyPr/>
          <a:lstStyle/>
          <a:p>
            <a:r>
              <a:rPr lang="en-US"/>
              <a:t>© Catholic Health Association of the United States</a:t>
            </a:r>
            <a:endParaRPr lang="en-US" dirty="0"/>
          </a:p>
        </p:txBody>
      </p:sp>
      <p:sp>
        <p:nvSpPr>
          <p:cNvPr id="6" name="TextBox 5">
            <a:extLst>
              <a:ext uri="{FF2B5EF4-FFF2-40B4-BE49-F238E27FC236}">
                <a16:creationId xmlns:a16="http://schemas.microsoft.com/office/drawing/2014/main" id="{12130748-93E1-684E-9AD3-CACE0C85CB4D}"/>
              </a:ext>
            </a:extLst>
          </p:cNvPr>
          <p:cNvSpPr txBox="1"/>
          <p:nvPr/>
        </p:nvSpPr>
        <p:spPr>
          <a:xfrm>
            <a:off x="4662742" y="977221"/>
            <a:ext cx="184731" cy="369332"/>
          </a:xfrm>
          <a:prstGeom prst="rect">
            <a:avLst/>
          </a:prstGeom>
          <a:noFill/>
        </p:spPr>
        <p:txBody>
          <a:bodyPr wrap="none" rtlCol="0">
            <a:spAutoFit/>
          </a:bodyPr>
          <a:lstStyle/>
          <a:p>
            <a:endParaRPr lang="en-US" dirty="0"/>
          </a:p>
        </p:txBody>
      </p:sp>
      <p:pic>
        <p:nvPicPr>
          <p:cNvPr id="7" name="Picture 6" descr="Who was Fannie Lou Hamer? The civil rights crusader who wouldn&amp;#39;t be  silenced. - The Washington Post">
            <a:extLst>
              <a:ext uri="{FF2B5EF4-FFF2-40B4-BE49-F238E27FC236}">
                <a16:creationId xmlns:a16="http://schemas.microsoft.com/office/drawing/2014/main" id="{8764AA76-A37C-4115-9DA7-D33A1FEC7D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9204" y="1161887"/>
            <a:ext cx="3000375" cy="3888105"/>
          </a:xfrm>
          <a:prstGeom prst="rect">
            <a:avLst/>
          </a:prstGeom>
          <a:noFill/>
          <a:ln>
            <a:noFill/>
          </a:ln>
        </p:spPr>
      </p:pic>
      <p:sp>
        <p:nvSpPr>
          <p:cNvPr id="5" name="TextBox 4">
            <a:extLst>
              <a:ext uri="{FF2B5EF4-FFF2-40B4-BE49-F238E27FC236}">
                <a16:creationId xmlns:a16="http://schemas.microsoft.com/office/drawing/2014/main" id="{AC832AF7-E805-4621-93B6-AE1C91666C51}"/>
              </a:ext>
            </a:extLst>
          </p:cNvPr>
          <p:cNvSpPr txBox="1"/>
          <p:nvPr/>
        </p:nvSpPr>
        <p:spPr>
          <a:xfrm>
            <a:off x="7809723" y="5077984"/>
            <a:ext cx="4264090" cy="878446"/>
          </a:xfrm>
          <a:prstGeom prst="rect">
            <a:avLst/>
          </a:prstGeom>
          <a:noFill/>
        </p:spPr>
        <p:txBody>
          <a:bodyPr wrap="square" rtlCol="0">
            <a:spAutoFit/>
          </a:bodyPr>
          <a:lstStyle/>
          <a:p>
            <a:pPr marL="0" marR="0" algn="r">
              <a:lnSpc>
                <a:spcPct val="115000"/>
              </a:lnSpc>
              <a:spcBef>
                <a:spcPts val="0"/>
              </a:spcBef>
              <a:spcAft>
                <a:spcPts val="10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Photo copied from </a:t>
            </a:r>
            <a:r>
              <a:rPr lang="en-US" sz="9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https://www.washingtonpost.com/news/retropolis/wp/2017/10/06/civil-rights-crusader-fannie-lou-hamer-defied-men-and-presidents-who-tried-to-silence-her/</a:t>
            </a:r>
            <a:r>
              <a:rPr lang="en-US" sz="900" dirty="0">
                <a:effectLst/>
                <a:latin typeface="Arial" panose="020B0604020202020204" pitchFamily="34" charset="0"/>
                <a:ea typeface="Calibri" panose="020F0502020204030204" pitchFamily="34" charset="0"/>
                <a:cs typeface="Times New Roman" panose="02020603050405020304" pitchFamily="18" charset="0"/>
              </a:rPr>
              <a:t>, where this caption was included: Fannie Lou Hamer walks toward the entrance to the convention hall, where she was finally admitted. (UPI/</a:t>
            </a:r>
            <a:r>
              <a:rPr lang="en-US" sz="900" dirty="0" err="1">
                <a:effectLst/>
                <a:latin typeface="Arial" panose="020B0604020202020204" pitchFamily="34" charset="0"/>
                <a:ea typeface="Calibri" panose="020F0502020204030204" pitchFamily="34" charset="0"/>
                <a:cs typeface="Times New Roman" panose="02020603050405020304" pitchFamily="18" charset="0"/>
              </a:rPr>
              <a:t>Bettmann</a:t>
            </a:r>
            <a:r>
              <a:rPr lang="en-US" sz="900" dirty="0">
                <a:effectLst/>
                <a:latin typeface="Arial" panose="020B0604020202020204"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2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3D61E-5A1B-3F4E-98D7-4BEA0EDB8574}"/>
              </a:ext>
            </a:extLst>
          </p:cNvPr>
          <p:cNvSpPr>
            <a:spLocks noGrp="1"/>
          </p:cNvSpPr>
          <p:nvPr>
            <p:ph idx="1"/>
          </p:nvPr>
        </p:nvSpPr>
        <p:spPr>
          <a:xfrm>
            <a:off x="838200" y="587829"/>
            <a:ext cx="10255898" cy="5292950"/>
          </a:xfrm>
        </p:spPr>
        <p:txBody>
          <a:bodyPr>
            <a:normAutofit/>
          </a:bodyPr>
          <a:lstStyle/>
          <a:p>
            <a:pPr marL="0" indent="0">
              <a:lnSpc>
                <a:spcPct val="110000"/>
              </a:lnSpc>
              <a:spcBef>
                <a:spcPts val="0"/>
              </a:spcBef>
              <a:buNone/>
            </a:pPr>
            <a:r>
              <a:rPr lang="en-US" b="1" dirty="0">
                <a:effectLst/>
                <a:latin typeface="Arial" panose="020B0604020202020204" pitchFamily="34" charset="0"/>
                <a:ea typeface="Calibri" panose="020F0502020204030204" pitchFamily="34" charset="0"/>
                <a:cs typeface="Arial" panose="020B0604020202020204" pitchFamily="34" charset="0"/>
              </a:rPr>
              <a:t>Reader 1</a:t>
            </a:r>
          </a:p>
          <a:p>
            <a:pPr marL="0" indent="0">
              <a:lnSpc>
                <a:spcPct val="110000"/>
              </a:lnSpc>
              <a:spcBef>
                <a:spcPts val="0"/>
              </a:spcBef>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US" sz="2000" dirty="0">
                <a:effectLst/>
                <a:latin typeface="Arial" panose="020B0604020202020204" pitchFamily="34" charset="0"/>
                <a:ea typeface="Calibri" panose="020F0502020204030204" pitchFamily="34" charset="0"/>
                <a:cs typeface="Arial" panose="020B0604020202020204" pitchFamily="34" charset="0"/>
              </a:rPr>
              <a:t>I would like to tell you in closing, the story of an old man. This old man was very wise, and he could answer questions that were almost impossible for people to answer. </a:t>
            </a:r>
          </a:p>
          <a:p>
            <a:pPr marL="0" indent="0">
              <a:lnSpc>
                <a:spcPct val="110000"/>
              </a:lnSpc>
              <a:spcBef>
                <a:spcPts val="0"/>
              </a:spcBef>
              <a:buNone/>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US" sz="2000" dirty="0">
                <a:effectLst/>
                <a:latin typeface="Arial" panose="020B0604020202020204" pitchFamily="34" charset="0"/>
                <a:ea typeface="Calibri" panose="020F0502020204030204" pitchFamily="34" charset="0"/>
                <a:cs typeface="Arial" panose="020B0604020202020204" pitchFamily="34" charset="0"/>
              </a:rPr>
              <a:t>So, some people went to him one day, two young people, and said, "We're going to trick this guy today. We're going to catch a bird, and we're going to carry it to this old man, and we're going to ask him, 'This that we hold in our hands today, is it alive or is it dead?' If he says ‘dead,' we're going to turn it loose and let it fly, but if he says, ‘alive,' we're going to crush it." </a:t>
            </a:r>
          </a:p>
          <a:p>
            <a:pPr marL="0" indent="0">
              <a:lnSpc>
                <a:spcPct val="110000"/>
              </a:lnSpc>
              <a:spcBef>
                <a:spcPts val="0"/>
              </a:spcBef>
              <a:buNone/>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US" sz="2000" dirty="0">
                <a:effectLst/>
                <a:latin typeface="Arial" panose="020B0604020202020204" pitchFamily="34" charset="0"/>
                <a:ea typeface="Calibri" panose="020F0502020204030204" pitchFamily="34" charset="0"/>
                <a:cs typeface="Arial" panose="020B0604020202020204" pitchFamily="34" charset="0"/>
              </a:rPr>
              <a:t>So they walked up to this old man, and they said, "This that we hold in our hands today, is it alive or is it dead?" </a:t>
            </a:r>
          </a:p>
          <a:p>
            <a:pPr marL="0" indent="0">
              <a:lnSpc>
                <a:spcPct val="110000"/>
              </a:lnSpc>
              <a:spcBef>
                <a:spcPts val="0"/>
              </a:spcBef>
              <a:buNone/>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US" sz="2000" dirty="0">
                <a:effectLst/>
                <a:latin typeface="Arial" panose="020B0604020202020204" pitchFamily="34" charset="0"/>
                <a:ea typeface="Calibri" panose="020F0502020204030204" pitchFamily="34" charset="0"/>
                <a:cs typeface="Arial" panose="020B0604020202020204" pitchFamily="34" charset="0"/>
              </a:rPr>
              <a:t>He looked at the young people, he smiled, and he said, </a:t>
            </a:r>
            <a:r>
              <a:rPr lang="en-US" sz="2000" b="1" i="1" dirty="0">
                <a:effectLst/>
                <a:latin typeface="Arial" panose="020B0604020202020204" pitchFamily="34" charset="0"/>
                <a:ea typeface="Calibri" panose="020F0502020204030204" pitchFamily="34" charset="0"/>
                <a:cs typeface="Arial" panose="020B0604020202020204" pitchFamily="34" charset="0"/>
              </a:rPr>
              <a:t>"It's in your hands." </a:t>
            </a:r>
          </a:p>
          <a:p>
            <a:pPr marL="0" indent="0">
              <a:buNone/>
            </a:pPr>
            <a:endParaRPr lang="en-US" dirty="0"/>
          </a:p>
        </p:txBody>
      </p:sp>
      <p:sp>
        <p:nvSpPr>
          <p:cNvPr id="4" name="Footer Placeholder 3">
            <a:extLst>
              <a:ext uri="{FF2B5EF4-FFF2-40B4-BE49-F238E27FC236}">
                <a16:creationId xmlns:a16="http://schemas.microsoft.com/office/drawing/2014/main" id="{87043466-0C3F-184F-A043-2C3312DD4E74}"/>
              </a:ext>
            </a:extLst>
          </p:cNvPr>
          <p:cNvSpPr>
            <a:spLocks noGrp="1"/>
          </p:cNvSpPr>
          <p:nvPr>
            <p:ph type="ftr" sz="quarter" idx="3"/>
          </p:nvPr>
        </p:nvSpPr>
        <p:spPr/>
        <p:txBody>
          <a:bodyPr/>
          <a:lstStyle/>
          <a:p>
            <a:r>
              <a:rPr lang="en-US"/>
              <a:t>© Catholic Health Association of the United States</a:t>
            </a:r>
            <a:endParaRPr lang="en-US" dirty="0"/>
          </a:p>
        </p:txBody>
      </p:sp>
      <p:sp>
        <p:nvSpPr>
          <p:cNvPr id="6" name="TextBox 5">
            <a:extLst>
              <a:ext uri="{FF2B5EF4-FFF2-40B4-BE49-F238E27FC236}">
                <a16:creationId xmlns:a16="http://schemas.microsoft.com/office/drawing/2014/main" id="{12130748-93E1-684E-9AD3-CACE0C85CB4D}"/>
              </a:ext>
            </a:extLst>
          </p:cNvPr>
          <p:cNvSpPr txBox="1"/>
          <p:nvPr/>
        </p:nvSpPr>
        <p:spPr>
          <a:xfrm>
            <a:off x="4662742" y="9772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501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3D61E-5A1B-3F4E-98D7-4BEA0EDB8574}"/>
              </a:ext>
            </a:extLst>
          </p:cNvPr>
          <p:cNvSpPr>
            <a:spLocks noGrp="1"/>
          </p:cNvSpPr>
          <p:nvPr>
            <p:ph idx="1"/>
          </p:nvPr>
        </p:nvSpPr>
        <p:spPr>
          <a:xfrm>
            <a:off x="838200" y="662473"/>
            <a:ext cx="10255898" cy="5218306"/>
          </a:xfrm>
        </p:spPr>
        <p:txBody>
          <a:bodyPr>
            <a:normAutofit/>
          </a:bodyPr>
          <a:lstStyle/>
          <a:p>
            <a:pPr marL="0" indent="0">
              <a:lnSpc>
                <a:spcPct val="100000"/>
              </a:lnSpc>
              <a:spcBef>
                <a:spcPts val="0"/>
              </a:spcBef>
              <a:buNone/>
            </a:pPr>
            <a:r>
              <a:rPr lang="en-US" b="1" dirty="0">
                <a:effectLst/>
                <a:latin typeface="Arial" panose="020B0604020202020204" pitchFamily="34" charset="0"/>
                <a:ea typeface="Calibri" panose="020F0502020204030204" pitchFamily="34" charset="0"/>
                <a:cs typeface="Arial" panose="020B0604020202020204" pitchFamily="34" charset="0"/>
              </a:rPr>
              <a:t>Leader	</a:t>
            </a:r>
          </a:p>
          <a:p>
            <a:pPr marL="0" indent="0">
              <a:lnSpc>
                <a:spcPct val="100000"/>
              </a:lnSpc>
              <a:spcBef>
                <a:spcPts val="0"/>
              </a:spcBef>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God of justice and mercy, there is much that is out of our hands; much that we cannot control. And yet, some changes are ours to make. The work of anti-racism and racial justice is ours to do, it is in our hands. </a:t>
            </a:r>
          </a:p>
          <a:p>
            <a:pPr marL="0" indent="0">
              <a:lnSpc>
                <a:spcPct val="100000"/>
              </a:lnSpc>
              <a:spcBef>
                <a:spcPts val="0"/>
              </a:spcBef>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Pray with us, </a:t>
            </a:r>
            <a:r>
              <a:rPr lang="en-US" b="1" dirty="0">
                <a:effectLst/>
                <a:latin typeface="Arial" panose="020B0604020202020204" pitchFamily="34" charset="0"/>
                <a:ea typeface="Calibri" panose="020F0502020204030204" pitchFamily="34" charset="0"/>
                <a:cs typeface="Arial" panose="020B0604020202020204" pitchFamily="34" charset="0"/>
              </a:rPr>
              <a:t>Move us to change, O God.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87043466-0C3F-184F-A043-2C3312DD4E74}"/>
              </a:ext>
            </a:extLst>
          </p:cNvPr>
          <p:cNvSpPr>
            <a:spLocks noGrp="1"/>
          </p:cNvSpPr>
          <p:nvPr>
            <p:ph type="ftr" sz="quarter" idx="3"/>
          </p:nvPr>
        </p:nvSpPr>
        <p:spPr/>
        <p:txBody>
          <a:bodyPr/>
          <a:lstStyle/>
          <a:p>
            <a:r>
              <a:rPr lang="en-US"/>
              <a:t>© Catholic Health Association of the United States</a:t>
            </a:r>
            <a:endParaRPr lang="en-US" dirty="0"/>
          </a:p>
        </p:txBody>
      </p:sp>
      <p:sp>
        <p:nvSpPr>
          <p:cNvPr id="6" name="TextBox 5">
            <a:extLst>
              <a:ext uri="{FF2B5EF4-FFF2-40B4-BE49-F238E27FC236}">
                <a16:creationId xmlns:a16="http://schemas.microsoft.com/office/drawing/2014/main" id="{12130748-93E1-684E-9AD3-CACE0C85CB4D}"/>
              </a:ext>
            </a:extLst>
          </p:cNvPr>
          <p:cNvSpPr txBox="1"/>
          <p:nvPr/>
        </p:nvSpPr>
        <p:spPr>
          <a:xfrm>
            <a:off x="4662742" y="9772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2904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3D61E-5A1B-3F4E-98D7-4BEA0EDB8574}"/>
              </a:ext>
            </a:extLst>
          </p:cNvPr>
          <p:cNvSpPr>
            <a:spLocks noGrp="1"/>
          </p:cNvSpPr>
          <p:nvPr>
            <p:ph idx="1"/>
          </p:nvPr>
        </p:nvSpPr>
        <p:spPr>
          <a:xfrm>
            <a:off x="838200" y="643812"/>
            <a:ext cx="10255898" cy="5236967"/>
          </a:xfrm>
        </p:spPr>
        <p:txBody>
          <a:bodyPr>
            <a:normAutofit lnSpcReduction="10000"/>
          </a:bodyPr>
          <a:lstStyle/>
          <a:p>
            <a:pPr marL="0" marR="0" indent="0">
              <a:lnSpc>
                <a:spcPct val="100000"/>
              </a:lnSpc>
              <a:spcBef>
                <a:spcPts val="0"/>
              </a:spcBef>
              <a:buNone/>
            </a:pPr>
            <a:r>
              <a:rPr lang="en-US" b="1" dirty="0">
                <a:effectLst/>
                <a:latin typeface="Arial" panose="020B0604020202020204" pitchFamily="34" charset="0"/>
                <a:ea typeface="Calibri" panose="020F0502020204030204" pitchFamily="34" charset="0"/>
                <a:cs typeface="Arial" panose="020B0604020202020204" pitchFamily="34" charset="0"/>
              </a:rPr>
              <a:t>Reader 2	</a:t>
            </a:r>
          </a:p>
          <a:p>
            <a:pPr marL="0" marR="0" indent="0">
              <a:lnSpc>
                <a:spcPct val="100000"/>
              </a:lnSpc>
              <a:spcBef>
                <a:spcPts val="0"/>
              </a:spcBef>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For the courage to look honestly at the institutionalized racism of our society and at our own inherited biases. We pray: </a:t>
            </a:r>
          </a:p>
          <a:p>
            <a:pPr marL="0" marR="0" indent="0">
              <a:lnSpc>
                <a:spcPct val="100000"/>
              </a:lnSpc>
              <a:spcBef>
                <a:spcPts val="0"/>
              </a:spcBef>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buNone/>
            </a:pPr>
            <a:r>
              <a:rPr lang="en-US" b="1" dirty="0">
                <a:effectLst/>
                <a:latin typeface="Arial" panose="020B0604020202020204" pitchFamily="34" charset="0"/>
                <a:ea typeface="Calibri" panose="020F0502020204030204" pitchFamily="34" charset="0"/>
                <a:cs typeface="Arial" panose="020B0604020202020204" pitchFamily="34" charset="0"/>
              </a:rPr>
              <a:t>	All	Move us to change, O God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b="1" dirty="0">
                <a:effectLst/>
                <a:latin typeface="Arial" panose="020B0604020202020204" pitchFamily="34" charset="0"/>
                <a:ea typeface="Calibri" panose="020F0502020204030204" pitchFamily="34" charset="0"/>
                <a:cs typeface="Arial" panose="020B0604020202020204" pitchFamily="34" charset="0"/>
              </a:rPr>
              <a:t>Reader 3</a:t>
            </a:r>
          </a:p>
          <a:p>
            <a:pPr marL="0" marR="0" indent="0">
              <a:lnSpc>
                <a:spcPct val="100000"/>
              </a:lnSpc>
              <a:spcBef>
                <a:spcPts val="0"/>
              </a:spcBef>
              <a:spcAft>
                <a:spcPts val="0"/>
              </a:spcAft>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dirty="0">
                <a:effectLst/>
                <a:latin typeface="Arial" panose="020B0604020202020204" pitchFamily="34" charset="0"/>
                <a:ea typeface="Calibri" panose="020F0502020204030204" pitchFamily="34" charset="0"/>
                <a:cs typeface="Arial" panose="020B0604020202020204" pitchFamily="34" charset="0"/>
              </a:rPr>
              <a:t>For the ways in which racism diminishes the humanity of each person, especially those communities who sustained the greatest loss of life from COVID-19 due to health disparities. We pray:</a:t>
            </a:r>
          </a:p>
          <a:p>
            <a:pPr marL="0" marR="0" indent="0">
              <a:lnSpc>
                <a:spcPct val="100000"/>
              </a:lnSpc>
              <a:spcBef>
                <a:spcPts val="0"/>
              </a:spcBef>
              <a:spcAft>
                <a:spcPts val="0"/>
              </a:spcAft>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b="1" dirty="0">
                <a:effectLst/>
                <a:latin typeface="Arial" panose="020B0604020202020204" pitchFamily="34" charset="0"/>
                <a:ea typeface="Calibri" panose="020F0502020204030204" pitchFamily="34" charset="0"/>
                <a:cs typeface="Arial" panose="020B0604020202020204" pitchFamily="34" charset="0"/>
              </a:rPr>
              <a:t>	All	Move us to change, O God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87043466-0C3F-184F-A043-2C3312DD4E74}"/>
              </a:ext>
            </a:extLst>
          </p:cNvPr>
          <p:cNvSpPr>
            <a:spLocks noGrp="1"/>
          </p:cNvSpPr>
          <p:nvPr>
            <p:ph type="ftr" sz="quarter" idx="3"/>
          </p:nvPr>
        </p:nvSpPr>
        <p:spPr/>
        <p:txBody>
          <a:bodyPr/>
          <a:lstStyle/>
          <a:p>
            <a:r>
              <a:rPr lang="en-US"/>
              <a:t>© Catholic Health Association of the United States</a:t>
            </a:r>
            <a:endParaRPr lang="en-US" dirty="0"/>
          </a:p>
        </p:txBody>
      </p:sp>
      <p:sp>
        <p:nvSpPr>
          <p:cNvPr id="6" name="TextBox 5">
            <a:extLst>
              <a:ext uri="{FF2B5EF4-FFF2-40B4-BE49-F238E27FC236}">
                <a16:creationId xmlns:a16="http://schemas.microsoft.com/office/drawing/2014/main" id="{12130748-93E1-684E-9AD3-CACE0C85CB4D}"/>
              </a:ext>
            </a:extLst>
          </p:cNvPr>
          <p:cNvSpPr txBox="1"/>
          <p:nvPr/>
        </p:nvSpPr>
        <p:spPr>
          <a:xfrm>
            <a:off x="4662742" y="9772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4815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3D61E-5A1B-3F4E-98D7-4BEA0EDB8574}"/>
              </a:ext>
            </a:extLst>
          </p:cNvPr>
          <p:cNvSpPr>
            <a:spLocks noGrp="1"/>
          </p:cNvSpPr>
          <p:nvPr>
            <p:ph idx="1"/>
          </p:nvPr>
        </p:nvSpPr>
        <p:spPr>
          <a:xfrm>
            <a:off x="838200" y="625151"/>
            <a:ext cx="10255898" cy="5255628"/>
          </a:xfrm>
        </p:spPr>
        <p:txBody>
          <a:bodyPr>
            <a:normAutofit/>
          </a:bodyPr>
          <a:lstStyle/>
          <a:p>
            <a:pPr marL="0" marR="0" indent="0">
              <a:lnSpc>
                <a:spcPct val="100000"/>
              </a:lnSpc>
              <a:spcBef>
                <a:spcPts val="0"/>
              </a:spcBef>
              <a:spcAft>
                <a:spcPts val="0"/>
              </a:spcAft>
              <a:buNone/>
            </a:pPr>
            <a:r>
              <a:rPr lang="en-US" b="1" dirty="0">
                <a:effectLst/>
                <a:latin typeface="Arial" panose="020B0604020202020204" pitchFamily="34" charset="0"/>
                <a:ea typeface="Calibri" panose="020F0502020204030204" pitchFamily="34" charset="0"/>
                <a:cs typeface="Arial" panose="020B0604020202020204" pitchFamily="34" charset="0"/>
              </a:rPr>
              <a:t>Reader 4</a:t>
            </a:r>
          </a:p>
          <a:p>
            <a:pPr marL="0" marR="0" indent="0">
              <a:lnSpc>
                <a:spcPct val="100000"/>
              </a:lnSpc>
              <a:spcBef>
                <a:spcPts val="0"/>
              </a:spcBef>
              <a:spcAft>
                <a:spcPts val="0"/>
              </a:spcAft>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dirty="0">
                <a:latin typeface="Arial" panose="020B0604020202020204" pitchFamily="34" charset="0"/>
                <a:ea typeface="Calibri" panose="020F0502020204030204" pitchFamily="34" charset="0"/>
                <a:cs typeface="Arial" panose="020B0604020202020204" pitchFamily="34" charset="0"/>
              </a:rPr>
              <a:t>For deepened listening and stronger relationships within our communities so that our commitments can be resolute, humble and focused on providing care that honors the full human dignity of all people. We pray:</a:t>
            </a:r>
          </a:p>
          <a:p>
            <a:pPr marL="0" marR="0" indent="0">
              <a:lnSpc>
                <a:spcPct val="100000"/>
              </a:lnSpc>
              <a:spcBef>
                <a:spcPts val="0"/>
              </a:spcBef>
              <a:spcAft>
                <a:spcPts val="0"/>
              </a:spcAft>
              <a:buNone/>
            </a:pPr>
            <a:endParaRPr lang="en-US" sz="1200"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b="1" dirty="0">
                <a:latin typeface="Arial" panose="020B0604020202020204" pitchFamily="34" charset="0"/>
                <a:ea typeface="Calibri" panose="020F0502020204030204" pitchFamily="34" charset="0"/>
                <a:cs typeface="Arial" panose="020B0604020202020204" pitchFamily="34" charset="0"/>
              </a:rPr>
              <a:t>	All	Move us to change, O God</a:t>
            </a:r>
            <a:endParaRPr lang="en-US"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87043466-0C3F-184F-A043-2C3312DD4E74}"/>
              </a:ext>
            </a:extLst>
          </p:cNvPr>
          <p:cNvSpPr>
            <a:spLocks noGrp="1"/>
          </p:cNvSpPr>
          <p:nvPr>
            <p:ph type="ftr" sz="quarter" idx="3"/>
          </p:nvPr>
        </p:nvSpPr>
        <p:spPr/>
        <p:txBody>
          <a:bodyPr/>
          <a:lstStyle/>
          <a:p>
            <a:r>
              <a:rPr lang="en-US"/>
              <a:t>© Catholic Health Association of the United States</a:t>
            </a:r>
            <a:endParaRPr lang="en-US" dirty="0"/>
          </a:p>
        </p:txBody>
      </p:sp>
      <p:sp>
        <p:nvSpPr>
          <p:cNvPr id="6" name="TextBox 5">
            <a:extLst>
              <a:ext uri="{FF2B5EF4-FFF2-40B4-BE49-F238E27FC236}">
                <a16:creationId xmlns:a16="http://schemas.microsoft.com/office/drawing/2014/main" id="{12130748-93E1-684E-9AD3-CACE0C85CB4D}"/>
              </a:ext>
            </a:extLst>
          </p:cNvPr>
          <p:cNvSpPr txBox="1"/>
          <p:nvPr/>
        </p:nvSpPr>
        <p:spPr>
          <a:xfrm>
            <a:off x="4662742" y="9772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35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3D61E-5A1B-3F4E-98D7-4BEA0EDB8574}"/>
              </a:ext>
            </a:extLst>
          </p:cNvPr>
          <p:cNvSpPr>
            <a:spLocks noGrp="1"/>
          </p:cNvSpPr>
          <p:nvPr>
            <p:ph idx="1"/>
          </p:nvPr>
        </p:nvSpPr>
        <p:spPr>
          <a:xfrm>
            <a:off x="838200" y="625151"/>
            <a:ext cx="10255898" cy="5255628"/>
          </a:xfrm>
        </p:spPr>
        <p:txBody>
          <a:bodyPr>
            <a:normAutofit/>
          </a:bodyPr>
          <a:lstStyle/>
          <a:p>
            <a:pPr marL="0" marR="0" indent="0">
              <a:lnSpc>
                <a:spcPct val="100000"/>
              </a:lnSpc>
              <a:spcBef>
                <a:spcPts val="0"/>
              </a:spcBef>
              <a:spcAft>
                <a:spcPts val="0"/>
              </a:spcAft>
              <a:buNone/>
            </a:pPr>
            <a:r>
              <a:rPr lang="en-US" b="1" dirty="0">
                <a:effectLst/>
                <a:latin typeface="Arial" panose="020B0604020202020204" pitchFamily="34" charset="0"/>
                <a:ea typeface="Calibri" panose="020F0502020204030204" pitchFamily="34" charset="0"/>
                <a:cs typeface="Arial" panose="020B0604020202020204" pitchFamily="34" charset="0"/>
              </a:rPr>
              <a:t>Leader	</a:t>
            </a:r>
          </a:p>
          <a:p>
            <a:pPr marL="0" marR="0" indent="0">
              <a:lnSpc>
                <a:spcPct val="100000"/>
              </a:lnSpc>
              <a:spcBef>
                <a:spcPts val="0"/>
              </a:spcBef>
              <a:spcAft>
                <a:spcPts val="0"/>
              </a:spcAft>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dirty="0">
                <a:effectLst/>
                <a:latin typeface="Arial" panose="020B0604020202020204" pitchFamily="34" charset="0"/>
                <a:ea typeface="Calibri" panose="020F0502020204030204" pitchFamily="34" charset="0"/>
                <a:cs typeface="Arial" panose="020B0604020202020204" pitchFamily="34" charset="0"/>
              </a:rPr>
              <a:t>God of all, You became vulnerable and humble for our sake. Make us willing to be vulnerable and humble for the sake of our brothers and sisters. Give us the fire of Your spirit in building a just society, in </a:t>
            </a:r>
            <a:r>
              <a:rPr lang="en-US" dirty="0">
                <a:latin typeface="Arial" panose="020B0604020202020204" pitchFamily="34" charset="0"/>
                <a:ea typeface="Calibri" panose="020F0502020204030204" pitchFamily="34" charset="0"/>
                <a:cs typeface="Arial" panose="020B0604020202020204" pitchFamily="34" charset="0"/>
              </a:rPr>
              <a:t>Your</a:t>
            </a:r>
            <a:r>
              <a:rPr lang="en-US" dirty="0">
                <a:effectLst/>
                <a:latin typeface="Arial" panose="020B0604020202020204" pitchFamily="34" charset="0"/>
                <a:ea typeface="Calibri" panose="020F0502020204030204" pitchFamily="34" charset="0"/>
                <a:cs typeface="Arial" panose="020B0604020202020204" pitchFamily="34" charset="0"/>
              </a:rPr>
              <a:t> name. Amen.  </a:t>
            </a:r>
          </a:p>
          <a:p>
            <a:pPr marL="0" indent="0">
              <a:buNone/>
            </a:pPr>
            <a:endParaRPr lang="en-US" dirty="0"/>
          </a:p>
        </p:txBody>
      </p:sp>
      <p:sp>
        <p:nvSpPr>
          <p:cNvPr id="4" name="Footer Placeholder 3">
            <a:extLst>
              <a:ext uri="{FF2B5EF4-FFF2-40B4-BE49-F238E27FC236}">
                <a16:creationId xmlns:a16="http://schemas.microsoft.com/office/drawing/2014/main" id="{87043466-0C3F-184F-A043-2C3312DD4E74}"/>
              </a:ext>
            </a:extLst>
          </p:cNvPr>
          <p:cNvSpPr>
            <a:spLocks noGrp="1"/>
          </p:cNvSpPr>
          <p:nvPr>
            <p:ph type="ftr" sz="quarter" idx="3"/>
          </p:nvPr>
        </p:nvSpPr>
        <p:spPr/>
        <p:txBody>
          <a:bodyPr/>
          <a:lstStyle/>
          <a:p>
            <a:r>
              <a:rPr lang="en-US"/>
              <a:t>© Catholic Health Association of the United States</a:t>
            </a:r>
            <a:endParaRPr lang="en-US" dirty="0"/>
          </a:p>
        </p:txBody>
      </p:sp>
      <p:sp>
        <p:nvSpPr>
          <p:cNvPr id="6" name="TextBox 5">
            <a:extLst>
              <a:ext uri="{FF2B5EF4-FFF2-40B4-BE49-F238E27FC236}">
                <a16:creationId xmlns:a16="http://schemas.microsoft.com/office/drawing/2014/main" id="{12130748-93E1-684E-9AD3-CACE0C85CB4D}"/>
              </a:ext>
            </a:extLst>
          </p:cNvPr>
          <p:cNvSpPr txBox="1"/>
          <p:nvPr/>
        </p:nvSpPr>
        <p:spPr>
          <a:xfrm>
            <a:off x="4662742" y="9772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93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32A30AC81827478973FF1BCAF463EC" ma:contentTypeVersion="14" ma:contentTypeDescription="Create a new document." ma:contentTypeScope="" ma:versionID="5f6882678e551c137d0c269a5bc9e6d4">
  <xsd:schema xmlns:xsd="http://www.w3.org/2001/XMLSchema" xmlns:xs="http://www.w3.org/2001/XMLSchema" xmlns:p="http://schemas.microsoft.com/office/2006/metadata/properties" xmlns:ns3="4dd8e59e-0c88-4d72-9f2a-7160d8b27b85" xmlns:ns4="203576f1-896f-4c45-a414-3cb4e9bb89fa" targetNamespace="http://schemas.microsoft.com/office/2006/metadata/properties" ma:root="true" ma:fieldsID="e6bc923da2c46636a18569e9e84bb851" ns3:_="" ns4:_="">
    <xsd:import namespace="4dd8e59e-0c88-4d72-9f2a-7160d8b27b85"/>
    <xsd:import namespace="203576f1-896f-4c45-a414-3cb4e9bb89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d8e59e-0c88-4d72-9f2a-7160d8b27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3576f1-896f-4c45-a414-3cb4e9bb89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E7CC0-5A52-49E7-ABC4-9813BDBBC8E8}">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203576f1-896f-4c45-a414-3cb4e9bb89fa"/>
    <ds:schemaRef ds:uri="4dd8e59e-0c88-4d72-9f2a-7160d8b27b85"/>
    <ds:schemaRef ds:uri="http://www.w3.org/XML/1998/namespace"/>
  </ds:schemaRefs>
</ds:datastoreItem>
</file>

<file path=customXml/itemProps2.xml><?xml version="1.0" encoding="utf-8"?>
<ds:datastoreItem xmlns:ds="http://schemas.openxmlformats.org/officeDocument/2006/customXml" ds:itemID="{D9DB7590-CB62-4D30-A937-FEEEDD528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d8e59e-0c88-4d72-9f2a-7160d8b27b85"/>
    <ds:schemaRef ds:uri="203576f1-896f-4c45-a414-3cb4e9bb8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AD9A7-2E7E-4959-893C-B4E6EEEF5C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574</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Garamond</vt:lpstr>
      <vt:lpstr>Times New Roman</vt:lpstr>
      <vt:lpstr>Office Theme</vt:lpstr>
      <vt:lpstr>PowerPoint Presentation</vt:lpstr>
      <vt:lpstr>Reflection – It’s In Your Hands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Mohl</dc:creator>
  <cp:lastModifiedBy>Rebecca Heermann</cp:lastModifiedBy>
  <cp:revision>16</cp:revision>
  <dcterms:created xsi:type="dcterms:W3CDTF">2020-09-11T15:52:57Z</dcterms:created>
  <dcterms:modified xsi:type="dcterms:W3CDTF">2021-06-14T19:51:39Z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0x010100CC32A30AC81827478973FF1BCAF463EC</vt:lpwstr>
  </property>
</Properties>
</file>