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handoutMasterIdLst>
    <p:handoutMasterId r:id="rId30"/>
  </p:handoutMasterIdLst>
  <p:sldIdLst>
    <p:sldId id="301" r:id="rId3"/>
    <p:sldId id="299" r:id="rId4"/>
    <p:sldId id="256" r:id="rId5"/>
    <p:sldId id="284" r:id="rId6"/>
    <p:sldId id="292" r:id="rId7"/>
    <p:sldId id="286" r:id="rId8"/>
    <p:sldId id="287" r:id="rId9"/>
    <p:sldId id="272" r:id="rId10"/>
    <p:sldId id="294" r:id="rId11"/>
    <p:sldId id="271" r:id="rId12"/>
    <p:sldId id="259" r:id="rId13"/>
    <p:sldId id="267" r:id="rId14"/>
    <p:sldId id="288" r:id="rId15"/>
    <p:sldId id="285" r:id="rId16"/>
    <p:sldId id="257" r:id="rId17"/>
    <p:sldId id="280" r:id="rId18"/>
    <p:sldId id="289" r:id="rId19"/>
    <p:sldId id="273" r:id="rId20"/>
    <p:sldId id="274" r:id="rId21"/>
    <p:sldId id="290" r:id="rId22"/>
    <p:sldId id="275" r:id="rId23"/>
    <p:sldId id="281" r:id="rId24"/>
    <p:sldId id="283" r:id="rId25"/>
    <p:sldId id="295" r:id="rId26"/>
    <p:sldId id="296" r:id="rId27"/>
    <p:sldId id="258" r:id="rId28"/>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bie Meiklejohn" initials="DM" lastIdx="1" clrIdx="0">
    <p:extLst>
      <p:ext uri="{19B8F6BF-5375-455C-9EA6-DF929625EA0E}">
        <p15:presenceInfo xmlns:p15="http://schemas.microsoft.com/office/powerpoint/2012/main" userId="260142fa7c94aa5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6374" autoAdjust="0"/>
  </p:normalViewPr>
  <p:slideViewPr>
    <p:cSldViewPr snapToGrid="0">
      <p:cViewPr varScale="1">
        <p:scale>
          <a:sx n="110" d="100"/>
          <a:sy n="110" d="100"/>
        </p:scale>
        <p:origin x="732" y="13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63" d="100"/>
          <a:sy n="63" d="100"/>
        </p:scale>
        <p:origin x="3163" y="8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88918C-D1AF-46EF-A7B2-5E0E2676B2BF}" type="doc">
      <dgm:prSet loTypeId="urn:microsoft.com/office/officeart/2008/layout/LinedList" loCatId="list" qsTypeId="urn:microsoft.com/office/officeart/2005/8/quickstyle/simple4" qsCatId="simple" csTypeId="urn:microsoft.com/office/officeart/2005/8/colors/accent6_2" csCatId="accent6" phldr="1"/>
      <dgm:spPr/>
      <dgm:t>
        <a:bodyPr/>
        <a:lstStyle/>
        <a:p>
          <a:endParaRPr lang="en-US"/>
        </a:p>
      </dgm:t>
    </dgm:pt>
    <dgm:pt modelId="{E2E7B41D-C132-43B9-AAF9-18587C947C05}">
      <dgm:prSet custT="1"/>
      <dgm:spPr/>
      <dgm:t>
        <a:bodyPr/>
        <a:lstStyle/>
        <a:p>
          <a:r>
            <a:rPr lang="en-US" sz="2400" b="0" i="0" dirty="0"/>
            <a:t>Educator</a:t>
          </a:r>
          <a:endParaRPr lang="en-US" sz="2400" dirty="0"/>
        </a:p>
      </dgm:t>
    </dgm:pt>
    <dgm:pt modelId="{89754053-9FD4-49B7-B00B-DB91DB727608}" type="parTrans" cxnId="{7B0C4DFF-91D6-4280-86EC-5EEB701145FA}">
      <dgm:prSet/>
      <dgm:spPr/>
      <dgm:t>
        <a:bodyPr/>
        <a:lstStyle/>
        <a:p>
          <a:pPr algn="ctr"/>
          <a:endParaRPr lang="en-US"/>
        </a:p>
      </dgm:t>
    </dgm:pt>
    <dgm:pt modelId="{675CA184-26F0-48CF-88E6-9559DB7B7386}" type="sibTrans" cxnId="{7B0C4DFF-91D6-4280-86EC-5EEB701145FA}">
      <dgm:prSet/>
      <dgm:spPr/>
      <dgm:t>
        <a:bodyPr/>
        <a:lstStyle/>
        <a:p>
          <a:endParaRPr lang="en-US"/>
        </a:p>
      </dgm:t>
    </dgm:pt>
    <dgm:pt modelId="{062DA23A-4D05-4742-9D0D-4008913238DF}">
      <dgm:prSet custT="1"/>
      <dgm:spPr/>
      <dgm:t>
        <a:bodyPr/>
        <a:lstStyle/>
        <a:p>
          <a:r>
            <a:rPr lang="en-US" sz="2400" b="0" i="0" dirty="0"/>
            <a:t>Referral Agent</a:t>
          </a:r>
          <a:endParaRPr lang="en-US" sz="2400" dirty="0"/>
        </a:p>
      </dgm:t>
    </dgm:pt>
    <dgm:pt modelId="{D6B8303F-B9E0-4E2B-8D90-7920143B07E6}" type="parTrans" cxnId="{4AACF5D7-491D-433C-84EF-8607DE74164A}">
      <dgm:prSet/>
      <dgm:spPr/>
      <dgm:t>
        <a:bodyPr/>
        <a:lstStyle/>
        <a:p>
          <a:pPr algn="ctr"/>
          <a:endParaRPr lang="en-US"/>
        </a:p>
      </dgm:t>
    </dgm:pt>
    <dgm:pt modelId="{6ADCFAE0-8283-4F9C-B535-B8AEA9F27C40}" type="sibTrans" cxnId="{4AACF5D7-491D-433C-84EF-8607DE74164A}">
      <dgm:prSet/>
      <dgm:spPr/>
      <dgm:t>
        <a:bodyPr/>
        <a:lstStyle/>
        <a:p>
          <a:endParaRPr lang="en-US"/>
        </a:p>
      </dgm:t>
    </dgm:pt>
    <dgm:pt modelId="{CA13B9C2-336D-4C9C-9F86-C9F43F6C1022}">
      <dgm:prSet custT="1"/>
      <dgm:spPr/>
      <dgm:t>
        <a:bodyPr/>
        <a:lstStyle/>
        <a:p>
          <a:r>
            <a:rPr lang="en-US" sz="2400" b="0" i="0" dirty="0"/>
            <a:t>Advocate</a:t>
          </a:r>
          <a:endParaRPr lang="en-US" sz="2400" dirty="0"/>
        </a:p>
      </dgm:t>
    </dgm:pt>
    <dgm:pt modelId="{82F2C1FA-1A77-4E45-B9F5-7CF43F1E09C0}" type="parTrans" cxnId="{BD88B68C-2592-4633-A908-C18FA48A83DC}">
      <dgm:prSet/>
      <dgm:spPr/>
      <dgm:t>
        <a:bodyPr/>
        <a:lstStyle/>
        <a:p>
          <a:pPr algn="ctr"/>
          <a:endParaRPr lang="en-US"/>
        </a:p>
      </dgm:t>
    </dgm:pt>
    <dgm:pt modelId="{FEBB0FF4-5279-4B1C-8F03-63FC372C86D2}" type="sibTrans" cxnId="{BD88B68C-2592-4633-A908-C18FA48A83DC}">
      <dgm:prSet/>
      <dgm:spPr/>
      <dgm:t>
        <a:bodyPr/>
        <a:lstStyle/>
        <a:p>
          <a:endParaRPr lang="en-US"/>
        </a:p>
      </dgm:t>
    </dgm:pt>
    <dgm:pt modelId="{3EC0CB0F-9781-42C0-A67D-A5F13EF37830}">
      <dgm:prSet custT="1"/>
      <dgm:spPr/>
      <dgm:t>
        <a:bodyPr/>
        <a:lstStyle/>
        <a:p>
          <a:r>
            <a:rPr lang="en-US" sz="2400" b="0" i="0" dirty="0"/>
            <a:t>Personal health counselor</a:t>
          </a:r>
          <a:endParaRPr lang="en-US" sz="2400" dirty="0"/>
        </a:p>
      </dgm:t>
    </dgm:pt>
    <dgm:pt modelId="{7C527B4E-D0EE-4E3C-914D-7CAD141DEC17}" type="parTrans" cxnId="{F96CAC73-FB0A-4722-BEB1-AFDA78CBCBD1}">
      <dgm:prSet/>
      <dgm:spPr/>
      <dgm:t>
        <a:bodyPr/>
        <a:lstStyle/>
        <a:p>
          <a:pPr algn="ctr"/>
          <a:endParaRPr lang="en-US"/>
        </a:p>
      </dgm:t>
    </dgm:pt>
    <dgm:pt modelId="{5D73501B-538D-4B73-8570-CFEF0D713FB7}" type="sibTrans" cxnId="{F96CAC73-FB0A-4722-BEB1-AFDA78CBCBD1}">
      <dgm:prSet/>
      <dgm:spPr/>
      <dgm:t>
        <a:bodyPr/>
        <a:lstStyle/>
        <a:p>
          <a:endParaRPr lang="en-US"/>
        </a:p>
      </dgm:t>
    </dgm:pt>
    <dgm:pt modelId="{E5B94AF2-150C-4BCE-BE03-8BD633A24177}">
      <dgm:prSet custT="1"/>
      <dgm:spPr/>
      <dgm:t>
        <a:bodyPr/>
        <a:lstStyle/>
        <a:p>
          <a:r>
            <a:rPr lang="en-US" sz="2400" b="0" i="0" dirty="0"/>
            <a:t>Developer of support groups</a:t>
          </a:r>
          <a:endParaRPr lang="en-US" sz="2400" dirty="0"/>
        </a:p>
      </dgm:t>
    </dgm:pt>
    <dgm:pt modelId="{2B1580AE-EB19-4D46-A2D2-289B342475F0}" type="parTrans" cxnId="{EA631AA2-FAD9-4FB3-AB5D-C393A430EBEB}">
      <dgm:prSet/>
      <dgm:spPr/>
      <dgm:t>
        <a:bodyPr/>
        <a:lstStyle/>
        <a:p>
          <a:pPr algn="ctr"/>
          <a:endParaRPr lang="en-US"/>
        </a:p>
      </dgm:t>
    </dgm:pt>
    <dgm:pt modelId="{D31B7A8B-9E67-4C70-B8AE-1D840219567C}" type="sibTrans" cxnId="{EA631AA2-FAD9-4FB3-AB5D-C393A430EBEB}">
      <dgm:prSet/>
      <dgm:spPr/>
      <dgm:t>
        <a:bodyPr/>
        <a:lstStyle/>
        <a:p>
          <a:endParaRPr lang="en-US"/>
        </a:p>
      </dgm:t>
    </dgm:pt>
    <dgm:pt modelId="{F45CBC9E-2F1C-41FB-BAD0-8099B4C9AAA8}">
      <dgm:prSet custT="1"/>
      <dgm:spPr/>
      <dgm:t>
        <a:bodyPr/>
        <a:lstStyle/>
        <a:p>
          <a:r>
            <a:rPr lang="en-US" sz="2400" b="0" i="0" dirty="0"/>
            <a:t>Volunteer coordinator</a:t>
          </a:r>
          <a:endParaRPr lang="en-US" sz="2400" dirty="0"/>
        </a:p>
      </dgm:t>
    </dgm:pt>
    <dgm:pt modelId="{7A3AD365-828E-4836-99AA-82F519B4426F}" type="parTrans" cxnId="{75DEC553-7F3C-4134-8A95-976376FFE06B}">
      <dgm:prSet/>
      <dgm:spPr/>
      <dgm:t>
        <a:bodyPr/>
        <a:lstStyle/>
        <a:p>
          <a:pPr algn="ctr"/>
          <a:endParaRPr lang="en-US"/>
        </a:p>
      </dgm:t>
    </dgm:pt>
    <dgm:pt modelId="{26615D73-6ECF-4087-8098-6EA7B069590D}" type="sibTrans" cxnId="{75DEC553-7F3C-4134-8A95-976376FFE06B}">
      <dgm:prSet/>
      <dgm:spPr/>
      <dgm:t>
        <a:bodyPr/>
        <a:lstStyle/>
        <a:p>
          <a:endParaRPr lang="en-US"/>
        </a:p>
      </dgm:t>
    </dgm:pt>
    <dgm:pt modelId="{E44FBE0B-5553-425B-809F-BF0C7054BFB3}">
      <dgm:prSet custT="1"/>
      <dgm:spPr/>
      <dgm:t>
        <a:bodyPr/>
        <a:lstStyle/>
        <a:p>
          <a:r>
            <a:rPr lang="en-US" sz="2400" b="0" i="0" dirty="0"/>
            <a:t>Integrator of faith and health</a:t>
          </a:r>
          <a:endParaRPr lang="en-US" sz="2400" dirty="0"/>
        </a:p>
      </dgm:t>
    </dgm:pt>
    <dgm:pt modelId="{3E0149F8-8087-4F95-93BE-9A31DAF70115}" type="parTrans" cxnId="{ED5F517F-EB70-4926-8071-E752215D69BF}">
      <dgm:prSet/>
      <dgm:spPr/>
      <dgm:t>
        <a:bodyPr/>
        <a:lstStyle/>
        <a:p>
          <a:pPr algn="ctr"/>
          <a:endParaRPr lang="en-US"/>
        </a:p>
      </dgm:t>
    </dgm:pt>
    <dgm:pt modelId="{844A64A7-C499-4FD0-82C9-F0E1039E5B2A}" type="sibTrans" cxnId="{ED5F517F-EB70-4926-8071-E752215D69BF}">
      <dgm:prSet/>
      <dgm:spPr/>
      <dgm:t>
        <a:bodyPr/>
        <a:lstStyle/>
        <a:p>
          <a:endParaRPr lang="en-US"/>
        </a:p>
      </dgm:t>
    </dgm:pt>
    <dgm:pt modelId="{88DF9777-2E7D-474F-B2B0-B4CC7710A512}" type="pres">
      <dgm:prSet presAssocID="{8788918C-D1AF-46EF-A7B2-5E0E2676B2BF}" presName="vert0" presStyleCnt="0">
        <dgm:presLayoutVars>
          <dgm:dir/>
          <dgm:animOne val="branch"/>
          <dgm:animLvl val="lvl"/>
        </dgm:presLayoutVars>
      </dgm:prSet>
      <dgm:spPr/>
    </dgm:pt>
    <dgm:pt modelId="{4605CFDD-AABF-49B6-8158-9E9EB55D3278}" type="pres">
      <dgm:prSet presAssocID="{E2E7B41D-C132-43B9-AAF9-18587C947C05}" presName="thickLine" presStyleLbl="alignNode1" presStyleIdx="0" presStyleCnt="7"/>
      <dgm:spPr/>
    </dgm:pt>
    <dgm:pt modelId="{A98168FA-DFE1-449D-B13B-E949B9CB7C71}" type="pres">
      <dgm:prSet presAssocID="{E2E7B41D-C132-43B9-AAF9-18587C947C05}" presName="horz1" presStyleCnt="0"/>
      <dgm:spPr/>
    </dgm:pt>
    <dgm:pt modelId="{A953637B-9032-43FF-99FE-DAE67E0C4662}" type="pres">
      <dgm:prSet presAssocID="{E2E7B41D-C132-43B9-AAF9-18587C947C05}" presName="tx1" presStyleLbl="revTx" presStyleIdx="0" presStyleCnt="7"/>
      <dgm:spPr/>
    </dgm:pt>
    <dgm:pt modelId="{29BAB2D8-B05A-4620-A44D-3498C9A09C8F}" type="pres">
      <dgm:prSet presAssocID="{E2E7B41D-C132-43B9-AAF9-18587C947C05}" presName="vert1" presStyleCnt="0"/>
      <dgm:spPr/>
    </dgm:pt>
    <dgm:pt modelId="{5EA6A3C5-D3B8-4BFE-8C0E-6866DCAE454A}" type="pres">
      <dgm:prSet presAssocID="{062DA23A-4D05-4742-9D0D-4008913238DF}" presName="thickLine" presStyleLbl="alignNode1" presStyleIdx="1" presStyleCnt="7"/>
      <dgm:spPr/>
    </dgm:pt>
    <dgm:pt modelId="{8918CD81-9484-40EC-9C9C-9DAF8099DB96}" type="pres">
      <dgm:prSet presAssocID="{062DA23A-4D05-4742-9D0D-4008913238DF}" presName="horz1" presStyleCnt="0"/>
      <dgm:spPr/>
    </dgm:pt>
    <dgm:pt modelId="{4183490B-2775-41B5-AD40-A4231F85656F}" type="pres">
      <dgm:prSet presAssocID="{062DA23A-4D05-4742-9D0D-4008913238DF}" presName="tx1" presStyleLbl="revTx" presStyleIdx="1" presStyleCnt="7"/>
      <dgm:spPr/>
    </dgm:pt>
    <dgm:pt modelId="{0BB5CC65-A2CB-4995-94A1-0DAFDAA6EB2A}" type="pres">
      <dgm:prSet presAssocID="{062DA23A-4D05-4742-9D0D-4008913238DF}" presName="vert1" presStyleCnt="0"/>
      <dgm:spPr/>
    </dgm:pt>
    <dgm:pt modelId="{83E6758A-9115-4259-B39C-7CABB865AAB0}" type="pres">
      <dgm:prSet presAssocID="{CA13B9C2-336D-4C9C-9F86-C9F43F6C1022}" presName="thickLine" presStyleLbl="alignNode1" presStyleIdx="2" presStyleCnt="7"/>
      <dgm:spPr/>
    </dgm:pt>
    <dgm:pt modelId="{81445545-59D9-4883-A559-13717898A30F}" type="pres">
      <dgm:prSet presAssocID="{CA13B9C2-336D-4C9C-9F86-C9F43F6C1022}" presName="horz1" presStyleCnt="0"/>
      <dgm:spPr/>
    </dgm:pt>
    <dgm:pt modelId="{85466106-4DE4-46B7-869A-E80DD45DBF9D}" type="pres">
      <dgm:prSet presAssocID="{CA13B9C2-336D-4C9C-9F86-C9F43F6C1022}" presName="tx1" presStyleLbl="revTx" presStyleIdx="2" presStyleCnt="7"/>
      <dgm:spPr/>
    </dgm:pt>
    <dgm:pt modelId="{1FC0DEC0-A6B5-4F2C-A2F5-3CF0121111FC}" type="pres">
      <dgm:prSet presAssocID="{CA13B9C2-336D-4C9C-9F86-C9F43F6C1022}" presName="vert1" presStyleCnt="0"/>
      <dgm:spPr/>
    </dgm:pt>
    <dgm:pt modelId="{DCB3B096-9F36-4401-A23C-581589226829}" type="pres">
      <dgm:prSet presAssocID="{3EC0CB0F-9781-42C0-A67D-A5F13EF37830}" presName="thickLine" presStyleLbl="alignNode1" presStyleIdx="3" presStyleCnt="7"/>
      <dgm:spPr/>
    </dgm:pt>
    <dgm:pt modelId="{428E2529-6B7B-4292-9667-3134D5A500E2}" type="pres">
      <dgm:prSet presAssocID="{3EC0CB0F-9781-42C0-A67D-A5F13EF37830}" presName="horz1" presStyleCnt="0"/>
      <dgm:spPr/>
    </dgm:pt>
    <dgm:pt modelId="{B8E0E4CA-45D8-4285-AD6B-AC2EB138962D}" type="pres">
      <dgm:prSet presAssocID="{3EC0CB0F-9781-42C0-A67D-A5F13EF37830}" presName="tx1" presStyleLbl="revTx" presStyleIdx="3" presStyleCnt="7"/>
      <dgm:spPr/>
    </dgm:pt>
    <dgm:pt modelId="{65FD1366-BBD6-457A-8FF6-F70F2236E835}" type="pres">
      <dgm:prSet presAssocID="{3EC0CB0F-9781-42C0-A67D-A5F13EF37830}" presName="vert1" presStyleCnt="0"/>
      <dgm:spPr/>
    </dgm:pt>
    <dgm:pt modelId="{38238355-627F-4CC0-8EF5-F05695EE85BF}" type="pres">
      <dgm:prSet presAssocID="{E5B94AF2-150C-4BCE-BE03-8BD633A24177}" presName="thickLine" presStyleLbl="alignNode1" presStyleIdx="4" presStyleCnt="7"/>
      <dgm:spPr/>
    </dgm:pt>
    <dgm:pt modelId="{1653E4A9-A25E-4632-8E0C-437C5AE48092}" type="pres">
      <dgm:prSet presAssocID="{E5B94AF2-150C-4BCE-BE03-8BD633A24177}" presName="horz1" presStyleCnt="0"/>
      <dgm:spPr/>
    </dgm:pt>
    <dgm:pt modelId="{22BAE7AB-2D5E-4954-992C-D7F3EFE5AE48}" type="pres">
      <dgm:prSet presAssocID="{E5B94AF2-150C-4BCE-BE03-8BD633A24177}" presName="tx1" presStyleLbl="revTx" presStyleIdx="4" presStyleCnt="7"/>
      <dgm:spPr/>
    </dgm:pt>
    <dgm:pt modelId="{B3F8DF91-3130-4D17-8C61-FF19404EAAF3}" type="pres">
      <dgm:prSet presAssocID="{E5B94AF2-150C-4BCE-BE03-8BD633A24177}" presName="vert1" presStyleCnt="0"/>
      <dgm:spPr/>
    </dgm:pt>
    <dgm:pt modelId="{212E580D-3E19-4F83-8B2F-2839D8A21423}" type="pres">
      <dgm:prSet presAssocID="{F45CBC9E-2F1C-41FB-BAD0-8099B4C9AAA8}" presName="thickLine" presStyleLbl="alignNode1" presStyleIdx="5" presStyleCnt="7"/>
      <dgm:spPr/>
    </dgm:pt>
    <dgm:pt modelId="{15CA28CD-9BFD-49D8-9B2F-3B09DF860CB2}" type="pres">
      <dgm:prSet presAssocID="{F45CBC9E-2F1C-41FB-BAD0-8099B4C9AAA8}" presName="horz1" presStyleCnt="0"/>
      <dgm:spPr/>
    </dgm:pt>
    <dgm:pt modelId="{F2B4EE9D-A74C-40FE-BB2A-1747487DA2E7}" type="pres">
      <dgm:prSet presAssocID="{F45CBC9E-2F1C-41FB-BAD0-8099B4C9AAA8}" presName="tx1" presStyleLbl="revTx" presStyleIdx="5" presStyleCnt="7"/>
      <dgm:spPr/>
    </dgm:pt>
    <dgm:pt modelId="{EE4EFA4C-2510-4A19-A552-AB95421F34AA}" type="pres">
      <dgm:prSet presAssocID="{F45CBC9E-2F1C-41FB-BAD0-8099B4C9AAA8}" presName="vert1" presStyleCnt="0"/>
      <dgm:spPr/>
    </dgm:pt>
    <dgm:pt modelId="{2B4E0C5E-8B64-4D2F-9B39-934EE50265DA}" type="pres">
      <dgm:prSet presAssocID="{E44FBE0B-5553-425B-809F-BF0C7054BFB3}" presName="thickLine" presStyleLbl="alignNode1" presStyleIdx="6" presStyleCnt="7"/>
      <dgm:spPr/>
    </dgm:pt>
    <dgm:pt modelId="{0F0D1C47-04C1-4C97-AB3D-8730D5D53AAB}" type="pres">
      <dgm:prSet presAssocID="{E44FBE0B-5553-425B-809F-BF0C7054BFB3}" presName="horz1" presStyleCnt="0"/>
      <dgm:spPr/>
    </dgm:pt>
    <dgm:pt modelId="{3FAA5084-2CC9-4A8E-9321-8CAAB9F3E1A7}" type="pres">
      <dgm:prSet presAssocID="{E44FBE0B-5553-425B-809F-BF0C7054BFB3}" presName="tx1" presStyleLbl="revTx" presStyleIdx="6" presStyleCnt="7"/>
      <dgm:spPr/>
    </dgm:pt>
    <dgm:pt modelId="{1CE79263-8081-4DFF-93A7-5BA171331274}" type="pres">
      <dgm:prSet presAssocID="{E44FBE0B-5553-425B-809F-BF0C7054BFB3}" presName="vert1" presStyleCnt="0"/>
      <dgm:spPr/>
    </dgm:pt>
  </dgm:ptLst>
  <dgm:cxnLst>
    <dgm:cxn modelId="{1B6C9942-9146-4BC7-932C-040AD8E492F8}" type="presOf" srcId="{E5B94AF2-150C-4BCE-BE03-8BD633A24177}" destId="{22BAE7AB-2D5E-4954-992C-D7F3EFE5AE48}" srcOrd="0" destOrd="0" presId="urn:microsoft.com/office/officeart/2008/layout/LinedList"/>
    <dgm:cxn modelId="{3BB8296A-6C88-43E1-91DB-E38C2E943307}" type="presOf" srcId="{E2E7B41D-C132-43B9-AAF9-18587C947C05}" destId="{A953637B-9032-43FF-99FE-DAE67E0C4662}" srcOrd="0" destOrd="0" presId="urn:microsoft.com/office/officeart/2008/layout/LinedList"/>
    <dgm:cxn modelId="{6A780B4C-2EA0-4E69-A5EA-5CE4E34E6855}" type="presOf" srcId="{F45CBC9E-2F1C-41FB-BAD0-8099B4C9AAA8}" destId="{F2B4EE9D-A74C-40FE-BB2A-1747487DA2E7}" srcOrd="0" destOrd="0" presId="urn:microsoft.com/office/officeart/2008/layout/LinedList"/>
    <dgm:cxn modelId="{7DF15670-C1DA-491E-8D52-7CE0C8AF6DFF}" type="presOf" srcId="{3EC0CB0F-9781-42C0-A67D-A5F13EF37830}" destId="{B8E0E4CA-45D8-4285-AD6B-AC2EB138962D}" srcOrd="0" destOrd="0" presId="urn:microsoft.com/office/officeart/2008/layout/LinedList"/>
    <dgm:cxn modelId="{F96CAC73-FB0A-4722-BEB1-AFDA78CBCBD1}" srcId="{8788918C-D1AF-46EF-A7B2-5E0E2676B2BF}" destId="{3EC0CB0F-9781-42C0-A67D-A5F13EF37830}" srcOrd="3" destOrd="0" parTransId="{7C527B4E-D0EE-4E3C-914D-7CAD141DEC17}" sibTransId="{5D73501B-538D-4B73-8570-CFEF0D713FB7}"/>
    <dgm:cxn modelId="{75DEC553-7F3C-4134-8A95-976376FFE06B}" srcId="{8788918C-D1AF-46EF-A7B2-5E0E2676B2BF}" destId="{F45CBC9E-2F1C-41FB-BAD0-8099B4C9AAA8}" srcOrd="5" destOrd="0" parTransId="{7A3AD365-828E-4836-99AA-82F519B4426F}" sibTransId="{26615D73-6ECF-4087-8098-6EA7B069590D}"/>
    <dgm:cxn modelId="{01CBBA56-5D44-45AE-B530-8EA589A06B12}" type="presOf" srcId="{062DA23A-4D05-4742-9D0D-4008913238DF}" destId="{4183490B-2775-41B5-AD40-A4231F85656F}" srcOrd="0" destOrd="0" presId="urn:microsoft.com/office/officeart/2008/layout/LinedList"/>
    <dgm:cxn modelId="{ED5F517F-EB70-4926-8071-E752215D69BF}" srcId="{8788918C-D1AF-46EF-A7B2-5E0E2676B2BF}" destId="{E44FBE0B-5553-425B-809F-BF0C7054BFB3}" srcOrd="6" destOrd="0" parTransId="{3E0149F8-8087-4F95-93BE-9A31DAF70115}" sibTransId="{844A64A7-C499-4FD0-82C9-F0E1039E5B2A}"/>
    <dgm:cxn modelId="{BD88B68C-2592-4633-A908-C18FA48A83DC}" srcId="{8788918C-D1AF-46EF-A7B2-5E0E2676B2BF}" destId="{CA13B9C2-336D-4C9C-9F86-C9F43F6C1022}" srcOrd="2" destOrd="0" parTransId="{82F2C1FA-1A77-4E45-B9F5-7CF43F1E09C0}" sibTransId="{FEBB0FF4-5279-4B1C-8F03-63FC372C86D2}"/>
    <dgm:cxn modelId="{EA631AA2-FAD9-4FB3-AB5D-C393A430EBEB}" srcId="{8788918C-D1AF-46EF-A7B2-5E0E2676B2BF}" destId="{E5B94AF2-150C-4BCE-BE03-8BD633A24177}" srcOrd="4" destOrd="0" parTransId="{2B1580AE-EB19-4D46-A2D2-289B342475F0}" sibTransId="{D31B7A8B-9E67-4C70-B8AE-1D840219567C}"/>
    <dgm:cxn modelId="{B17E6CA3-5AC8-4BFB-8870-0E71C81FBE63}" type="presOf" srcId="{8788918C-D1AF-46EF-A7B2-5E0E2676B2BF}" destId="{88DF9777-2E7D-474F-B2B0-B4CC7710A512}" srcOrd="0" destOrd="0" presId="urn:microsoft.com/office/officeart/2008/layout/LinedList"/>
    <dgm:cxn modelId="{6F7181A8-DBA4-4A42-AAD8-689B479C3BCA}" type="presOf" srcId="{E44FBE0B-5553-425B-809F-BF0C7054BFB3}" destId="{3FAA5084-2CC9-4A8E-9321-8CAAB9F3E1A7}" srcOrd="0" destOrd="0" presId="urn:microsoft.com/office/officeart/2008/layout/LinedList"/>
    <dgm:cxn modelId="{0CA8D5B2-7B2B-4AA9-A7DF-5EE2ABB5C92F}" type="presOf" srcId="{CA13B9C2-336D-4C9C-9F86-C9F43F6C1022}" destId="{85466106-4DE4-46B7-869A-E80DD45DBF9D}" srcOrd="0" destOrd="0" presId="urn:microsoft.com/office/officeart/2008/layout/LinedList"/>
    <dgm:cxn modelId="{4AACF5D7-491D-433C-84EF-8607DE74164A}" srcId="{8788918C-D1AF-46EF-A7B2-5E0E2676B2BF}" destId="{062DA23A-4D05-4742-9D0D-4008913238DF}" srcOrd="1" destOrd="0" parTransId="{D6B8303F-B9E0-4E2B-8D90-7920143B07E6}" sibTransId="{6ADCFAE0-8283-4F9C-B535-B8AEA9F27C40}"/>
    <dgm:cxn modelId="{7B0C4DFF-91D6-4280-86EC-5EEB701145FA}" srcId="{8788918C-D1AF-46EF-A7B2-5E0E2676B2BF}" destId="{E2E7B41D-C132-43B9-AAF9-18587C947C05}" srcOrd="0" destOrd="0" parTransId="{89754053-9FD4-49B7-B00B-DB91DB727608}" sibTransId="{675CA184-26F0-48CF-88E6-9559DB7B7386}"/>
    <dgm:cxn modelId="{4BF3FE9F-97E9-4A92-AE1B-11216134272F}" type="presParOf" srcId="{88DF9777-2E7D-474F-B2B0-B4CC7710A512}" destId="{4605CFDD-AABF-49B6-8158-9E9EB55D3278}" srcOrd="0" destOrd="0" presId="urn:microsoft.com/office/officeart/2008/layout/LinedList"/>
    <dgm:cxn modelId="{68D4787A-16EB-4A41-8762-032F81F67E55}" type="presParOf" srcId="{88DF9777-2E7D-474F-B2B0-B4CC7710A512}" destId="{A98168FA-DFE1-449D-B13B-E949B9CB7C71}" srcOrd="1" destOrd="0" presId="urn:microsoft.com/office/officeart/2008/layout/LinedList"/>
    <dgm:cxn modelId="{DA99520A-7A51-403B-A3B7-F961AB7197EF}" type="presParOf" srcId="{A98168FA-DFE1-449D-B13B-E949B9CB7C71}" destId="{A953637B-9032-43FF-99FE-DAE67E0C4662}" srcOrd="0" destOrd="0" presId="urn:microsoft.com/office/officeart/2008/layout/LinedList"/>
    <dgm:cxn modelId="{D7296F7E-E9D6-4596-A4C7-B935CFD3A316}" type="presParOf" srcId="{A98168FA-DFE1-449D-B13B-E949B9CB7C71}" destId="{29BAB2D8-B05A-4620-A44D-3498C9A09C8F}" srcOrd="1" destOrd="0" presId="urn:microsoft.com/office/officeart/2008/layout/LinedList"/>
    <dgm:cxn modelId="{0AA8BBA2-5951-42E6-865B-C4C226D9556F}" type="presParOf" srcId="{88DF9777-2E7D-474F-B2B0-B4CC7710A512}" destId="{5EA6A3C5-D3B8-4BFE-8C0E-6866DCAE454A}" srcOrd="2" destOrd="0" presId="urn:microsoft.com/office/officeart/2008/layout/LinedList"/>
    <dgm:cxn modelId="{56BA6D6A-EF63-40BA-BCA0-9B24ED099D47}" type="presParOf" srcId="{88DF9777-2E7D-474F-B2B0-B4CC7710A512}" destId="{8918CD81-9484-40EC-9C9C-9DAF8099DB96}" srcOrd="3" destOrd="0" presId="urn:microsoft.com/office/officeart/2008/layout/LinedList"/>
    <dgm:cxn modelId="{DC0D6037-9DAA-419E-89EC-8DC6D227B321}" type="presParOf" srcId="{8918CD81-9484-40EC-9C9C-9DAF8099DB96}" destId="{4183490B-2775-41B5-AD40-A4231F85656F}" srcOrd="0" destOrd="0" presId="urn:microsoft.com/office/officeart/2008/layout/LinedList"/>
    <dgm:cxn modelId="{D2EA1C87-6E3C-4F0A-A4BC-3A73D36557CE}" type="presParOf" srcId="{8918CD81-9484-40EC-9C9C-9DAF8099DB96}" destId="{0BB5CC65-A2CB-4995-94A1-0DAFDAA6EB2A}" srcOrd="1" destOrd="0" presId="urn:microsoft.com/office/officeart/2008/layout/LinedList"/>
    <dgm:cxn modelId="{C818EE25-7FE1-45DD-A5B4-8013C79E2F2D}" type="presParOf" srcId="{88DF9777-2E7D-474F-B2B0-B4CC7710A512}" destId="{83E6758A-9115-4259-B39C-7CABB865AAB0}" srcOrd="4" destOrd="0" presId="urn:microsoft.com/office/officeart/2008/layout/LinedList"/>
    <dgm:cxn modelId="{523DE15E-6978-4F28-86BF-A55EA126AB18}" type="presParOf" srcId="{88DF9777-2E7D-474F-B2B0-B4CC7710A512}" destId="{81445545-59D9-4883-A559-13717898A30F}" srcOrd="5" destOrd="0" presId="urn:microsoft.com/office/officeart/2008/layout/LinedList"/>
    <dgm:cxn modelId="{382D9B5A-3E24-47EF-A856-0B6C05203562}" type="presParOf" srcId="{81445545-59D9-4883-A559-13717898A30F}" destId="{85466106-4DE4-46B7-869A-E80DD45DBF9D}" srcOrd="0" destOrd="0" presId="urn:microsoft.com/office/officeart/2008/layout/LinedList"/>
    <dgm:cxn modelId="{51C8B9E0-B7C1-4E49-ACA2-F80457553B3E}" type="presParOf" srcId="{81445545-59D9-4883-A559-13717898A30F}" destId="{1FC0DEC0-A6B5-4F2C-A2F5-3CF0121111FC}" srcOrd="1" destOrd="0" presId="urn:microsoft.com/office/officeart/2008/layout/LinedList"/>
    <dgm:cxn modelId="{1825F6AA-690B-4509-8A45-B6BD8BDE0134}" type="presParOf" srcId="{88DF9777-2E7D-474F-B2B0-B4CC7710A512}" destId="{DCB3B096-9F36-4401-A23C-581589226829}" srcOrd="6" destOrd="0" presId="urn:microsoft.com/office/officeart/2008/layout/LinedList"/>
    <dgm:cxn modelId="{333396ED-EE58-484B-8999-7259E6463F3C}" type="presParOf" srcId="{88DF9777-2E7D-474F-B2B0-B4CC7710A512}" destId="{428E2529-6B7B-4292-9667-3134D5A500E2}" srcOrd="7" destOrd="0" presId="urn:microsoft.com/office/officeart/2008/layout/LinedList"/>
    <dgm:cxn modelId="{A9237253-8732-40B8-ACE3-3E8D3CF495B0}" type="presParOf" srcId="{428E2529-6B7B-4292-9667-3134D5A500E2}" destId="{B8E0E4CA-45D8-4285-AD6B-AC2EB138962D}" srcOrd="0" destOrd="0" presId="urn:microsoft.com/office/officeart/2008/layout/LinedList"/>
    <dgm:cxn modelId="{193D6EC5-64E4-46F4-B488-897AF9334156}" type="presParOf" srcId="{428E2529-6B7B-4292-9667-3134D5A500E2}" destId="{65FD1366-BBD6-457A-8FF6-F70F2236E835}" srcOrd="1" destOrd="0" presId="urn:microsoft.com/office/officeart/2008/layout/LinedList"/>
    <dgm:cxn modelId="{CADD9B95-EE5E-4BC7-888F-DDAA7CAD9CDE}" type="presParOf" srcId="{88DF9777-2E7D-474F-B2B0-B4CC7710A512}" destId="{38238355-627F-4CC0-8EF5-F05695EE85BF}" srcOrd="8" destOrd="0" presId="urn:microsoft.com/office/officeart/2008/layout/LinedList"/>
    <dgm:cxn modelId="{30B84FAB-D31F-415C-B36A-5BD4A7351FC6}" type="presParOf" srcId="{88DF9777-2E7D-474F-B2B0-B4CC7710A512}" destId="{1653E4A9-A25E-4632-8E0C-437C5AE48092}" srcOrd="9" destOrd="0" presId="urn:microsoft.com/office/officeart/2008/layout/LinedList"/>
    <dgm:cxn modelId="{3D7DB62F-5D89-4574-966A-790C44D7FA4D}" type="presParOf" srcId="{1653E4A9-A25E-4632-8E0C-437C5AE48092}" destId="{22BAE7AB-2D5E-4954-992C-D7F3EFE5AE48}" srcOrd="0" destOrd="0" presId="urn:microsoft.com/office/officeart/2008/layout/LinedList"/>
    <dgm:cxn modelId="{945E7667-8F5A-405F-A3A0-B690B71DE90E}" type="presParOf" srcId="{1653E4A9-A25E-4632-8E0C-437C5AE48092}" destId="{B3F8DF91-3130-4D17-8C61-FF19404EAAF3}" srcOrd="1" destOrd="0" presId="urn:microsoft.com/office/officeart/2008/layout/LinedList"/>
    <dgm:cxn modelId="{CBDC7C31-605A-4B52-899E-37FFD9BBB51C}" type="presParOf" srcId="{88DF9777-2E7D-474F-B2B0-B4CC7710A512}" destId="{212E580D-3E19-4F83-8B2F-2839D8A21423}" srcOrd="10" destOrd="0" presId="urn:microsoft.com/office/officeart/2008/layout/LinedList"/>
    <dgm:cxn modelId="{3A68F0C5-0842-477E-8B4F-B8AFC0415478}" type="presParOf" srcId="{88DF9777-2E7D-474F-B2B0-B4CC7710A512}" destId="{15CA28CD-9BFD-49D8-9B2F-3B09DF860CB2}" srcOrd="11" destOrd="0" presId="urn:microsoft.com/office/officeart/2008/layout/LinedList"/>
    <dgm:cxn modelId="{7B1EAB35-542B-4C0E-8ADB-D13FE05A1D46}" type="presParOf" srcId="{15CA28CD-9BFD-49D8-9B2F-3B09DF860CB2}" destId="{F2B4EE9D-A74C-40FE-BB2A-1747487DA2E7}" srcOrd="0" destOrd="0" presId="urn:microsoft.com/office/officeart/2008/layout/LinedList"/>
    <dgm:cxn modelId="{225579DD-A83A-4AB1-A3BD-5BFDCFC36D6D}" type="presParOf" srcId="{15CA28CD-9BFD-49D8-9B2F-3B09DF860CB2}" destId="{EE4EFA4C-2510-4A19-A552-AB95421F34AA}" srcOrd="1" destOrd="0" presId="urn:microsoft.com/office/officeart/2008/layout/LinedList"/>
    <dgm:cxn modelId="{5383517B-3566-408C-AB45-FC5C890AF4CA}" type="presParOf" srcId="{88DF9777-2E7D-474F-B2B0-B4CC7710A512}" destId="{2B4E0C5E-8B64-4D2F-9B39-934EE50265DA}" srcOrd="12" destOrd="0" presId="urn:microsoft.com/office/officeart/2008/layout/LinedList"/>
    <dgm:cxn modelId="{D76803D0-95DA-4E00-B59C-64DF1F0BAF3A}" type="presParOf" srcId="{88DF9777-2E7D-474F-B2B0-B4CC7710A512}" destId="{0F0D1C47-04C1-4C97-AB3D-8730D5D53AAB}" srcOrd="13" destOrd="0" presId="urn:microsoft.com/office/officeart/2008/layout/LinedList"/>
    <dgm:cxn modelId="{BB93A8E3-8F57-48B6-B415-152D583E4D64}" type="presParOf" srcId="{0F0D1C47-04C1-4C97-AB3D-8730D5D53AAB}" destId="{3FAA5084-2CC9-4A8E-9321-8CAAB9F3E1A7}" srcOrd="0" destOrd="0" presId="urn:microsoft.com/office/officeart/2008/layout/LinedList"/>
    <dgm:cxn modelId="{9B053C46-1F65-492B-9D8A-090F344605F3}" type="presParOf" srcId="{0F0D1C47-04C1-4C97-AB3D-8730D5D53AAB}" destId="{1CE79263-8081-4DFF-93A7-5BA171331274}"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84AC91-480E-4FB0-AAC9-2A0E2AB11CAE}" type="doc">
      <dgm:prSet loTypeId="urn:microsoft.com/office/officeart/2005/8/layout/matrix2" loCatId="matrix" qsTypeId="urn:microsoft.com/office/officeart/2005/8/quickstyle/simple5" qsCatId="simple" csTypeId="urn:microsoft.com/office/officeart/2005/8/colors/accent5_2" csCatId="accent5" phldr="1"/>
      <dgm:spPr/>
      <dgm:t>
        <a:bodyPr/>
        <a:lstStyle/>
        <a:p>
          <a:endParaRPr lang="en-US"/>
        </a:p>
      </dgm:t>
    </dgm:pt>
    <dgm:pt modelId="{18C4D07F-D6DB-440F-B4DA-2F4955F35522}">
      <dgm:prSet custT="1"/>
      <dgm:spPr/>
      <dgm:t>
        <a:bodyPr/>
        <a:lstStyle/>
        <a:p>
          <a:r>
            <a:rPr lang="en-US" sz="1800" b="1" i="0" dirty="0">
              <a:solidFill>
                <a:schemeClr val="tx1"/>
              </a:solidFill>
            </a:rPr>
            <a:t>Any treatments – invasive procedures, no blood glucose sticks</a:t>
          </a:r>
          <a:endParaRPr lang="en-US" sz="1800" b="1" dirty="0">
            <a:solidFill>
              <a:schemeClr val="tx1"/>
            </a:solidFill>
          </a:endParaRPr>
        </a:p>
      </dgm:t>
    </dgm:pt>
    <dgm:pt modelId="{DA44F2D7-A896-4391-9449-0C660826F1DD}" type="parTrans" cxnId="{25FCDC39-5472-4003-B7EF-06378C8AAB03}">
      <dgm:prSet/>
      <dgm:spPr/>
      <dgm:t>
        <a:bodyPr/>
        <a:lstStyle/>
        <a:p>
          <a:endParaRPr lang="en-US" sz="1800">
            <a:solidFill>
              <a:schemeClr val="tx1"/>
            </a:solidFill>
          </a:endParaRPr>
        </a:p>
      </dgm:t>
    </dgm:pt>
    <dgm:pt modelId="{D518E38A-5947-444A-B84A-603204C5343A}" type="sibTrans" cxnId="{25FCDC39-5472-4003-B7EF-06378C8AAB03}">
      <dgm:prSet/>
      <dgm:spPr/>
      <dgm:t>
        <a:bodyPr/>
        <a:lstStyle/>
        <a:p>
          <a:endParaRPr lang="en-US" sz="1800">
            <a:solidFill>
              <a:schemeClr val="tx1"/>
            </a:solidFill>
          </a:endParaRPr>
        </a:p>
      </dgm:t>
    </dgm:pt>
    <dgm:pt modelId="{073C0A3D-C23A-47BA-984F-51458C37B7F7}">
      <dgm:prSet custT="1"/>
      <dgm:spPr/>
      <dgm:t>
        <a:bodyPr/>
        <a:lstStyle/>
        <a:p>
          <a:r>
            <a:rPr lang="en-US" sz="1800" b="1" i="0" dirty="0">
              <a:solidFill>
                <a:schemeClr val="tx1"/>
              </a:solidFill>
            </a:rPr>
            <a:t>Medication administration – oral, IV, flu shots, etc.</a:t>
          </a:r>
          <a:endParaRPr lang="en-US" sz="1800" b="1" dirty="0">
            <a:solidFill>
              <a:schemeClr val="tx1"/>
            </a:solidFill>
          </a:endParaRPr>
        </a:p>
      </dgm:t>
    </dgm:pt>
    <dgm:pt modelId="{E74C66D8-3488-4E05-A658-6740FE7AEDE7}" type="parTrans" cxnId="{8605EFA2-5601-4148-A51B-59241A1B53FE}">
      <dgm:prSet/>
      <dgm:spPr/>
      <dgm:t>
        <a:bodyPr/>
        <a:lstStyle/>
        <a:p>
          <a:endParaRPr lang="en-US" sz="1800">
            <a:solidFill>
              <a:schemeClr val="tx1"/>
            </a:solidFill>
          </a:endParaRPr>
        </a:p>
      </dgm:t>
    </dgm:pt>
    <dgm:pt modelId="{15EEA0EC-C5E2-4819-95F2-0F69D8A05A25}" type="sibTrans" cxnId="{8605EFA2-5601-4148-A51B-59241A1B53FE}">
      <dgm:prSet/>
      <dgm:spPr/>
      <dgm:t>
        <a:bodyPr/>
        <a:lstStyle/>
        <a:p>
          <a:endParaRPr lang="en-US" sz="1800">
            <a:solidFill>
              <a:schemeClr val="tx1"/>
            </a:solidFill>
          </a:endParaRPr>
        </a:p>
      </dgm:t>
    </dgm:pt>
    <dgm:pt modelId="{ECD6761E-4E3B-415A-B5AE-8DDE2C48CA39}">
      <dgm:prSet custT="1"/>
      <dgm:spPr/>
      <dgm:t>
        <a:bodyPr/>
        <a:lstStyle/>
        <a:p>
          <a:r>
            <a:rPr lang="en-US" sz="1800" b="1" i="0" dirty="0">
              <a:solidFill>
                <a:schemeClr val="tx1"/>
              </a:solidFill>
            </a:rPr>
            <a:t>Medical care directed/supervised by a physician’s order</a:t>
          </a:r>
          <a:endParaRPr lang="en-US" sz="1800" b="1" dirty="0">
            <a:solidFill>
              <a:schemeClr val="tx1"/>
            </a:solidFill>
          </a:endParaRPr>
        </a:p>
      </dgm:t>
    </dgm:pt>
    <dgm:pt modelId="{6F70A135-529B-4C93-8964-3409ACF716B5}" type="parTrans" cxnId="{6DDD0070-F735-4C21-AE6F-A5E0D2848C45}">
      <dgm:prSet/>
      <dgm:spPr/>
      <dgm:t>
        <a:bodyPr/>
        <a:lstStyle/>
        <a:p>
          <a:endParaRPr lang="en-US" sz="1800">
            <a:solidFill>
              <a:schemeClr val="tx1"/>
            </a:solidFill>
          </a:endParaRPr>
        </a:p>
      </dgm:t>
    </dgm:pt>
    <dgm:pt modelId="{E3ADEBC5-B7FD-4555-A281-F8804E083FB4}" type="sibTrans" cxnId="{6DDD0070-F735-4C21-AE6F-A5E0D2848C45}">
      <dgm:prSet/>
      <dgm:spPr/>
      <dgm:t>
        <a:bodyPr/>
        <a:lstStyle/>
        <a:p>
          <a:endParaRPr lang="en-US" sz="1800">
            <a:solidFill>
              <a:schemeClr val="tx1"/>
            </a:solidFill>
          </a:endParaRPr>
        </a:p>
      </dgm:t>
    </dgm:pt>
    <dgm:pt modelId="{3F14277B-E4D1-4B9E-973E-91A09187D93A}">
      <dgm:prSet custT="1"/>
      <dgm:spPr/>
      <dgm:t>
        <a:bodyPr/>
        <a:lstStyle/>
        <a:p>
          <a:r>
            <a:rPr lang="en-US" sz="1800" b="1" i="0" dirty="0">
              <a:solidFill>
                <a:schemeClr val="tx1"/>
              </a:solidFill>
            </a:rPr>
            <a:t>Medical care that is the responsibility of another agency under the physician’s direction</a:t>
          </a:r>
          <a:endParaRPr lang="en-US" sz="1800" b="1" dirty="0">
            <a:solidFill>
              <a:schemeClr val="tx1"/>
            </a:solidFill>
          </a:endParaRPr>
        </a:p>
      </dgm:t>
    </dgm:pt>
    <dgm:pt modelId="{29951B5B-E65C-4663-8BF8-38D3FB7653BE}" type="parTrans" cxnId="{7CC8A202-8A91-4577-A402-8DEDBE0627A3}">
      <dgm:prSet/>
      <dgm:spPr/>
      <dgm:t>
        <a:bodyPr/>
        <a:lstStyle/>
        <a:p>
          <a:endParaRPr lang="en-US" sz="1800">
            <a:solidFill>
              <a:schemeClr val="tx1"/>
            </a:solidFill>
          </a:endParaRPr>
        </a:p>
      </dgm:t>
    </dgm:pt>
    <dgm:pt modelId="{9B6A5760-92EF-49A7-995D-CEB1630CC017}" type="sibTrans" cxnId="{7CC8A202-8A91-4577-A402-8DEDBE0627A3}">
      <dgm:prSet/>
      <dgm:spPr/>
      <dgm:t>
        <a:bodyPr/>
        <a:lstStyle/>
        <a:p>
          <a:endParaRPr lang="en-US" sz="1800">
            <a:solidFill>
              <a:schemeClr val="tx1"/>
            </a:solidFill>
          </a:endParaRPr>
        </a:p>
      </dgm:t>
    </dgm:pt>
    <dgm:pt modelId="{8E0B37A5-3D11-4473-9578-897E6F52059C}" type="pres">
      <dgm:prSet presAssocID="{9984AC91-480E-4FB0-AAC9-2A0E2AB11CAE}" presName="matrix" presStyleCnt="0">
        <dgm:presLayoutVars>
          <dgm:chMax val="1"/>
          <dgm:dir/>
          <dgm:resizeHandles val="exact"/>
        </dgm:presLayoutVars>
      </dgm:prSet>
      <dgm:spPr/>
    </dgm:pt>
    <dgm:pt modelId="{65DDF1C4-95B6-462C-AF52-F2B21B50839B}" type="pres">
      <dgm:prSet presAssocID="{9984AC91-480E-4FB0-AAC9-2A0E2AB11CAE}" presName="axisShape" presStyleLbl="bgShp" presStyleIdx="0" presStyleCnt="1"/>
      <dgm:spPr/>
    </dgm:pt>
    <dgm:pt modelId="{0B1831A3-A5B1-4377-831A-658DDB975E5F}" type="pres">
      <dgm:prSet presAssocID="{9984AC91-480E-4FB0-AAC9-2A0E2AB11CAE}" presName="rect1" presStyleLbl="node1" presStyleIdx="0" presStyleCnt="4">
        <dgm:presLayoutVars>
          <dgm:chMax val="0"/>
          <dgm:chPref val="0"/>
          <dgm:bulletEnabled val="1"/>
        </dgm:presLayoutVars>
      </dgm:prSet>
      <dgm:spPr/>
    </dgm:pt>
    <dgm:pt modelId="{26B126E8-B670-43F7-BDEF-4CB9EEE54A53}" type="pres">
      <dgm:prSet presAssocID="{9984AC91-480E-4FB0-AAC9-2A0E2AB11CAE}" presName="rect2" presStyleLbl="node1" presStyleIdx="1" presStyleCnt="4">
        <dgm:presLayoutVars>
          <dgm:chMax val="0"/>
          <dgm:chPref val="0"/>
          <dgm:bulletEnabled val="1"/>
        </dgm:presLayoutVars>
      </dgm:prSet>
      <dgm:spPr/>
    </dgm:pt>
    <dgm:pt modelId="{4C5C1394-F89D-40DB-8EE9-0F77B092E52C}" type="pres">
      <dgm:prSet presAssocID="{9984AC91-480E-4FB0-AAC9-2A0E2AB11CAE}" presName="rect3" presStyleLbl="node1" presStyleIdx="2" presStyleCnt="4">
        <dgm:presLayoutVars>
          <dgm:chMax val="0"/>
          <dgm:chPref val="0"/>
          <dgm:bulletEnabled val="1"/>
        </dgm:presLayoutVars>
      </dgm:prSet>
      <dgm:spPr/>
    </dgm:pt>
    <dgm:pt modelId="{69227102-18DE-44F1-BF0F-653D43333DBC}" type="pres">
      <dgm:prSet presAssocID="{9984AC91-480E-4FB0-AAC9-2A0E2AB11CAE}" presName="rect4" presStyleLbl="node1" presStyleIdx="3" presStyleCnt="4">
        <dgm:presLayoutVars>
          <dgm:chMax val="0"/>
          <dgm:chPref val="0"/>
          <dgm:bulletEnabled val="1"/>
        </dgm:presLayoutVars>
      </dgm:prSet>
      <dgm:spPr/>
    </dgm:pt>
  </dgm:ptLst>
  <dgm:cxnLst>
    <dgm:cxn modelId="{7CC8A202-8A91-4577-A402-8DEDBE0627A3}" srcId="{9984AC91-480E-4FB0-AAC9-2A0E2AB11CAE}" destId="{3F14277B-E4D1-4B9E-973E-91A09187D93A}" srcOrd="3" destOrd="0" parTransId="{29951B5B-E65C-4663-8BF8-38D3FB7653BE}" sibTransId="{9B6A5760-92EF-49A7-995D-CEB1630CC017}"/>
    <dgm:cxn modelId="{C801CB05-5A03-4955-9689-55ACE09C3435}" type="presOf" srcId="{3F14277B-E4D1-4B9E-973E-91A09187D93A}" destId="{69227102-18DE-44F1-BF0F-653D43333DBC}" srcOrd="0" destOrd="0" presId="urn:microsoft.com/office/officeart/2005/8/layout/matrix2"/>
    <dgm:cxn modelId="{25FCDC39-5472-4003-B7EF-06378C8AAB03}" srcId="{9984AC91-480E-4FB0-AAC9-2A0E2AB11CAE}" destId="{18C4D07F-D6DB-440F-B4DA-2F4955F35522}" srcOrd="0" destOrd="0" parTransId="{DA44F2D7-A896-4391-9449-0C660826F1DD}" sibTransId="{D518E38A-5947-444A-B84A-603204C5343A}"/>
    <dgm:cxn modelId="{C734B749-05F4-4343-8E69-B7156D8DB673}" type="presOf" srcId="{073C0A3D-C23A-47BA-984F-51458C37B7F7}" destId="{26B126E8-B670-43F7-BDEF-4CB9EEE54A53}" srcOrd="0" destOrd="0" presId="urn:microsoft.com/office/officeart/2005/8/layout/matrix2"/>
    <dgm:cxn modelId="{6DDD0070-F735-4C21-AE6F-A5E0D2848C45}" srcId="{9984AC91-480E-4FB0-AAC9-2A0E2AB11CAE}" destId="{ECD6761E-4E3B-415A-B5AE-8DDE2C48CA39}" srcOrd="2" destOrd="0" parTransId="{6F70A135-529B-4C93-8964-3409ACF716B5}" sibTransId="{E3ADEBC5-B7FD-4555-A281-F8804E083FB4}"/>
    <dgm:cxn modelId="{8605EFA2-5601-4148-A51B-59241A1B53FE}" srcId="{9984AC91-480E-4FB0-AAC9-2A0E2AB11CAE}" destId="{073C0A3D-C23A-47BA-984F-51458C37B7F7}" srcOrd="1" destOrd="0" parTransId="{E74C66D8-3488-4E05-A658-6740FE7AEDE7}" sibTransId="{15EEA0EC-C5E2-4819-95F2-0F69D8A05A25}"/>
    <dgm:cxn modelId="{AD7C76E4-8CA7-4AAF-AA96-0A7CB4E73115}" type="presOf" srcId="{18C4D07F-D6DB-440F-B4DA-2F4955F35522}" destId="{0B1831A3-A5B1-4377-831A-658DDB975E5F}" srcOrd="0" destOrd="0" presId="urn:microsoft.com/office/officeart/2005/8/layout/matrix2"/>
    <dgm:cxn modelId="{C1546BF5-8A23-46ED-B92B-658DBD0C3F46}" type="presOf" srcId="{ECD6761E-4E3B-415A-B5AE-8DDE2C48CA39}" destId="{4C5C1394-F89D-40DB-8EE9-0F77B092E52C}" srcOrd="0" destOrd="0" presId="urn:microsoft.com/office/officeart/2005/8/layout/matrix2"/>
    <dgm:cxn modelId="{745E09FB-31E5-4E6C-8420-ABDD358EEDB2}" type="presOf" srcId="{9984AC91-480E-4FB0-AAC9-2A0E2AB11CAE}" destId="{8E0B37A5-3D11-4473-9578-897E6F52059C}" srcOrd="0" destOrd="0" presId="urn:microsoft.com/office/officeart/2005/8/layout/matrix2"/>
    <dgm:cxn modelId="{48A26F5E-E12B-4C03-A477-7A7FBF91E1F8}" type="presParOf" srcId="{8E0B37A5-3D11-4473-9578-897E6F52059C}" destId="{65DDF1C4-95B6-462C-AF52-F2B21B50839B}" srcOrd="0" destOrd="0" presId="urn:microsoft.com/office/officeart/2005/8/layout/matrix2"/>
    <dgm:cxn modelId="{7B203958-2673-43A8-8E05-AC76413FD967}" type="presParOf" srcId="{8E0B37A5-3D11-4473-9578-897E6F52059C}" destId="{0B1831A3-A5B1-4377-831A-658DDB975E5F}" srcOrd="1" destOrd="0" presId="urn:microsoft.com/office/officeart/2005/8/layout/matrix2"/>
    <dgm:cxn modelId="{2940CB06-CA64-40BF-AF90-1F5B98C13147}" type="presParOf" srcId="{8E0B37A5-3D11-4473-9578-897E6F52059C}" destId="{26B126E8-B670-43F7-BDEF-4CB9EEE54A53}" srcOrd="2" destOrd="0" presId="urn:microsoft.com/office/officeart/2005/8/layout/matrix2"/>
    <dgm:cxn modelId="{513A80A9-49D7-4741-BFFD-EA2AC5A3B197}" type="presParOf" srcId="{8E0B37A5-3D11-4473-9578-897E6F52059C}" destId="{4C5C1394-F89D-40DB-8EE9-0F77B092E52C}" srcOrd="3" destOrd="0" presId="urn:microsoft.com/office/officeart/2005/8/layout/matrix2"/>
    <dgm:cxn modelId="{C2138819-F9F2-44B1-8564-F61815ACCA0E}" type="presParOf" srcId="{8E0B37A5-3D11-4473-9578-897E6F52059C}" destId="{69227102-18DE-44F1-BF0F-653D43333DBC}" srcOrd="4" destOrd="0" presId="urn:microsoft.com/office/officeart/2005/8/layout/matrix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5CFDD-AABF-49B6-8158-9E9EB55D3278}">
      <dsp:nvSpPr>
        <dsp:cNvPr id="0" name=""/>
        <dsp:cNvSpPr/>
      </dsp:nvSpPr>
      <dsp:spPr>
        <a:xfrm>
          <a:off x="0" y="431"/>
          <a:ext cx="5427526"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953637B-9032-43FF-99FE-DAE67E0C4662}">
      <dsp:nvSpPr>
        <dsp:cNvPr id="0" name=""/>
        <dsp:cNvSpPr/>
      </dsp:nvSpPr>
      <dsp:spPr>
        <a:xfrm>
          <a:off x="0" y="431"/>
          <a:ext cx="5427526" cy="504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dirty="0"/>
            <a:t>Educator</a:t>
          </a:r>
          <a:endParaRPr lang="en-US" sz="2400" kern="1200" dirty="0"/>
        </a:p>
      </dsp:txBody>
      <dsp:txXfrm>
        <a:off x="0" y="431"/>
        <a:ext cx="5427526" cy="504888"/>
      </dsp:txXfrm>
    </dsp:sp>
    <dsp:sp modelId="{5EA6A3C5-D3B8-4BFE-8C0E-6866DCAE454A}">
      <dsp:nvSpPr>
        <dsp:cNvPr id="0" name=""/>
        <dsp:cNvSpPr/>
      </dsp:nvSpPr>
      <dsp:spPr>
        <a:xfrm>
          <a:off x="0" y="505320"/>
          <a:ext cx="5427526"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183490B-2775-41B5-AD40-A4231F85656F}">
      <dsp:nvSpPr>
        <dsp:cNvPr id="0" name=""/>
        <dsp:cNvSpPr/>
      </dsp:nvSpPr>
      <dsp:spPr>
        <a:xfrm>
          <a:off x="0" y="505320"/>
          <a:ext cx="5427526" cy="504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dirty="0"/>
            <a:t>Referral Agent</a:t>
          </a:r>
          <a:endParaRPr lang="en-US" sz="2400" kern="1200" dirty="0"/>
        </a:p>
      </dsp:txBody>
      <dsp:txXfrm>
        <a:off x="0" y="505320"/>
        <a:ext cx="5427526" cy="504888"/>
      </dsp:txXfrm>
    </dsp:sp>
    <dsp:sp modelId="{83E6758A-9115-4259-B39C-7CABB865AAB0}">
      <dsp:nvSpPr>
        <dsp:cNvPr id="0" name=""/>
        <dsp:cNvSpPr/>
      </dsp:nvSpPr>
      <dsp:spPr>
        <a:xfrm>
          <a:off x="0" y="1010208"/>
          <a:ext cx="5427526"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5466106-4DE4-46B7-869A-E80DD45DBF9D}">
      <dsp:nvSpPr>
        <dsp:cNvPr id="0" name=""/>
        <dsp:cNvSpPr/>
      </dsp:nvSpPr>
      <dsp:spPr>
        <a:xfrm>
          <a:off x="0" y="1010208"/>
          <a:ext cx="5427526" cy="504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dirty="0"/>
            <a:t>Advocate</a:t>
          </a:r>
          <a:endParaRPr lang="en-US" sz="2400" kern="1200" dirty="0"/>
        </a:p>
      </dsp:txBody>
      <dsp:txXfrm>
        <a:off x="0" y="1010208"/>
        <a:ext cx="5427526" cy="504888"/>
      </dsp:txXfrm>
    </dsp:sp>
    <dsp:sp modelId="{DCB3B096-9F36-4401-A23C-581589226829}">
      <dsp:nvSpPr>
        <dsp:cNvPr id="0" name=""/>
        <dsp:cNvSpPr/>
      </dsp:nvSpPr>
      <dsp:spPr>
        <a:xfrm>
          <a:off x="0" y="1515097"/>
          <a:ext cx="5427526"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8E0E4CA-45D8-4285-AD6B-AC2EB138962D}">
      <dsp:nvSpPr>
        <dsp:cNvPr id="0" name=""/>
        <dsp:cNvSpPr/>
      </dsp:nvSpPr>
      <dsp:spPr>
        <a:xfrm>
          <a:off x="0" y="1515097"/>
          <a:ext cx="5427526" cy="504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dirty="0"/>
            <a:t>Personal health counselor</a:t>
          </a:r>
          <a:endParaRPr lang="en-US" sz="2400" kern="1200" dirty="0"/>
        </a:p>
      </dsp:txBody>
      <dsp:txXfrm>
        <a:off x="0" y="1515097"/>
        <a:ext cx="5427526" cy="504888"/>
      </dsp:txXfrm>
    </dsp:sp>
    <dsp:sp modelId="{38238355-627F-4CC0-8EF5-F05695EE85BF}">
      <dsp:nvSpPr>
        <dsp:cNvPr id="0" name=""/>
        <dsp:cNvSpPr/>
      </dsp:nvSpPr>
      <dsp:spPr>
        <a:xfrm>
          <a:off x="0" y="2019985"/>
          <a:ext cx="5427526"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2BAE7AB-2D5E-4954-992C-D7F3EFE5AE48}">
      <dsp:nvSpPr>
        <dsp:cNvPr id="0" name=""/>
        <dsp:cNvSpPr/>
      </dsp:nvSpPr>
      <dsp:spPr>
        <a:xfrm>
          <a:off x="0" y="2019985"/>
          <a:ext cx="5427526" cy="504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dirty="0"/>
            <a:t>Developer of support groups</a:t>
          </a:r>
          <a:endParaRPr lang="en-US" sz="2400" kern="1200" dirty="0"/>
        </a:p>
      </dsp:txBody>
      <dsp:txXfrm>
        <a:off x="0" y="2019985"/>
        <a:ext cx="5427526" cy="504888"/>
      </dsp:txXfrm>
    </dsp:sp>
    <dsp:sp modelId="{212E580D-3E19-4F83-8B2F-2839D8A21423}">
      <dsp:nvSpPr>
        <dsp:cNvPr id="0" name=""/>
        <dsp:cNvSpPr/>
      </dsp:nvSpPr>
      <dsp:spPr>
        <a:xfrm>
          <a:off x="0" y="2524874"/>
          <a:ext cx="5427526"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2B4EE9D-A74C-40FE-BB2A-1747487DA2E7}">
      <dsp:nvSpPr>
        <dsp:cNvPr id="0" name=""/>
        <dsp:cNvSpPr/>
      </dsp:nvSpPr>
      <dsp:spPr>
        <a:xfrm>
          <a:off x="0" y="2524874"/>
          <a:ext cx="5427526" cy="504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dirty="0"/>
            <a:t>Volunteer coordinator</a:t>
          </a:r>
          <a:endParaRPr lang="en-US" sz="2400" kern="1200" dirty="0"/>
        </a:p>
      </dsp:txBody>
      <dsp:txXfrm>
        <a:off x="0" y="2524874"/>
        <a:ext cx="5427526" cy="504888"/>
      </dsp:txXfrm>
    </dsp:sp>
    <dsp:sp modelId="{2B4E0C5E-8B64-4D2F-9B39-934EE50265DA}">
      <dsp:nvSpPr>
        <dsp:cNvPr id="0" name=""/>
        <dsp:cNvSpPr/>
      </dsp:nvSpPr>
      <dsp:spPr>
        <a:xfrm>
          <a:off x="0" y="3029762"/>
          <a:ext cx="5427526"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FAA5084-2CC9-4A8E-9321-8CAAB9F3E1A7}">
      <dsp:nvSpPr>
        <dsp:cNvPr id="0" name=""/>
        <dsp:cNvSpPr/>
      </dsp:nvSpPr>
      <dsp:spPr>
        <a:xfrm>
          <a:off x="0" y="3029762"/>
          <a:ext cx="5427526" cy="504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dirty="0"/>
            <a:t>Integrator of faith and health</a:t>
          </a:r>
          <a:endParaRPr lang="en-US" sz="2400" kern="1200" dirty="0"/>
        </a:p>
      </dsp:txBody>
      <dsp:txXfrm>
        <a:off x="0" y="3029762"/>
        <a:ext cx="5427526" cy="5048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DDF1C4-95B6-462C-AF52-F2B21B50839B}">
      <dsp:nvSpPr>
        <dsp:cNvPr id="0" name=""/>
        <dsp:cNvSpPr/>
      </dsp:nvSpPr>
      <dsp:spPr>
        <a:xfrm>
          <a:off x="864295" y="0"/>
          <a:ext cx="4443447" cy="4443447"/>
        </a:xfrm>
        <a:prstGeom prst="quadArrow">
          <a:avLst>
            <a:gd name="adj1" fmla="val 2000"/>
            <a:gd name="adj2" fmla="val 4000"/>
            <a:gd name="adj3" fmla="val 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B1831A3-A5B1-4377-831A-658DDB975E5F}">
      <dsp:nvSpPr>
        <dsp:cNvPr id="0" name=""/>
        <dsp:cNvSpPr/>
      </dsp:nvSpPr>
      <dsp:spPr>
        <a:xfrm>
          <a:off x="1153119" y="288824"/>
          <a:ext cx="1777378" cy="177737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chemeClr val="tx1"/>
              </a:solidFill>
            </a:rPr>
            <a:t>Any treatments – invasive procedures, no blood glucose sticks</a:t>
          </a:r>
          <a:endParaRPr lang="en-US" sz="1800" b="1" kern="1200" dirty="0">
            <a:solidFill>
              <a:schemeClr val="tx1"/>
            </a:solidFill>
          </a:endParaRPr>
        </a:p>
      </dsp:txBody>
      <dsp:txXfrm>
        <a:off x="1239883" y="375588"/>
        <a:ext cx="1603850" cy="1603850"/>
      </dsp:txXfrm>
    </dsp:sp>
    <dsp:sp modelId="{26B126E8-B670-43F7-BDEF-4CB9EEE54A53}">
      <dsp:nvSpPr>
        <dsp:cNvPr id="0" name=""/>
        <dsp:cNvSpPr/>
      </dsp:nvSpPr>
      <dsp:spPr>
        <a:xfrm>
          <a:off x="3241539" y="288824"/>
          <a:ext cx="1777378" cy="177737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chemeClr val="tx1"/>
              </a:solidFill>
            </a:rPr>
            <a:t>Medication administration – oral, IV, flu shots, etc.</a:t>
          </a:r>
          <a:endParaRPr lang="en-US" sz="1800" b="1" kern="1200" dirty="0">
            <a:solidFill>
              <a:schemeClr val="tx1"/>
            </a:solidFill>
          </a:endParaRPr>
        </a:p>
      </dsp:txBody>
      <dsp:txXfrm>
        <a:off x="3328303" y="375588"/>
        <a:ext cx="1603850" cy="1603850"/>
      </dsp:txXfrm>
    </dsp:sp>
    <dsp:sp modelId="{4C5C1394-F89D-40DB-8EE9-0F77B092E52C}">
      <dsp:nvSpPr>
        <dsp:cNvPr id="0" name=""/>
        <dsp:cNvSpPr/>
      </dsp:nvSpPr>
      <dsp:spPr>
        <a:xfrm>
          <a:off x="1153119" y="2377244"/>
          <a:ext cx="1777378" cy="177737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chemeClr val="tx1"/>
              </a:solidFill>
            </a:rPr>
            <a:t>Medical care directed/supervised by a physician’s order</a:t>
          </a:r>
          <a:endParaRPr lang="en-US" sz="1800" b="1" kern="1200" dirty="0">
            <a:solidFill>
              <a:schemeClr val="tx1"/>
            </a:solidFill>
          </a:endParaRPr>
        </a:p>
      </dsp:txBody>
      <dsp:txXfrm>
        <a:off x="1239883" y="2464008"/>
        <a:ext cx="1603850" cy="1603850"/>
      </dsp:txXfrm>
    </dsp:sp>
    <dsp:sp modelId="{69227102-18DE-44F1-BF0F-653D43333DBC}">
      <dsp:nvSpPr>
        <dsp:cNvPr id="0" name=""/>
        <dsp:cNvSpPr/>
      </dsp:nvSpPr>
      <dsp:spPr>
        <a:xfrm>
          <a:off x="3241539" y="2377244"/>
          <a:ext cx="1777378" cy="177737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chemeClr val="tx1"/>
              </a:solidFill>
            </a:rPr>
            <a:t>Medical care that is the responsibility of another agency under the physician’s direction</a:t>
          </a:r>
          <a:endParaRPr lang="en-US" sz="1800" b="1" kern="1200" dirty="0">
            <a:solidFill>
              <a:schemeClr val="tx1"/>
            </a:solidFill>
          </a:endParaRPr>
        </a:p>
      </dsp:txBody>
      <dsp:txXfrm>
        <a:off x="3328303" y="2464008"/>
        <a:ext cx="1603850" cy="160385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0F28E6D-88A4-4594-A14C-416AEE707956}"/>
              </a:ext>
            </a:extLst>
          </p:cNvPr>
          <p:cNvSpPr>
            <a:spLocks noGrp="1"/>
          </p:cNvSpPr>
          <p:nvPr>
            <p:ph type="hdr" sz="quarter"/>
          </p:nvPr>
        </p:nvSpPr>
        <p:spPr>
          <a:xfrm>
            <a:off x="0" y="0"/>
            <a:ext cx="3070225"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A76667A-2CAD-480B-B6FC-07AD5BD38DDC}"/>
              </a:ext>
            </a:extLst>
          </p:cNvPr>
          <p:cNvSpPr>
            <a:spLocks noGrp="1"/>
          </p:cNvSpPr>
          <p:nvPr>
            <p:ph type="dt" sz="quarter" idx="1"/>
          </p:nvPr>
        </p:nvSpPr>
        <p:spPr>
          <a:xfrm>
            <a:off x="4014788" y="0"/>
            <a:ext cx="3070225" cy="469900"/>
          </a:xfrm>
          <a:prstGeom prst="rect">
            <a:avLst/>
          </a:prstGeom>
        </p:spPr>
        <p:txBody>
          <a:bodyPr vert="horz" lIns="91440" tIns="45720" rIns="91440" bIns="45720" rtlCol="0"/>
          <a:lstStyle>
            <a:lvl1pPr algn="r">
              <a:defRPr sz="1200"/>
            </a:lvl1pPr>
          </a:lstStyle>
          <a:p>
            <a:fld id="{63D3E55E-58ED-47BA-AF97-DEC5D9B3C0CE}" type="datetimeFigureOut">
              <a:rPr lang="en-US" smtClean="0"/>
              <a:t>3/31/2021</a:t>
            </a:fld>
            <a:endParaRPr lang="en-US"/>
          </a:p>
        </p:txBody>
      </p:sp>
      <p:sp>
        <p:nvSpPr>
          <p:cNvPr id="4" name="Footer Placeholder 3">
            <a:extLst>
              <a:ext uri="{FF2B5EF4-FFF2-40B4-BE49-F238E27FC236}">
                <a16:creationId xmlns:a16="http://schemas.microsoft.com/office/drawing/2014/main" id="{DC1294F0-F54F-44BD-BC3D-246A7625F016}"/>
              </a:ext>
            </a:extLst>
          </p:cNvPr>
          <p:cNvSpPr>
            <a:spLocks noGrp="1"/>
          </p:cNvSpPr>
          <p:nvPr>
            <p:ph type="ftr" sz="quarter" idx="2"/>
          </p:nvPr>
        </p:nvSpPr>
        <p:spPr>
          <a:xfrm>
            <a:off x="0" y="8902700"/>
            <a:ext cx="3070225"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93F493-F576-4AA1-A4FB-AB4569E19DE4}"/>
              </a:ext>
            </a:extLst>
          </p:cNvPr>
          <p:cNvSpPr>
            <a:spLocks noGrp="1"/>
          </p:cNvSpPr>
          <p:nvPr>
            <p:ph type="sldNum" sz="quarter" idx="3"/>
          </p:nvPr>
        </p:nvSpPr>
        <p:spPr>
          <a:xfrm>
            <a:off x="4014788" y="8902700"/>
            <a:ext cx="3070225" cy="469900"/>
          </a:xfrm>
          <a:prstGeom prst="rect">
            <a:avLst/>
          </a:prstGeom>
        </p:spPr>
        <p:txBody>
          <a:bodyPr vert="horz" lIns="91440" tIns="45720" rIns="91440" bIns="45720" rtlCol="0" anchor="b"/>
          <a:lstStyle>
            <a:lvl1pPr algn="r">
              <a:defRPr sz="1200"/>
            </a:lvl1pPr>
          </a:lstStyle>
          <a:p>
            <a:fld id="{6F8D2217-CF50-44FE-96C9-E4F22FC4E24E}" type="slidenum">
              <a:rPr lang="en-US" smtClean="0"/>
              <a:t>‹#›</a:t>
            </a:fld>
            <a:endParaRPr lang="en-US"/>
          </a:p>
        </p:txBody>
      </p:sp>
    </p:spTree>
    <p:extLst>
      <p:ext uri="{BB962C8B-B14F-4D97-AF65-F5344CB8AC3E}">
        <p14:creationId xmlns:p14="http://schemas.microsoft.com/office/powerpoint/2010/main" val="3446965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14788" y="0"/>
            <a:ext cx="3070225" cy="469900"/>
          </a:xfrm>
          <a:prstGeom prst="rect">
            <a:avLst/>
          </a:prstGeom>
        </p:spPr>
        <p:txBody>
          <a:bodyPr vert="horz" lIns="91440" tIns="45720" rIns="91440" bIns="45720" rtlCol="0"/>
          <a:lstStyle>
            <a:lvl1pPr algn="r">
              <a:defRPr sz="1200"/>
            </a:lvl1pPr>
          </a:lstStyle>
          <a:p>
            <a:fld id="{2EA3DBC6-FEAE-4D1E-B5CE-4CCB0739D95D}" type="datetimeFigureOut">
              <a:rPr lang="en-US" smtClean="0"/>
              <a:t>3/31/2021</a:t>
            </a:fld>
            <a:endParaRPr lang="en-US"/>
          </a:p>
        </p:txBody>
      </p:sp>
      <p:sp>
        <p:nvSpPr>
          <p:cNvPr id="4" name="Slide Image Placeholder 3"/>
          <p:cNvSpPr>
            <a:spLocks noGrp="1" noRot="1" noChangeAspect="1"/>
          </p:cNvSpPr>
          <p:nvPr>
            <p:ph type="sldImg" idx="2"/>
          </p:nvPr>
        </p:nvSpPr>
        <p:spPr>
          <a:xfrm>
            <a:off x="730250" y="1171575"/>
            <a:ext cx="5626100" cy="31638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10088"/>
            <a:ext cx="5670550" cy="36909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700"/>
            <a:ext cx="3070225"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14788" y="8902700"/>
            <a:ext cx="3070225" cy="469900"/>
          </a:xfrm>
          <a:prstGeom prst="rect">
            <a:avLst/>
          </a:prstGeom>
        </p:spPr>
        <p:txBody>
          <a:bodyPr vert="horz" lIns="91440" tIns="45720" rIns="91440" bIns="45720" rtlCol="0" anchor="b"/>
          <a:lstStyle>
            <a:lvl1pPr algn="r">
              <a:defRPr sz="1200"/>
            </a:lvl1pPr>
          </a:lstStyle>
          <a:p>
            <a:fld id="{B7EE80CD-4F76-485F-944F-3FF6BE82C4CC}" type="slidenum">
              <a:rPr lang="en-US" smtClean="0"/>
              <a:t>‹#›</a:t>
            </a:fld>
            <a:endParaRPr lang="en-US"/>
          </a:p>
        </p:txBody>
      </p:sp>
    </p:spTree>
    <p:extLst>
      <p:ext uri="{BB962C8B-B14F-4D97-AF65-F5344CB8AC3E}">
        <p14:creationId xmlns:p14="http://schemas.microsoft.com/office/powerpoint/2010/main" val="484346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42" y="8829968"/>
            <a:ext cx="3037840" cy="464820"/>
          </a:xfrm>
          <a:prstGeom prst="rect">
            <a:avLst/>
          </a:prstGeom>
        </p:spPr>
        <p:txBody>
          <a:bodyPr/>
          <a:lstStyle/>
          <a:p>
            <a:pPr marL="0" marR="0" lvl="0" indent="0" algn="r" defTabSz="825500" rtl="0" eaLnBrk="1" fontAlgn="auto" latinLnBrk="0" hangingPunct="0">
              <a:lnSpc>
                <a:spcPct val="120000"/>
              </a:lnSpc>
              <a:spcBef>
                <a:spcPts val="0"/>
              </a:spcBef>
              <a:spcAft>
                <a:spcPts val="0"/>
              </a:spcAft>
              <a:buClrTx/>
              <a:buSzTx/>
              <a:buFontTx/>
              <a:buNone/>
              <a:tabLst/>
              <a:defRPr/>
            </a:pPr>
            <a:fld id="{C6A27FC0-38F2-AA41-8ADB-F0F022DE8EB4}" type="slidenum">
              <a:rPr kumimoji="0" lang="en-US" sz="3000" b="0" i="0" u="none" strike="noStrike" kern="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Arial"/>
                <a:sym typeface="Helvetica Light"/>
              </a:rPr>
              <a:pPr marL="0" marR="0" lvl="0" indent="0" algn="r" defTabSz="825500" rtl="0" eaLnBrk="1" fontAlgn="auto" latinLnBrk="0" hangingPunct="0">
                <a:lnSpc>
                  <a:spcPct val="120000"/>
                </a:lnSpc>
                <a:spcBef>
                  <a:spcPts val="0"/>
                </a:spcBef>
                <a:spcAft>
                  <a:spcPts val="0"/>
                </a:spcAft>
                <a:buClrTx/>
                <a:buSzTx/>
                <a:buFontTx/>
                <a:buNone/>
                <a:tabLst/>
                <a:defRPr/>
              </a:pPr>
              <a:t>2</a:t>
            </a:fld>
            <a:endParaRPr kumimoji="0" lang="en-US" sz="30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Arial"/>
              <a:sym typeface="Helvetica Light"/>
            </a:endParaRPr>
          </a:p>
        </p:txBody>
      </p:sp>
    </p:spTree>
    <p:extLst>
      <p:ext uri="{BB962C8B-B14F-4D97-AF65-F5344CB8AC3E}">
        <p14:creationId xmlns:p14="http://schemas.microsoft.com/office/powerpoint/2010/main" val="587771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Faith community nurses often work alone.  90% of the nurses see this as an opportunity to share their compassion and humility with others.</a:t>
            </a:r>
          </a:p>
          <a:p>
            <a:r>
              <a:rPr lang="en-US" dirty="0"/>
              <a:t>The role of a FCN is influenced by how a person experiences and understands self, God and healing.  </a:t>
            </a:r>
          </a:p>
          <a:p>
            <a:r>
              <a:rPr lang="en-US" dirty="0"/>
              <a:t>Example of an advocate – Mary Richards, referral for home care assistance, allowed her to make the choices, back at church.</a:t>
            </a:r>
          </a:p>
          <a:p>
            <a:r>
              <a:rPr lang="en-US" dirty="0"/>
              <a:t>FCN can be an educator for parishioners based on their needs.</a:t>
            </a:r>
          </a:p>
          <a:p>
            <a:r>
              <a:rPr lang="en-US" dirty="0"/>
              <a:t>They can also educate others who want to help with home visits by setting up a course where they review infection control, confidentiality, communications, etc.</a:t>
            </a:r>
          </a:p>
        </p:txBody>
      </p:sp>
      <p:sp>
        <p:nvSpPr>
          <p:cNvPr id="4" name="Slide Number Placeholder 3"/>
          <p:cNvSpPr>
            <a:spLocks noGrp="1"/>
          </p:cNvSpPr>
          <p:nvPr>
            <p:ph type="sldNum" sz="quarter" idx="5"/>
          </p:nvPr>
        </p:nvSpPr>
        <p:spPr/>
        <p:txBody>
          <a:bodyPr/>
          <a:lstStyle/>
          <a:p>
            <a:fld id="{B7EE80CD-4F76-485F-944F-3FF6BE82C4CC}" type="slidenum">
              <a:rPr lang="en-US" smtClean="0"/>
              <a:t>11</a:t>
            </a:fld>
            <a:endParaRPr lang="en-US"/>
          </a:p>
        </p:txBody>
      </p:sp>
    </p:spTree>
    <p:extLst>
      <p:ext uri="{BB962C8B-B14F-4D97-AF65-F5344CB8AC3E}">
        <p14:creationId xmlns:p14="http://schemas.microsoft.com/office/powerpoint/2010/main" val="3805170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Introduced the ministry to the congregation, the initial survey and its purpose.  Parishioners are slow to respond to something new.  You have too earn their trust.</a:t>
            </a:r>
          </a:p>
          <a:p>
            <a:r>
              <a:rPr lang="en-US" dirty="0"/>
              <a:t>You don’t want to commit to too many activities the first year because you don’t know what the response will be, and you don’t want to over-extend yourself and then not be able to fulfill your commitment.  Especially when you are in the beginning stages of developing the ministry.  </a:t>
            </a:r>
          </a:p>
          <a:p>
            <a:r>
              <a:rPr lang="en-US" dirty="0"/>
              <a:t>Our ministry is in its 5</a:t>
            </a:r>
            <a:r>
              <a:rPr lang="en-US" baseline="30000" dirty="0"/>
              <a:t>th</a:t>
            </a:r>
            <a:r>
              <a:rPr lang="en-US" dirty="0"/>
              <a:t> year now.  The first time you try a new activity the response may be slow.  Then you do it again with some changes if need be and the response will increase.</a:t>
            </a:r>
          </a:p>
          <a:p>
            <a:r>
              <a:rPr lang="en-US" dirty="0"/>
              <a:t>Health fairs – pharmacy due flu shots, physician assistant students and their instructor's due B/P and blood glucose checks.  Learning event for them too.</a:t>
            </a:r>
          </a:p>
          <a:p>
            <a:r>
              <a:rPr lang="en-US" dirty="0"/>
              <a:t>Local EMS – teach CPR and First Aid classes</a:t>
            </a:r>
          </a:p>
          <a:p>
            <a:r>
              <a:rPr lang="en-US" dirty="0"/>
              <a:t>University – geriatrics – do weekly exercise class.  This is something that we are working on, however with the pandemic this past year that has been put on hold.</a:t>
            </a:r>
          </a:p>
        </p:txBody>
      </p:sp>
      <p:sp>
        <p:nvSpPr>
          <p:cNvPr id="4" name="Slide Number Placeholder 3"/>
          <p:cNvSpPr>
            <a:spLocks noGrp="1"/>
          </p:cNvSpPr>
          <p:nvPr>
            <p:ph type="sldNum" sz="quarter" idx="5"/>
          </p:nvPr>
        </p:nvSpPr>
        <p:spPr/>
        <p:txBody>
          <a:bodyPr/>
          <a:lstStyle/>
          <a:p>
            <a:fld id="{B7EE80CD-4F76-485F-944F-3FF6BE82C4CC}" type="slidenum">
              <a:rPr lang="en-US" smtClean="0"/>
              <a:t>12</a:t>
            </a:fld>
            <a:endParaRPr lang="en-US"/>
          </a:p>
        </p:txBody>
      </p:sp>
    </p:spTree>
    <p:extLst>
      <p:ext uri="{BB962C8B-B14F-4D97-AF65-F5344CB8AC3E}">
        <p14:creationId xmlns:p14="http://schemas.microsoft.com/office/powerpoint/2010/main" val="2517503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make a home visit the first thing that we do is have the parishioner sign a confidentiality agreement.  Letting them know that what is discussed during our meeting time will not be discussed with anyone else unless they give us permission, or they are in a position to do harm to themselves or others.  Usually include the Priest on the agreement.</a:t>
            </a:r>
          </a:p>
          <a:p>
            <a:endParaRPr lang="en-US" dirty="0"/>
          </a:p>
          <a:p>
            <a:r>
              <a:rPr lang="en-US" dirty="0"/>
              <a:t>Home visits – need to develop a trust with the parishioners.</a:t>
            </a:r>
          </a:p>
          <a:p>
            <a:r>
              <a:rPr lang="en-US" dirty="0"/>
              <a:t>Call ahead and schedule the appointment for a 2-hour window. </a:t>
            </a:r>
          </a:p>
          <a:p>
            <a:r>
              <a:rPr lang="en-US" dirty="0"/>
              <a:t>Call and confirm the appointment the day of the visit.  Ask them if you need to notify anyone else about your visit.</a:t>
            </a:r>
          </a:p>
          <a:p>
            <a:r>
              <a:rPr lang="en-US" dirty="0"/>
              <a:t>Betty </a:t>
            </a:r>
            <a:r>
              <a:rPr lang="en-US" dirty="0" err="1"/>
              <a:t>Farenbach</a:t>
            </a:r>
            <a:r>
              <a:rPr lang="en-US" dirty="0"/>
              <a:t> – change in care staff and questions, wearing work scrubs.</a:t>
            </a:r>
          </a:p>
          <a:p>
            <a:r>
              <a:rPr lang="en-US" dirty="0"/>
              <a:t>Eucharist ministers that take communion into the home are one of the main referral resources for those who need help or someone to visit.</a:t>
            </a:r>
          </a:p>
          <a:p>
            <a:endParaRPr lang="en-US" dirty="0"/>
          </a:p>
          <a:p>
            <a:r>
              <a:rPr lang="en-US" dirty="0"/>
              <a:t>When we make our first visit everyone is provided with a bookmarker which lists our mission statement and goals and the members of the committee.  We sign the card, so they know who made the visit.  The church information is on the card so if they have any concerns or compliments, they can call the office.</a:t>
            </a:r>
          </a:p>
          <a:p>
            <a:endParaRPr lang="en-US" dirty="0"/>
          </a:p>
          <a:p>
            <a:r>
              <a:rPr lang="en-US" dirty="0"/>
              <a:t>On our second home visit we take a prayer shawl to the parishioner.  We have a parishioner who makes the prayer shawls.  We get them blessed and provide a card and a prayer with them.  Our card is “Hugs from Gods” and it includes Isiah 66:13  “As a mother comforts her child, so I will comfort you; in Jerusalem you shall find your comfort.”.  </a:t>
            </a:r>
          </a:p>
          <a:p>
            <a:endParaRPr lang="en-US" dirty="0"/>
          </a:p>
          <a:p>
            <a:r>
              <a:rPr lang="en-US" dirty="0"/>
              <a:t>When I make follow-up visits the ladies have their prayer shawls out</a:t>
            </a:r>
          </a:p>
          <a:p>
            <a:endParaRPr lang="en-US" dirty="0"/>
          </a:p>
          <a:p>
            <a:r>
              <a:rPr lang="en-US" dirty="0"/>
              <a:t>Some parishes have weekly office time when they are available to do B/P checks.</a:t>
            </a:r>
          </a:p>
          <a:p>
            <a:endParaRPr lang="en-US" dirty="0"/>
          </a:p>
          <a:p>
            <a:r>
              <a:rPr lang="en-US" dirty="0"/>
              <a:t>Overall goal is to get the parishioner back to church if possible, where they feel the Gods love.</a:t>
            </a:r>
          </a:p>
          <a:p>
            <a:endParaRPr lang="en-US" dirty="0"/>
          </a:p>
          <a:p>
            <a:endParaRPr lang="en-US" dirty="0"/>
          </a:p>
        </p:txBody>
      </p:sp>
      <p:sp>
        <p:nvSpPr>
          <p:cNvPr id="4" name="Slide Number Placeholder 3"/>
          <p:cNvSpPr>
            <a:spLocks noGrp="1"/>
          </p:cNvSpPr>
          <p:nvPr>
            <p:ph type="sldNum" sz="quarter" idx="5"/>
          </p:nvPr>
        </p:nvSpPr>
        <p:spPr/>
        <p:txBody>
          <a:bodyPr/>
          <a:lstStyle/>
          <a:p>
            <a:fld id="{B7EE80CD-4F76-485F-944F-3FF6BE82C4CC}" type="slidenum">
              <a:rPr lang="en-US" smtClean="0"/>
              <a:t>13</a:t>
            </a:fld>
            <a:endParaRPr lang="en-US"/>
          </a:p>
        </p:txBody>
      </p:sp>
    </p:spTree>
    <p:extLst>
      <p:ext uri="{BB962C8B-B14F-4D97-AF65-F5344CB8AC3E}">
        <p14:creationId xmlns:p14="http://schemas.microsoft.com/office/powerpoint/2010/main" val="1269814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excerpts from prayer cards that I got from Catholic Health Association.</a:t>
            </a:r>
          </a:p>
          <a:p>
            <a:r>
              <a:rPr lang="en-US" dirty="0"/>
              <a:t>Most prayer cards are available to non-members at no cost.</a:t>
            </a:r>
          </a:p>
          <a:p>
            <a:r>
              <a:rPr lang="en-US" dirty="0"/>
              <a:t>When we do prayers at our visits, we leave it up to the individual.  Some are very private and like to be alone when they pray and others enjoy the company.</a:t>
            </a:r>
          </a:p>
          <a:p>
            <a:r>
              <a:rPr lang="en-US" dirty="0"/>
              <a:t>Some might want to do a rosary and not openly pray.</a:t>
            </a:r>
          </a:p>
          <a:p>
            <a:r>
              <a:rPr lang="en-US" dirty="0"/>
              <a:t>Prayer time is up to them.  We let them decide what they feel comfortable doing.</a:t>
            </a:r>
          </a:p>
        </p:txBody>
      </p:sp>
      <p:sp>
        <p:nvSpPr>
          <p:cNvPr id="4" name="Slide Number Placeholder 3"/>
          <p:cNvSpPr>
            <a:spLocks noGrp="1"/>
          </p:cNvSpPr>
          <p:nvPr>
            <p:ph type="sldNum" sz="quarter" idx="5"/>
          </p:nvPr>
        </p:nvSpPr>
        <p:spPr/>
        <p:txBody>
          <a:bodyPr/>
          <a:lstStyle/>
          <a:p>
            <a:fld id="{B7EE80CD-4F76-485F-944F-3FF6BE82C4CC}" type="slidenum">
              <a:rPr lang="en-US" smtClean="0"/>
              <a:t>14</a:t>
            </a:fld>
            <a:endParaRPr lang="en-US"/>
          </a:p>
        </p:txBody>
      </p:sp>
    </p:spTree>
    <p:extLst>
      <p:ext uri="{BB962C8B-B14F-4D97-AF65-F5344CB8AC3E}">
        <p14:creationId xmlns:p14="http://schemas.microsoft.com/office/powerpoint/2010/main" val="4196003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exception was made during this pandemic so that we could administer the COVID Vaccine in our parishes.  </a:t>
            </a:r>
          </a:p>
          <a:p>
            <a:r>
              <a:rPr lang="en-US" dirty="0"/>
              <a:t>These restrictions only apply to the FCN when they are working at their parish.  </a:t>
            </a:r>
          </a:p>
          <a:p>
            <a:r>
              <a:rPr lang="en-US" dirty="0"/>
              <a:t>They can work other places or take care of others in the home and these restrictions don’t apply because they are usually working for another organization.</a:t>
            </a:r>
          </a:p>
        </p:txBody>
      </p:sp>
      <p:sp>
        <p:nvSpPr>
          <p:cNvPr id="4" name="Slide Number Placeholder 3"/>
          <p:cNvSpPr>
            <a:spLocks noGrp="1"/>
          </p:cNvSpPr>
          <p:nvPr>
            <p:ph type="sldNum" sz="quarter" idx="5"/>
          </p:nvPr>
        </p:nvSpPr>
        <p:spPr/>
        <p:txBody>
          <a:bodyPr/>
          <a:lstStyle/>
          <a:p>
            <a:fld id="{B7EE80CD-4F76-485F-944F-3FF6BE82C4CC}" type="slidenum">
              <a:rPr lang="en-US" smtClean="0"/>
              <a:t>15</a:t>
            </a:fld>
            <a:endParaRPr lang="en-US"/>
          </a:p>
        </p:txBody>
      </p:sp>
    </p:spTree>
    <p:extLst>
      <p:ext uri="{BB962C8B-B14F-4D97-AF65-F5344CB8AC3E}">
        <p14:creationId xmlns:p14="http://schemas.microsoft.com/office/powerpoint/2010/main" val="2537742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EE80CD-4F76-485F-944F-3FF6BE82C4CC}" type="slidenum">
              <a:rPr lang="en-US" smtClean="0"/>
              <a:t>16</a:t>
            </a:fld>
            <a:endParaRPr lang="en-US"/>
          </a:p>
        </p:txBody>
      </p:sp>
    </p:spTree>
    <p:extLst>
      <p:ext uri="{BB962C8B-B14F-4D97-AF65-F5344CB8AC3E}">
        <p14:creationId xmlns:p14="http://schemas.microsoft.com/office/powerpoint/2010/main" val="2946021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COVID vaccine clinic at 4 parishes.  Each parish in LR was assigned to one of those parishes.  We had 2 parishes each weekend for 2 weekends.  We had 2 weekends of sign-ups and scheduled appointments.</a:t>
            </a:r>
          </a:p>
          <a:p>
            <a:r>
              <a:rPr lang="en-US" dirty="0"/>
              <a:t>First round of shots have been completed with follow-up in 2-3 weeks</a:t>
            </a:r>
          </a:p>
        </p:txBody>
      </p:sp>
      <p:sp>
        <p:nvSpPr>
          <p:cNvPr id="4" name="Slide Number Placeholder 3"/>
          <p:cNvSpPr>
            <a:spLocks noGrp="1"/>
          </p:cNvSpPr>
          <p:nvPr>
            <p:ph type="sldNum" sz="quarter" idx="5"/>
          </p:nvPr>
        </p:nvSpPr>
        <p:spPr/>
        <p:txBody>
          <a:bodyPr/>
          <a:lstStyle/>
          <a:p>
            <a:fld id="{B7EE80CD-4F76-485F-944F-3FF6BE82C4CC}" type="slidenum">
              <a:rPr lang="en-US" smtClean="0"/>
              <a:t>17</a:t>
            </a:fld>
            <a:endParaRPr lang="en-US"/>
          </a:p>
        </p:txBody>
      </p:sp>
    </p:spTree>
    <p:extLst>
      <p:ext uri="{BB962C8B-B14F-4D97-AF65-F5344CB8AC3E}">
        <p14:creationId xmlns:p14="http://schemas.microsoft.com/office/powerpoint/2010/main" val="1385014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EE80CD-4F76-485F-944F-3FF6BE82C4CC}" type="slidenum">
              <a:rPr lang="en-US" smtClean="0"/>
              <a:t>18</a:t>
            </a:fld>
            <a:endParaRPr lang="en-US"/>
          </a:p>
        </p:txBody>
      </p:sp>
    </p:spTree>
    <p:extLst>
      <p:ext uri="{BB962C8B-B14F-4D97-AF65-F5344CB8AC3E}">
        <p14:creationId xmlns:p14="http://schemas.microsoft.com/office/powerpoint/2010/main" val="2938807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EE80CD-4F76-485F-944F-3FF6BE82C4CC}" type="slidenum">
              <a:rPr lang="en-US" smtClean="0"/>
              <a:t>19</a:t>
            </a:fld>
            <a:endParaRPr lang="en-US"/>
          </a:p>
        </p:txBody>
      </p:sp>
    </p:spTree>
    <p:extLst>
      <p:ext uri="{BB962C8B-B14F-4D97-AF65-F5344CB8AC3E}">
        <p14:creationId xmlns:p14="http://schemas.microsoft.com/office/powerpoint/2010/main" val="170351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must protect our elderly.  Check in on them and make sure that they are not being taken advantage of or abused.</a:t>
            </a:r>
          </a:p>
          <a:p>
            <a:r>
              <a:rPr lang="en-US" dirty="0"/>
              <a:t>Make sure that they keep their appointments and follow-up visits.</a:t>
            </a:r>
          </a:p>
        </p:txBody>
      </p:sp>
      <p:sp>
        <p:nvSpPr>
          <p:cNvPr id="4" name="Slide Number Placeholder 3"/>
          <p:cNvSpPr>
            <a:spLocks noGrp="1"/>
          </p:cNvSpPr>
          <p:nvPr>
            <p:ph type="sldNum" sz="quarter" idx="5"/>
          </p:nvPr>
        </p:nvSpPr>
        <p:spPr/>
        <p:txBody>
          <a:bodyPr/>
          <a:lstStyle/>
          <a:p>
            <a:fld id="{B7EE80CD-4F76-485F-944F-3FF6BE82C4CC}" type="slidenum">
              <a:rPr lang="en-US" smtClean="0"/>
              <a:t>20</a:t>
            </a:fld>
            <a:endParaRPr lang="en-US"/>
          </a:p>
        </p:txBody>
      </p:sp>
    </p:spTree>
    <p:extLst>
      <p:ext uri="{BB962C8B-B14F-4D97-AF65-F5344CB8AC3E}">
        <p14:creationId xmlns:p14="http://schemas.microsoft.com/office/powerpoint/2010/main" val="860103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EE80CD-4F76-485F-944F-3FF6BE82C4CC}" type="slidenum">
              <a:rPr lang="en-US" smtClean="0"/>
              <a:t>3</a:t>
            </a:fld>
            <a:endParaRPr lang="en-US"/>
          </a:p>
        </p:txBody>
      </p:sp>
    </p:spTree>
    <p:extLst>
      <p:ext uri="{BB962C8B-B14F-4D97-AF65-F5344CB8AC3E}">
        <p14:creationId xmlns:p14="http://schemas.microsoft.com/office/powerpoint/2010/main" val="2494906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EE80CD-4F76-485F-944F-3FF6BE82C4CC}" type="slidenum">
              <a:rPr lang="en-US" smtClean="0"/>
              <a:t>21</a:t>
            </a:fld>
            <a:endParaRPr lang="en-US"/>
          </a:p>
        </p:txBody>
      </p:sp>
    </p:spTree>
    <p:extLst>
      <p:ext uri="{BB962C8B-B14F-4D97-AF65-F5344CB8AC3E}">
        <p14:creationId xmlns:p14="http://schemas.microsoft.com/office/powerpoint/2010/main" val="1944907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EE80CD-4F76-485F-944F-3FF6BE82C4CC}" type="slidenum">
              <a:rPr lang="en-US" smtClean="0"/>
              <a:t>22</a:t>
            </a:fld>
            <a:endParaRPr lang="en-US"/>
          </a:p>
        </p:txBody>
      </p:sp>
    </p:spTree>
    <p:extLst>
      <p:ext uri="{BB962C8B-B14F-4D97-AF65-F5344CB8AC3E}">
        <p14:creationId xmlns:p14="http://schemas.microsoft.com/office/powerpoint/2010/main" val="24131943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EE80CD-4F76-485F-944F-3FF6BE82C4CC}" type="slidenum">
              <a:rPr lang="en-US" smtClean="0"/>
              <a:t>23</a:t>
            </a:fld>
            <a:endParaRPr lang="en-US"/>
          </a:p>
        </p:txBody>
      </p:sp>
    </p:spTree>
    <p:extLst>
      <p:ext uri="{BB962C8B-B14F-4D97-AF65-F5344CB8AC3E}">
        <p14:creationId xmlns:p14="http://schemas.microsoft.com/office/powerpoint/2010/main" val="30837670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EE80CD-4F76-485F-944F-3FF6BE82C4CC}" type="slidenum">
              <a:rPr lang="en-US" smtClean="0"/>
              <a:t>24</a:t>
            </a:fld>
            <a:endParaRPr lang="en-US"/>
          </a:p>
        </p:txBody>
      </p:sp>
    </p:spTree>
    <p:extLst>
      <p:ext uri="{BB962C8B-B14F-4D97-AF65-F5344CB8AC3E}">
        <p14:creationId xmlns:p14="http://schemas.microsoft.com/office/powerpoint/2010/main" val="2621147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EE80CD-4F76-485F-944F-3FF6BE82C4CC}" type="slidenum">
              <a:rPr lang="en-US" smtClean="0"/>
              <a:t>25</a:t>
            </a:fld>
            <a:endParaRPr lang="en-US"/>
          </a:p>
        </p:txBody>
      </p:sp>
    </p:spTree>
    <p:extLst>
      <p:ext uri="{BB962C8B-B14F-4D97-AF65-F5344CB8AC3E}">
        <p14:creationId xmlns:p14="http://schemas.microsoft.com/office/powerpoint/2010/main" val="811272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EE80CD-4F76-485F-944F-3FF6BE82C4CC}" type="slidenum">
              <a:rPr lang="en-US" smtClean="0"/>
              <a:t>26</a:t>
            </a:fld>
            <a:endParaRPr lang="en-US"/>
          </a:p>
        </p:txBody>
      </p:sp>
    </p:spTree>
    <p:extLst>
      <p:ext uri="{BB962C8B-B14F-4D97-AF65-F5344CB8AC3E}">
        <p14:creationId xmlns:p14="http://schemas.microsoft.com/office/powerpoint/2010/main" val="4226842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get support and approval from the Parish Priest and Deacons.</a:t>
            </a:r>
          </a:p>
        </p:txBody>
      </p:sp>
      <p:sp>
        <p:nvSpPr>
          <p:cNvPr id="4" name="Slide Number Placeholder 3"/>
          <p:cNvSpPr>
            <a:spLocks noGrp="1"/>
          </p:cNvSpPr>
          <p:nvPr>
            <p:ph type="sldNum" sz="quarter" idx="5"/>
          </p:nvPr>
        </p:nvSpPr>
        <p:spPr/>
        <p:txBody>
          <a:bodyPr/>
          <a:lstStyle/>
          <a:p>
            <a:fld id="{B7EE80CD-4F76-485F-944F-3FF6BE82C4CC}" type="slidenum">
              <a:rPr lang="en-US" smtClean="0"/>
              <a:t>4</a:t>
            </a:fld>
            <a:endParaRPr lang="en-US"/>
          </a:p>
        </p:txBody>
      </p:sp>
    </p:spTree>
    <p:extLst>
      <p:ext uri="{BB962C8B-B14F-4D97-AF65-F5344CB8AC3E}">
        <p14:creationId xmlns:p14="http://schemas.microsoft.com/office/powerpoint/2010/main" val="4106444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Committee is made up of members of the congregation from different professions who oversee the Faith and Health Ministry.  </a:t>
            </a:r>
          </a:p>
          <a:p>
            <a:r>
              <a:rPr lang="en-US" dirty="0"/>
              <a:t>They determine the events that will take place and assist at the events.</a:t>
            </a:r>
          </a:p>
          <a:p>
            <a:r>
              <a:rPr lang="en-US" dirty="0"/>
              <a:t>After our first couple of years, we now meet only quarterly except in the months </a:t>
            </a:r>
            <a:r>
              <a:rPr lang="en-US" dirty="0" err="1"/>
              <a:t>preceeding</a:t>
            </a:r>
            <a:r>
              <a:rPr lang="en-US" dirty="0"/>
              <a:t> the health fair.  They we meet on a monthly basis.</a:t>
            </a:r>
          </a:p>
        </p:txBody>
      </p:sp>
      <p:sp>
        <p:nvSpPr>
          <p:cNvPr id="4" name="Slide Number Placeholder 3"/>
          <p:cNvSpPr>
            <a:spLocks noGrp="1"/>
          </p:cNvSpPr>
          <p:nvPr>
            <p:ph type="sldNum" sz="quarter" idx="5"/>
          </p:nvPr>
        </p:nvSpPr>
        <p:spPr/>
        <p:txBody>
          <a:bodyPr/>
          <a:lstStyle/>
          <a:p>
            <a:fld id="{B7EE80CD-4F76-485F-944F-3FF6BE82C4CC}" type="slidenum">
              <a:rPr lang="en-US" smtClean="0"/>
              <a:t>5</a:t>
            </a:fld>
            <a:endParaRPr lang="en-US"/>
          </a:p>
        </p:txBody>
      </p:sp>
    </p:spTree>
    <p:extLst>
      <p:ext uri="{BB962C8B-B14F-4D97-AF65-F5344CB8AC3E}">
        <p14:creationId xmlns:p14="http://schemas.microsoft.com/office/powerpoint/2010/main" val="1557876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Adopted from Catholic Charities, Oklahoma City website.</a:t>
            </a:r>
          </a:p>
          <a:p>
            <a:endParaRPr lang="en-US" dirty="0"/>
          </a:p>
        </p:txBody>
      </p:sp>
      <p:sp>
        <p:nvSpPr>
          <p:cNvPr id="4" name="Slide Number Placeholder 3"/>
          <p:cNvSpPr>
            <a:spLocks noGrp="1"/>
          </p:cNvSpPr>
          <p:nvPr>
            <p:ph type="sldNum" sz="quarter" idx="5"/>
          </p:nvPr>
        </p:nvSpPr>
        <p:spPr/>
        <p:txBody>
          <a:bodyPr/>
          <a:lstStyle/>
          <a:p>
            <a:fld id="{B7EE80CD-4F76-485F-944F-3FF6BE82C4CC}" type="slidenum">
              <a:rPr lang="en-US" smtClean="0"/>
              <a:t>6</a:t>
            </a:fld>
            <a:endParaRPr lang="en-US"/>
          </a:p>
        </p:txBody>
      </p:sp>
    </p:spTree>
    <p:extLst>
      <p:ext uri="{BB962C8B-B14F-4D97-AF65-F5344CB8AC3E}">
        <p14:creationId xmlns:p14="http://schemas.microsoft.com/office/powerpoint/2010/main" val="3639662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were written by our committee.</a:t>
            </a:r>
          </a:p>
          <a:p>
            <a:r>
              <a:rPr lang="en-US" dirty="0"/>
              <a:t>Visits during and after hospitalizations are on a request basis only.  Some people who are in the hospital want their information to remain confidential.</a:t>
            </a:r>
          </a:p>
          <a:p>
            <a:r>
              <a:rPr lang="en-US" dirty="0"/>
              <a:t>For some the hardest thing to learn Is that what is said to them is private and they can’t talk about it at church.  Especially when someone is talking</a:t>
            </a:r>
          </a:p>
          <a:p>
            <a:r>
              <a:rPr lang="en-US" dirty="0"/>
              <a:t>About a fellow parishioner who was in the hospital.  You can’t interject and add additional information to their conversation.  The best thing to do is</a:t>
            </a:r>
          </a:p>
          <a:p>
            <a:r>
              <a:rPr lang="en-US" dirty="0"/>
              <a:t>Walk away from the conversation.</a:t>
            </a:r>
          </a:p>
        </p:txBody>
      </p:sp>
      <p:sp>
        <p:nvSpPr>
          <p:cNvPr id="4" name="Slide Number Placeholder 3"/>
          <p:cNvSpPr>
            <a:spLocks noGrp="1"/>
          </p:cNvSpPr>
          <p:nvPr>
            <p:ph type="sldNum" sz="quarter" idx="5"/>
          </p:nvPr>
        </p:nvSpPr>
        <p:spPr/>
        <p:txBody>
          <a:bodyPr/>
          <a:lstStyle/>
          <a:p>
            <a:fld id="{B7EE80CD-4F76-485F-944F-3FF6BE82C4CC}" type="slidenum">
              <a:rPr lang="en-US" smtClean="0"/>
              <a:t>7</a:t>
            </a:fld>
            <a:endParaRPr lang="en-US"/>
          </a:p>
        </p:txBody>
      </p:sp>
    </p:spTree>
    <p:extLst>
      <p:ext uri="{BB962C8B-B14F-4D97-AF65-F5344CB8AC3E}">
        <p14:creationId xmlns:p14="http://schemas.microsoft.com/office/powerpoint/2010/main" val="2907587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EE80CD-4F76-485F-944F-3FF6BE82C4CC}" type="slidenum">
              <a:rPr lang="en-US" smtClean="0"/>
              <a:t>8</a:t>
            </a:fld>
            <a:endParaRPr lang="en-US"/>
          </a:p>
        </p:txBody>
      </p:sp>
    </p:spTree>
    <p:extLst>
      <p:ext uri="{BB962C8B-B14F-4D97-AF65-F5344CB8AC3E}">
        <p14:creationId xmlns:p14="http://schemas.microsoft.com/office/powerpoint/2010/main" val="1336890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EE80CD-4F76-485F-944F-3FF6BE82C4CC}" type="slidenum">
              <a:rPr lang="en-US" smtClean="0"/>
              <a:t>9</a:t>
            </a:fld>
            <a:endParaRPr lang="en-US"/>
          </a:p>
        </p:txBody>
      </p:sp>
    </p:spTree>
    <p:extLst>
      <p:ext uri="{BB962C8B-B14F-4D97-AF65-F5344CB8AC3E}">
        <p14:creationId xmlns:p14="http://schemas.microsoft.com/office/powerpoint/2010/main" val="817295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Spirituality – we share Christ love in our hearts with those who need love through our compassionate care.  FCN is an extension pf God’s unconditional love.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Nurses must take care of themselves first so they can serve others.  </a:t>
            </a:r>
            <a:r>
              <a:rPr lang="en-US" sz="1100" dirty="0">
                <a:latin typeface="+mn-lt"/>
              </a:rPr>
              <a:t>As St. </a:t>
            </a:r>
            <a:r>
              <a:rPr lang="en-US" sz="1100" dirty="0">
                <a:effectLst/>
                <a:latin typeface="+mn-lt"/>
                <a:ea typeface="Calibri" panose="020F0502020204030204" pitchFamily="34" charset="0"/>
                <a:cs typeface="Calibri" panose="020F0502020204030204" pitchFamily="34" charset="0"/>
              </a:rPr>
              <a:t>Bernard of Clairvaux said “they must act as a reservoir by filling themselves first with spiritual fullness and love, then sharing the excess of these gifts with others”.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Calibri" panose="020F0502020204030204" pitchFamily="34" charset="0"/>
                <a:ea typeface="Calibri" panose="020F0502020204030204" pitchFamily="34" charset="0"/>
                <a:cs typeface="Calibri" panose="020F0502020204030204" pitchFamily="34" charset="0"/>
              </a:rPr>
              <a:t>Develop a network of nurses to work together especially in times of emergencies, pandemic vaccines, etc.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7EE80CD-4F76-485F-944F-3FF6BE82C4CC}" type="slidenum">
              <a:rPr lang="en-US" smtClean="0"/>
              <a:t>10</a:t>
            </a:fld>
            <a:endParaRPr lang="en-US"/>
          </a:p>
        </p:txBody>
      </p:sp>
    </p:spTree>
    <p:extLst>
      <p:ext uri="{BB962C8B-B14F-4D97-AF65-F5344CB8AC3E}">
        <p14:creationId xmlns:p14="http://schemas.microsoft.com/office/powerpoint/2010/main" val="2022985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9D902-6345-48D5-AE87-306EB32A3C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48A94D-1DBF-4D3E-9DAC-C60404A88D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CF5718-E2C7-4DBB-92FE-29F9C08F0E07}"/>
              </a:ext>
            </a:extLst>
          </p:cNvPr>
          <p:cNvSpPr>
            <a:spLocks noGrp="1"/>
          </p:cNvSpPr>
          <p:nvPr>
            <p:ph type="dt" sz="half" idx="10"/>
          </p:nvPr>
        </p:nvSpPr>
        <p:spPr/>
        <p:txBody>
          <a:bodyPr/>
          <a:lstStyle/>
          <a:p>
            <a:fld id="{9F9BBF03-3D13-48C6-9796-C1D44FAE749C}" type="datetimeFigureOut">
              <a:rPr lang="en-US" smtClean="0"/>
              <a:t>3/31/2021</a:t>
            </a:fld>
            <a:endParaRPr lang="en-US"/>
          </a:p>
        </p:txBody>
      </p:sp>
      <p:sp>
        <p:nvSpPr>
          <p:cNvPr id="5" name="Footer Placeholder 4">
            <a:extLst>
              <a:ext uri="{FF2B5EF4-FFF2-40B4-BE49-F238E27FC236}">
                <a16:creationId xmlns:a16="http://schemas.microsoft.com/office/drawing/2014/main" id="{7FC823DF-9FB9-4B59-AE11-6CDB81523C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05A426-2B7F-4743-B49F-78D4D74312F7}"/>
              </a:ext>
            </a:extLst>
          </p:cNvPr>
          <p:cNvSpPr>
            <a:spLocks noGrp="1"/>
          </p:cNvSpPr>
          <p:nvPr>
            <p:ph type="sldNum" sz="quarter" idx="12"/>
          </p:nvPr>
        </p:nvSpPr>
        <p:spPr/>
        <p:txBody>
          <a:bodyPr/>
          <a:lstStyle/>
          <a:p>
            <a:fld id="{48737E08-5226-4CE2-9DDC-1B939E20C13F}" type="slidenum">
              <a:rPr lang="en-US" smtClean="0"/>
              <a:t>‹#›</a:t>
            </a:fld>
            <a:endParaRPr lang="en-US"/>
          </a:p>
        </p:txBody>
      </p:sp>
    </p:spTree>
    <p:extLst>
      <p:ext uri="{BB962C8B-B14F-4D97-AF65-F5344CB8AC3E}">
        <p14:creationId xmlns:p14="http://schemas.microsoft.com/office/powerpoint/2010/main" val="2321990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0AE49-FA65-4781-9249-C4A3AA7066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42445A-911B-44F3-893F-F4A613127A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C7C2D4-0DD2-437C-88E4-A52CB7A726B7}"/>
              </a:ext>
            </a:extLst>
          </p:cNvPr>
          <p:cNvSpPr>
            <a:spLocks noGrp="1"/>
          </p:cNvSpPr>
          <p:nvPr>
            <p:ph type="dt" sz="half" idx="10"/>
          </p:nvPr>
        </p:nvSpPr>
        <p:spPr/>
        <p:txBody>
          <a:bodyPr/>
          <a:lstStyle/>
          <a:p>
            <a:fld id="{9F9BBF03-3D13-48C6-9796-C1D44FAE749C}" type="datetimeFigureOut">
              <a:rPr lang="en-US" smtClean="0"/>
              <a:t>3/31/2021</a:t>
            </a:fld>
            <a:endParaRPr lang="en-US"/>
          </a:p>
        </p:txBody>
      </p:sp>
      <p:sp>
        <p:nvSpPr>
          <p:cNvPr id="5" name="Footer Placeholder 4">
            <a:extLst>
              <a:ext uri="{FF2B5EF4-FFF2-40B4-BE49-F238E27FC236}">
                <a16:creationId xmlns:a16="http://schemas.microsoft.com/office/drawing/2014/main" id="{F397C93F-006C-466F-B30F-AC0DFA795B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381045-5853-4B79-96BD-5E90286AA12C}"/>
              </a:ext>
            </a:extLst>
          </p:cNvPr>
          <p:cNvSpPr>
            <a:spLocks noGrp="1"/>
          </p:cNvSpPr>
          <p:nvPr>
            <p:ph type="sldNum" sz="quarter" idx="12"/>
          </p:nvPr>
        </p:nvSpPr>
        <p:spPr/>
        <p:txBody>
          <a:bodyPr/>
          <a:lstStyle/>
          <a:p>
            <a:fld id="{48737E08-5226-4CE2-9DDC-1B939E20C13F}" type="slidenum">
              <a:rPr lang="en-US" smtClean="0"/>
              <a:t>‹#›</a:t>
            </a:fld>
            <a:endParaRPr lang="en-US"/>
          </a:p>
        </p:txBody>
      </p:sp>
    </p:spTree>
    <p:extLst>
      <p:ext uri="{BB962C8B-B14F-4D97-AF65-F5344CB8AC3E}">
        <p14:creationId xmlns:p14="http://schemas.microsoft.com/office/powerpoint/2010/main" val="1068220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467C5D-C821-48EA-BF5F-980B04AEF2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FB7AD6-F164-414D-A944-55CC28D485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DC8CE1-7F56-420D-B891-329E0A5A6CB4}"/>
              </a:ext>
            </a:extLst>
          </p:cNvPr>
          <p:cNvSpPr>
            <a:spLocks noGrp="1"/>
          </p:cNvSpPr>
          <p:nvPr>
            <p:ph type="dt" sz="half" idx="10"/>
          </p:nvPr>
        </p:nvSpPr>
        <p:spPr/>
        <p:txBody>
          <a:bodyPr/>
          <a:lstStyle/>
          <a:p>
            <a:fld id="{9F9BBF03-3D13-48C6-9796-C1D44FAE749C}" type="datetimeFigureOut">
              <a:rPr lang="en-US" smtClean="0"/>
              <a:t>3/31/2021</a:t>
            </a:fld>
            <a:endParaRPr lang="en-US"/>
          </a:p>
        </p:txBody>
      </p:sp>
      <p:sp>
        <p:nvSpPr>
          <p:cNvPr id="5" name="Footer Placeholder 4">
            <a:extLst>
              <a:ext uri="{FF2B5EF4-FFF2-40B4-BE49-F238E27FC236}">
                <a16:creationId xmlns:a16="http://schemas.microsoft.com/office/drawing/2014/main" id="{1237E2E8-381D-4C4B-97FE-01F5771052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AADE4D-87D6-45F6-B37F-254F3C31F485}"/>
              </a:ext>
            </a:extLst>
          </p:cNvPr>
          <p:cNvSpPr>
            <a:spLocks noGrp="1"/>
          </p:cNvSpPr>
          <p:nvPr>
            <p:ph type="sldNum" sz="quarter" idx="12"/>
          </p:nvPr>
        </p:nvSpPr>
        <p:spPr/>
        <p:txBody>
          <a:bodyPr/>
          <a:lstStyle/>
          <a:p>
            <a:fld id="{48737E08-5226-4CE2-9DDC-1B939E20C13F}" type="slidenum">
              <a:rPr lang="en-US" smtClean="0"/>
              <a:t>‹#›</a:t>
            </a:fld>
            <a:endParaRPr lang="en-US"/>
          </a:p>
        </p:txBody>
      </p:sp>
    </p:spTree>
    <p:extLst>
      <p:ext uri="{BB962C8B-B14F-4D97-AF65-F5344CB8AC3E}">
        <p14:creationId xmlns:p14="http://schemas.microsoft.com/office/powerpoint/2010/main" val="318360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559462-8900-8143-A111-117CF7E1A4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3" y="0"/>
            <a:ext cx="12182475" cy="6858000"/>
          </a:xfrm>
          <a:prstGeom prst="rect">
            <a:avLst/>
          </a:prstGeom>
        </p:spPr>
      </p:pic>
    </p:spTree>
    <p:extLst>
      <p:ext uri="{BB962C8B-B14F-4D97-AF65-F5344CB8AC3E}">
        <p14:creationId xmlns:p14="http://schemas.microsoft.com/office/powerpoint/2010/main" val="2032425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10AE91-3515-E848-8D66-DDF8EFEA50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658647"/>
          </a:xfrm>
          <a:prstGeom prst="rect">
            <a:avLst/>
          </a:prstGeom>
        </p:spPr>
      </p:pic>
    </p:spTree>
    <p:extLst>
      <p:ext uri="{BB962C8B-B14F-4D97-AF65-F5344CB8AC3E}">
        <p14:creationId xmlns:p14="http://schemas.microsoft.com/office/powerpoint/2010/main" val="2838753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E31D778-DEBF-2745-9F7F-F97022E359A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2078" t="79216"/>
          <a:stretch/>
        </p:blipFill>
        <p:spPr>
          <a:xfrm>
            <a:off x="8780929" y="5432613"/>
            <a:ext cx="3401547" cy="1425388"/>
          </a:xfrm>
          <a:prstGeom prst="rect">
            <a:avLst/>
          </a:prstGeom>
        </p:spPr>
      </p:pic>
    </p:spTree>
    <p:extLst>
      <p:ext uri="{BB962C8B-B14F-4D97-AF65-F5344CB8AC3E}">
        <p14:creationId xmlns:p14="http://schemas.microsoft.com/office/powerpoint/2010/main" val="3268301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73C769C9-AB72-4570-9AED-FBBD7CCCE6B0}" type="datetimeFigureOut">
              <a:rPr lang="en-US" smtClean="0"/>
              <a:t>3/31/2021</a:t>
            </a:fld>
            <a:endParaRPr lang="en-US" dirty="0"/>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CBE71D0E-6CF8-457F-B04D-249EA2BC77A5}" type="slidenum">
              <a:rPr lang="en-US" smtClean="0"/>
              <a:t>‹#›</a:t>
            </a:fld>
            <a:endParaRPr lang="en-US" dirty="0"/>
          </a:p>
        </p:txBody>
      </p:sp>
    </p:spTree>
    <p:extLst>
      <p:ext uri="{BB962C8B-B14F-4D97-AF65-F5344CB8AC3E}">
        <p14:creationId xmlns:p14="http://schemas.microsoft.com/office/powerpoint/2010/main" val="450367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73C769C9-AB72-4570-9AED-FBBD7CCCE6B0}" type="datetimeFigureOut">
              <a:rPr lang="en-US" smtClean="0"/>
              <a:t>3/31/2021</a:t>
            </a:fld>
            <a:endParaRPr lang="en-US" dirty="0"/>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CBE71D0E-6CF8-457F-B04D-249EA2BC77A5}" type="slidenum">
              <a:rPr lang="en-US" smtClean="0"/>
              <a:t>‹#›</a:t>
            </a:fld>
            <a:endParaRPr lang="en-US" dirty="0"/>
          </a:p>
        </p:txBody>
      </p:sp>
    </p:spTree>
    <p:extLst>
      <p:ext uri="{BB962C8B-B14F-4D97-AF65-F5344CB8AC3E}">
        <p14:creationId xmlns:p14="http://schemas.microsoft.com/office/powerpoint/2010/main" val="2235640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73C769C9-AB72-4570-9AED-FBBD7CCCE6B0}" type="datetimeFigureOut">
              <a:rPr lang="en-US" smtClean="0"/>
              <a:t>3/31/2021</a:t>
            </a:fld>
            <a:endParaRPr lang="en-US" dirty="0"/>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CBE71D0E-6CF8-457F-B04D-249EA2BC77A5}" type="slidenum">
              <a:rPr lang="en-US" smtClean="0"/>
              <a:t>‹#›</a:t>
            </a:fld>
            <a:endParaRPr lang="en-US" dirty="0"/>
          </a:p>
        </p:txBody>
      </p:sp>
    </p:spTree>
    <p:extLst>
      <p:ext uri="{BB962C8B-B14F-4D97-AF65-F5344CB8AC3E}">
        <p14:creationId xmlns:p14="http://schemas.microsoft.com/office/powerpoint/2010/main" val="29311782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73C769C9-AB72-4570-9AED-FBBD7CCCE6B0}" type="datetimeFigureOut">
              <a:rPr lang="en-US" smtClean="0"/>
              <a:t>3/31/2021</a:t>
            </a:fld>
            <a:endParaRPr lang="en-US" dirty="0"/>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CBE71D0E-6CF8-457F-B04D-249EA2BC77A5}" type="slidenum">
              <a:rPr lang="en-US" smtClean="0"/>
              <a:t>‹#›</a:t>
            </a:fld>
            <a:endParaRPr lang="en-US" dirty="0"/>
          </a:p>
        </p:txBody>
      </p:sp>
    </p:spTree>
    <p:extLst>
      <p:ext uri="{BB962C8B-B14F-4D97-AF65-F5344CB8AC3E}">
        <p14:creationId xmlns:p14="http://schemas.microsoft.com/office/powerpoint/2010/main" val="145350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73C769C9-AB72-4570-9AED-FBBD7CCCE6B0}" type="datetimeFigureOut">
              <a:rPr lang="en-US" smtClean="0"/>
              <a:t>3/31/2021</a:t>
            </a:fld>
            <a:endParaRPr lang="en-US" dirty="0"/>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CBE71D0E-6CF8-457F-B04D-249EA2BC77A5}" type="slidenum">
              <a:rPr lang="en-US" smtClean="0"/>
              <a:t>‹#›</a:t>
            </a:fld>
            <a:endParaRPr lang="en-US" dirty="0"/>
          </a:p>
        </p:txBody>
      </p:sp>
    </p:spTree>
    <p:extLst>
      <p:ext uri="{BB962C8B-B14F-4D97-AF65-F5344CB8AC3E}">
        <p14:creationId xmlns:p14="http://schemas.microsoft.com/office/powerpoint/2010/main" val="597952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41E9C-244E-4D68-AA44-3F8815F72D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817525-D2A4-439D-8F5F-B293F416A2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B364A2-1702-402B-9F9F-ADBC8789393D}"/>
              </a:ext>
            </a:extLst>
          </p:cNvPr>
          <p:cNvSpPr>
            <a:spLocks noGrp="1"/>
          </p:cNvSpPr>
          <p:nvPr>
            <p:ph type="dt" sz="half" idx="10"/>
          </p:nvPr>
        </p:nvSpPr>
        <p:spPr/>
        <p:txBody>
          <a:bodyPr/>
          <a:lstStyle/>
          <a:p>
            <a:fld id="{9F9BBF03-3D13-48C6-9796-C1D44FAE749C}" type="datetimeFigureOut">
              <a:rPr lang="en-US" smtClean="0"/>
              <a:t>3/31/2021</a:t>
            </a:fld>
            <a:endParaRPr lang="en-US"/>
          </a:p>
        </p:txBody>
      </p:sp>
      <p:sp>
        <p:nvSpPr>
          <p:cNvPr id="5" name="Footer Placeholder 4">
            <a:extLst>
              <a:ext uri="{FF2B5EF4-FFF2-40B4-BE49-F238E27FC236}">
                <a16:creationId xmlns:a16="http://schemas.microsoft.com/office/drawing/2014/main" id="{1D34A1C4-D7D2-42DE-BD11-EA26B1E61F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48557-EBD0-49C0-8A99-DDE98396DC8B}"/>
              </a:ext>
            </a:extLst>
          </p:cNvPr>
          <p:cNvSpPr>
            <a:spLocks noGrp="1"/>
          </p:cNvSpPr>
          <p:nvPr>
            <p:ph type="sldNum" sz="quarter" idx="12"/>
          </p:nvPr>
        </p:nvSpPr>
        <p:spPr/>
        <p:txBody>
          <a:bodyPr/>
          <a:lstStyle/>
          <a:p>
            <a:fld id="{48737E08-5226-4CE2-9DDC-1B939E20C13F}" type="slidenum">
              <a:rPr lang="en-US" smtClean="0"/>
              <a:t>‹#›</a:t>
            </a:fld>
            <a:endParaRPr lang="en-US"/>
          </a:p>
        </p:txBody>
      </p:sp>
    </p:spTree>
    <p:extLst>
      <p:ext uri="{BB962C8B-B14F-4D97-AF65-F5344CB8AC3E}">
        <p14:creationId xmlns:p14="http://schemas.microsoft.com/office/powerpoint/2010/main" val="1606798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73C769C9-AB72-4570-9AED-FBBD7CCCE6B0}" type="datetimeFigureOut">
              <a:rPr lang="en-US" smtClean="0"/>
              <a:t>3/31/2021</a:t>
            </a:fld>
            <a:endParaRPr lang="en-US" dirty="0"/>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CBE71D0E-6CF8-457F-B04D-249EA2BC77A5}" type="slidenum">
              <a:rPr lang="en-US" smtClean="0"/>
              <a:t>‹#›</a:t>
            </a:fld>
            <a:endParaRPr lang="en-US" dirty="0"/>
          </a:p>
        </p:txBody>
      </p:sp>
    </p:spTree>
    <p:extLst>
      <p:ext uri="{BB962C8B-B14F-4D97-AF65-F5344CB8AC3E}">
        <p14:creationId xmlns:p14="http://schemas.microsoft.com/office/powerpoint/2010/main" val="2808558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73C769C9-AB72-4570-9AED-FBBD7CCCE6B0}" type="datetimeFigureOut">
              <a:rPr lang="en-US" smtClean="0"/>
              <a:t>3/31/2021</a:t>
            </a:fld>
            <a:endParaRPr lang="en-US" dirty="0"/>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CBE71D0E-6CF8-457F-B04D-249EA2BC77A5}" type="slidenum">
              <a:rPr lang="en-US" smtClean="0"/>
              <a:t>‹#›</a:t>
            </a:fld>
            <a:endParaRPr lang="en-US" dirty="0"/>
          </a:p>
        </p:txBody>
      </p:sp>
    </p:spTree>
    <p:extLst>
      <p:ext uri="{BB962C8B-B14F-4D97-AF65-F5344CB8AC3E}">
        <p14:creationId xmlns:p14="http://schemas.microsoft.com/office/powerpoint/2010/main" val="588139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73C769C9-AB72-4570-9AED-FBBD7CCCE6B0}" type="datetimeFigureOut">
              <a:rPr lang="en-US" smtClean="0"/>
              <a:t>3/31/2021</a:t>
            </a:fld>
            <a:endParaRPr lang="en-US" dirty="0"/>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CBE71D0E-6CF8-457F-B04D-249EA2BC77A5}" type="slidenum">
              <a:rPr lang="en-US" smtClean="0"/>
              <a:t>‹#›</a:t>
            </a:fld>
            <a:endParaRPr lang="en-US" dirty="0"/>
          </a:p>
        </p:txBody>
      </p:sp>
    </p:spTree>
    <p:extLst>
      <p:ext uri="{BB962C8B-B14F-4D97-AF65-F5344CB8AC3E}">
        <p14:creationId xmlns:p14="http://schemas.microsoft.com/office/powerpoint/2010/main" val="971827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pPr defTabSz="914377">
              <a:defRPr/>
            </a:pPr>
            <a:fld id="{493D3C2B-C3CF-EB44-9AEA-1258F4ADAEB7}" type="datetimeFigureOut">
              <a:rPr lang="en-US" sz="1200" smtClean="0">
                <a:solidFill>
                  <a:prstClr val="black">
                    <a:tint val="75000"/>
                  </a:prstClr>
                </a:solidFill>
                <a:latin typeface="Calibri"/>
                <a:ea typeface="+mn-ea"/>
              </a:rPr>
              <a:pPr defTabSz="914377">
                <a:defRPr/>
              </a:pPr>
              <a:t>3/31/2021</a:t>
            </a:fld>
            <a:endParaRPr lang="en-US" sz="1200" dirty="0">
              <a:solidFill>
                <a:prstClr val="black">
                  <a:tint val="75000"/>
                </a:prstClr>
              </a:solidFill>
              <a:latin typeface="Calibri"/>
              <a:ea typeface="+mn-ea"/>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pPr algn="ctr" defTabSz="914377">
              <a:defRPr/>
            </a:pPr>
            <a:endParaRPr lang="en-US" sz="1200" dirty="0">
              <a:solidFill>
                <a:prstClr val="black">
                  <a:tint val="75000"/>
                </a:prstClr>
              </a:solidFill>
              <a:latin typeface="Calibri"/>
              <a:ea typeface="+mn-ea"/>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pPr algn="r" defTabSz="914377">
              <a:defRPr/>
            </a:pPr>
            <a:fld id="{8DB8D274-702E-DF49-ACFC-A74D72A8854C}" type="slidenum">
              <a:rPr lang="en-US" sz="1200" smtClean="0">
                <a:solidFill>
                  <a:prstClr val="black">
                    <a:tint val="75000"/>
                  </a:prstClr>
                </a:solidFill>
                <a:latin typeface="Calibri"/>
                <a:ea typeface="+mn-ea"/>
              </a:rPr>
              <a:pPr algn="r" defTabSz="914377">
                <a:defRPr/>
              </a:pPr>
              <a:t>‹#›</a:t>
            </a:fld>
            <a:endParaRPr lang="en-US" sz="1200" dirty="0">
              <a:solidFill>
                <a:prstClr val="black">
                  <a:tint val="75000"/>
                </a:prstClr>
              </a:solidFill>
              <a:latin typeface="Calibri"/>
              <a:ea typeface="+mn-ea"/>
            </a:endParaRPr>
          </a:p>
        </p:txBody>
      </p:sp>
    </p:spTree>
    <p:extLst>
      <p:ext uri="{BB962C8B-B14F-4D97-AF65-F5344CB8AC3E}">
        <p14:creationId xmlns:p14="http://schemas.microsoft.com/office/powerpoint/2010/main" val="31424778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93D3C2B-C3CF-EB44-9AEA-1258F4ADAEB7}"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B8D274-702E-DF49-ACFC-A74D72A8854C}" type="slidenum">
              <a:rPr lang="en-US" smtClean="0"/>
              <a:t>‹#›</a:t>
            </a:fld>
            <a:endParaRPr lang="en-US"/>
          </a:p>
        </p:txBody>
      </p:sp>
    </p:spTree>
    <p:extLst>
      <p:ext uri="{BB962C8B-B14F-4D97-AF65-F5344CB8AC3E}">
        <p14:creationId xmlns:p14="http://schemas.microsoft.com/office/powerpoint/2010/main" val="3895838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9E6BD-DB3A-4823-9041-86ADA653B3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CB7F30-5519-4B1E-BE99-793D1A04CA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C72350-CA31-4362-ACF9-6FBA8C8FFB4E}"/>
              </a:ext>
            </a:extLst>
          </p:cNvPr>
          <p:cNvSpPr>
            <a:spLocks noGrp="1"/>
          </p:cNvSpPr>
          <p:nvPr>
            <p:ph type="dt" sz="half" idx="10"/>
          </p:nvPr>
        </p:nvSpPr>
        <p:spPr/>
        <p:txBody>
          <a:bodyPr/>
          <a:lstStyle/>
          <a:p>
            <a:fld id="{9F9BBF03-3D13-48C6-9796-C1D44FAE749C}" type="datetimeFigureOut">
              <a:rPr lang="en-US" smtClean="0"/>
              <a:t>3/31/2021</a:t>
            </a:fld>
            <a:endParaRPr lang="en-US"/>
          </a:p>
        </p:txBody>
      </p:sp>
      <p:sp>
        <p:nvSpPr>
          <p:cNvPr id="5" name="Footer Placeholder 4">
            <a:extLst>
              <a:ext uri="{FF2B5EF4-FFF2-40B4-BE49-F238E27FC236}">
                <a16:creationId xmlns:a16="http://schemas.microsoft.com/office/drawing/2014/main" id="{F9ED11FE-4DAB-49F8-A6B1-D418FA6113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187577-DC3C-4F08-84E8-41E37ABD12A6}"/>
              </a:ext>
            </a:extLst>
          </p:cNvPr>
          <p:cNvSpPr>
            <a:spLocks noGrp="1"/>
          </p:cNvSpPr>
          <p:nvPr>
            <p:ph type="sldNum" sz="quarter" idx="12"/>
          </p:nvPr>
        </p:nvSpPr>
        <p:spPr/>
        <p:txBody>
          <a:bodyPr/>
          <a:lstStyle/>
          <a:p>
            <a:fld id="{48737E08-5226-4CE2-9DDC-1B939E20C13F}" type="slidenum">
              <a:rPr lang="en-US" smtClean="0"/>
              <a:t>‹#›</a:t>
            </a:fld>
            <a:endParaRPr lang="en-US"/>
          </a:p>
        </p:txBody>
      </p:sp>
    </p:spTree>
    <p:extLst>
      <p:ext uri="{BB962C8B-B14F-4D97-AF65-F5344CB8AC3E}">
        <p14:creationId xmlns:p14="http://schemas.microsoft.com/office/powerpoint/2010/main" val="3480902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54803-33EE-495B-93EA-8B5FC11E46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DA73FA-769B-4300-BFF0-15360C5F1B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0717D0-C0C8-4530-83E7-407BD86AC7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1FC6A0-9EF4-417B-BEA7-AECA1FDE0A4E}"/>
              </a:ext>
            </a:extLst>
          </p:cNvPr>
          <p:cNvSpPr>
            <a:spLocks noGrp="1"/>
          </p:cNvSpPr>
          <p:nvPr>
            <p:ph type="dt" sz="half" idx="10"/>
          </p:nvPr>
        </p:nvSpPr>
        <p:spPr/>
        <p:txBody>
          <a:bodyPr/>
          <a:lstStyle/>
          <a:p>
            <a:fld id="{9F9BBF03-3D13-48C6-9796-C1D44FAE749C}" type="datetimeFigureOut">
              <a:rPr lang="en-US" smtClean="0"/>
              <a:t>3/31/2021</a:t>
            </a:fld>
            <a:endParaRPr lang="en-US"/>
          </a:p>
        </p:txBody>
      </p:sp>
      <p:sp>
        <p:nvSpPr>
          <p:cNvPr id="6" name="Footer Placeholder 5">
            <a:extLst>
              <a:ext uri="{FF2B5EF4-FFF2-40B4-BE49-F238E27FC236}">
                <a16:creationId xmlns:a16="http://schemas.microsoft.com/office/drawing/2014/main" id="{D3F977B3-A279-4CF9-958E-5EBC1A4C6F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9ABACD-AD5C-438F-BC32-5427E9F8AF57}"/>
              </a:ext>
            </a:extLst>
          </p:cNvPr>
          <p:cNvSpPr>
            <a:spLocks noGrp="1"/>
          </p:cNvSpPr>
          <p:nvPr>
            <p:ph type="sldNum" sz="quarter" idx="12"/>
          </p:nvPr>
        </p:nvSpPr>
        <p:spPr/>
        <p:txBody>
          <a:bodyPr/>
          <a:lstStyle/>
          <a:p>
            <a:fld id="{48737E08-5226-4CE2-9DDC-1B939E20C13F}" type="slidenum">
              <a:rPr lang="en-US" smtClean="0"/>
              <a:t>‹#›</a:t>
            </a:fld>
            <a:endParaRPr lang="en-US"/>
          </a:p>
        </p:txBody>
      </p:sp>
    </p:spTree>
    <p:extLst>
      <p:ext uri="{BB962C8B-B14F-4D97-AF65-F5344CB8AC3E}">
        <p14:creationId xmlns:p14="http://schemas.microsoft.com/office/powerpoint/2010/main" val="2161123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09CAC-750E-4398-BCD0-DAF029498F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D805D1-47EF-465E-9B8E-9F43903148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34D670-30F8-4304-80E4-CAEC52A695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EAA307-AF6C-4BC6-957F-9FCD735DB6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5B8310-5EFE-4DB5-8812-4E3EC9D15F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16D8D3-3DDC-47C9-990F-928F04700DEF}"/>
              </a:ext>
            </a:extLst>
          </p:cNvPr>
          <p:cNvSpPr>
            <a:spLocks noGrp="1"/>
          </p:cNvSpPr>
          <p:nvPr>
            <p:ph type="dt" sz="half" idx="10"/>
          </p:nvPr>
        </p:nvSpPr>
        <p:spPr/>
        <p:txBody>
          <a:bodyPr/>
          <a:lstStyle/>
          <a:p>
            <a:fld id="{9F9BBF03-3D13-48C6-9796-C1D44FAE749C}" type="datetimeFigureOut">
              <a:rPr lang="en-US" smtClean="0"/>
              <a:t>3/31/2021</a:t>
            </a:fld>
            <a:endParaRPr lang="en-US"/>
          </a:p>
        </p:txBody>
      </p:sp>
      <p:sp>
        <p:nvSpPr>
          <p:cNvPr id="8" name="Footer Placeholder 7">
            <a:extLst>
              <a:ext uri="{FF2B5EF4-FFF2-40B4-BE49-F238E27FC236}">
                <a16:creationId xmlns:a16="http://schemas.microsoft.com/office/drawing/2014/main" id="{B25A8F0B-A99C-4960-828F-996749505A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7E6EE9-39FA-48AC-AD97-CFB901518EB4}"/>
              </a:ext>
            </a:extLst>
          </p:cNvPr>
          <p:cNvSpPr>
            <a:spLocks noGrp="1"/>
          </p:cNvSpPr>
          <p:nvPr>
            <p:ph type="sldNum" sz="quarter" idx="12"/>
          </p:nvPr>
        </p:nvSpPr>
        <p:spPr/>
        <p:txBody>
          <a:bodyPr/>
          <a:lstStyle/>
          <a:p>
            <a:fld id="{48737E08-5226-4CE2-9DDC-1B939E20C13F}" type="slidenum">
              <a:rPr lang="en-US" smtClean="0"/>
              <a:t>‹#›</a:t>
            </a:fld>
            <a:endParaRPr lang="en-US"/>
          </a:p>
        </p:txBody>
      </p:sp>
    </p:spTree>
    <p:extLst>
      <p:ext uri="{BB962C8B-B14F-4D97-AF65-F5344CB8AC3E}">
        <p14:creationId xmlns:p14="http://schemas.microsoft.com/office/powerpoint/2010/main" val="900691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B0B08-130A-4E55-B8CD-DDEAEE03EA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721AC6-211A-4D17-A6D5-569089EF7864}"/>
              </a:ext>
            </a:extLst>
          </p:cNvPr>
          <p:cNvSpPr>
            <a:spLocks noGrp="1"/>
          </p:cNvSpPr>
          <p:nvPr>
            <p:ph type="dt" sz="half" idx="10"/>
          </p:nvPr>
        </p:nvSpPr>
        <p:spPr/>
        <p:txBody>
          <a:bodyPr/>
          <a:lstStyle/>
          <a:p>
            <a:fld id="{9F9BBF03-3D13-48C6-9796-C1D44FAE749C}" type="datetimeFigureOut">
              <a:rPr lang="en-US" smtClean="0"/>
              <a:t>3/31/2021</a:t>
            </a:fld>
            <a:endParaRPr lang="en-US"/>
          </a:p>
        </p:txBody>
      </p:sp>
      <p:sp>
        <p:nvSpPr>
          <p:cNvPr id="4" name="Footer Placeholder 3">
            <a:extLst>
              <a:ext uri="{FF2B5EF4-FFF2-40B4-BE49-F238E27FC236}">
                <a16:creationId xmlns:a16="http://schemas.microsoft.com/office/drawing/2014/main" id="{08CEB94F-E83D-4978-994B-477E95A681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46AA15-5D59-408C-A77D-A8F88D6849D4}"/>
              </a:ext>
            </a:extLst>
          </p:cNvPr>
          <p:cNvSpPr>
            <a:spLocks noGrp="1"/>
          </p:cNvSpPr>
          <p:nvPr>
            <p:ph type="sldNum" sz="quarter" idx="12"/>
          </p:nvPr>
        </p:nvSpPr>
        <p:spPr/>
        <p:txBody>
          <a:bodyPr/>
          <a:lstStyle/>
          <a:p>
            <a:fld id="{48737E08-5226-4CE2-9DDC-1B939E20C13F}" type="slidenum">
              <a:rPr lang="en-US" smtClean="0"/>
              <a:t>‹#›</a:t>
            </a:fld>
            <a:endParaRPr lang="en-US"/>
          </a:p>
        </p:txBody>
      </p:sp>
    </p:spTree>
    <p:extLst>
      <p:ext uri="{BB962C8B-B14F-4D97-AF65-F5344CB8AC3E}">
        <p14:creationId xmlns:p14="http://schemas.microsoft.com/office/powerpoint/2010/main" val="4294205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62253D-E261-46D7-8211-DC999F198E60}"/>
              </a:ext>
            </a:extLst>
          </p:cNvPr>
          <p:cNvSpPr>
            <a:spLocks noGrp="1"/>
          </p:cNvSpPr>
          <p:nvPr>
            <p:ph type="dt" sz="half" idx="10"/>
          </p:nvPr>
        </p:nvSpPr>
        <p:spPr/>
        <p:txBody>
          <a:bodyPr/>
          <a:lstStyle/>
          <a:p>
            <a:fld id="{9F9BBF03-3D13-48C6-9796-C1D44FAE749C}" type="datetimeFigureOut">
              <a:rPr lang="en-US" smtClean="0"/>
              <a:t>3/31/2021</a:t>
            </a:fld>
            <a:endParaRPr lang="en-US"/>
          </a:p>
        </p:txBody>
      </p:sp>
      <p:sp>
        <p:nvSpPr>
          <p:cNvPr id="3" name="Footer Placeholder 2">
            <a:extLst>
              <a:ext uri="{FF2B5EF4-FFF2-40B4-BE49-F238E27FC236}">
                <a16:creationId xmlns:a16="http://schemas.microsoft.com/office/drawing/2014/main" id="{E2F4B6F3-7CB3-4355-8222-12086C5326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DFC897-B163-4FAD-87F8-9F6C241656C6}"/>
              </a:ext>
            </a:extLst>
          </p:cNvPr>
          <p:cNvSpPr>
            <a:spLocks noGrp="1"/>
          </p:cNvSpPr>
          <p:nvPr>
            <p:ph type="sldNum" sz="quarter" idx="12"/>
          </p:nvPr>
        </p:nvSpPr>
        <p:spPr/>
        <p:txBody>
          <a:bodyPr/>
          <a:lstStyle/>
          <a:p>
            <a:fld id="{48737E08-5226-4CE2-9DDC-1B939E20C13F}" type="slidenum">
              <a:rPr lang="en-US" smtClean="0"/>
              <a:t>‹#›</a:t>
            </a:fld>
            <a:endParaRPr lang="en-US"/>
          </a:p>
        </p:txBody>
      </p:sp>
    </p:spTree>
    <p:extLst>
      <p:ext uri="{BB962C8B-B14F-4D97-AF65-F5344CB8AC3E}">
        <p14:creationId xmlns:p14="http://schemas.microsoft.com/office/powerpoint/2010/main" val="2446330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E92DE-5144-43B9-B75E-71133C5867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08B09D-C44D-4E16-812F-CD0FD68523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5B47B6-E747-42FB-9669-AB9B3C4A8B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0A220B-ED8B-4057-A9FC-258651F6EC93}"/>
              </a:ext>
            </a:extLst>
          </p:cNvPr>
          <p:cNvSpPr>
            <a:spLocks noGrp="1"/>
          </p:cNvSpPr>
          <p:nvPr>
            <p:ph type="dt" sz="half" idx="10"/>
          </p:nvPr>
        </p:nvSpPr>
        <p:spPr/>
        <p:txBody>
          <a:bodyPr/>
          <a:lstStyle/>
          <a:p>
            <a:fld id="{9F9BBF03-3D13-48C6-9796-C1D44FAE749C}" type="datetimeFigureOut">
              <a:rPr lang="en-US" smtClean="0"/>
              <a:t>3/31/2021</a:t>
            </a:fld>
            <a:endParaRPr lang="en-US"/>
          </a:p>
        </p:txBody>
      </p:sp>
      <p:sp>
        <p:nvSpPr>
          <p:cNvPr id="6" name="Footer Placeholder 5">
            <a:extLst>
              <a:ext uri="{FF2B5EF4-FFF2-40B4-BE49-F238E27FC236}">
                <a16:creationId xmlns:a16="http://schemas.microsoft.com/office/drawing/2014/main" id="{0947CFE3-6DCB-4EFF-92D2-91E0527011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AEDA11-6D96-4354-9888-067ADC493B08}"/>
              </a:ext>
            </a:extLst>
          </p:cNvPr>
          <p:cNvSpPr>
            <a:spLocks noGrp="1"/>
          </p:cNvSpPr>
          <p:nvPr>
            <p:ph type="sldNum" sz="quarter" idx="12"/>
          </p:nvPr>
        </p:nvSpPr>
        <p:spPr/>
        <p:txBody>
          <a:bodyPr/>
          <a:lstStyle/>
          <a:p>
            <a:fld id="{48737E08-5226-4CE2-9DDC-1B939E20C13F}" type="slidenum">
              <a:rPr lang="en-US" smtClean="0"/>
              <a:t>‹#›</a:t>
            </a:fld>
            <a:endParaRPr lang="en-US"/>
          </a:p>
        </p:txBody>
      </p:sp>
    </p:spTree>
    <p:extLst>
      <p:ext uri="{BB962C8B-B14F-4D97-AF65-F5344CB8AC3E}">
        <p14:creationId xmlns:p14="http://schemas.microsoft.com/office/powerpoint/2010/main" val="1494105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4FD30-5682-4A99-9408-41CBF537E1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CFF55C-C57C-4E14-81BB-A8A9A0E0A4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815E80-ECE8-4A31-A13A-61C52FD674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8C0640-CE8A-423E-8EEC-33B6BA9CF27A}"/>
              </a:ext>
            </a:extLst>
          </p:cNvPr>
          <p:cNvSpPr>
            <a:spLocks noGrp="1"/>
          </p:cNvSpPr>
          <p:nvPr>
            <p:ph type="dt" sz="half" idx="10"/>
          </p:nvPr>
        </p:nvSpPr>
        <p:spPr/>
        <p:txBody>
          <a:bodyPr/>
          <a:lstStyle/>
          <a:p>
            <a:fld id="{9F9BBF03-3D13-48C6-9796-C1D44FAE749C}" type="datetimeFigureOut">
              <a:rPr lang="en-US" smtClean="0"/>
              <a:t>3/31/2021</a:t>
            </a:fld>
            <a:endParaRPr lang="en-US"/>
          </a:p>
        </p:txBody>
      </p:sp>
      <p:sp>
        <p:nvSpPr>
          <p:cNvPr id="6" name="Footer Placeholder 5">
            <a:extLst>
              <a:ext uri="{FF2B5EF4-FFF2-40B4-BE49-F238E27FC236}">
                <a16:creationId xmlns:a16="http://schemas.microsoft.com/office/drawing/2014/main" id="{63FF9ED6-E5A0-4696-9E83-F2F9194BB8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726C49-7A1F-4957-B475-14840838EA86}"/>
              </a:ext>
            </a:extLst>
          </p:cNvPr>
          <p:cNvSpPr>
            <a:spLocks noGrp="1"/>
          </p:cNvSpPr>
          <p:nvPr>
            <p:ph type="sldNum" sz="quarter" idx="12"/>
          </p:nvPr>
        </p:nvSpPr>
        <p:spPr/>
        <p:txBody>
          <a:bodyPr/>
          <a:lstStyle/>
          <a:p>
            <a:fld id="{48737E08-5226-4CE2-9DDC-1B939E20C13F}" type="slidenum">
              <a:rPr lang="en-US" smtClean="0"/>
              <a:t>‹#›</a:t>
            </a:fld>
            <a:endParaRPr lang="en-US"/>
          </a:p>
        </p:txBody>
      </p:sp>
    </p:spTree>
    <p:extLst>
      <p:ext uri="{BB962C8B-B14F-4D97-AF65-F5344CB8AC3E}">
        <p14:creationId xmlns:p14="http://schemas.microsoft.com/office/powerpoint/2010/main" val="19504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4E7C32-5FD3-4A92-87AB-BE4FD4F5D0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16FF48-DE29-45E6-8EF4-D494A5E644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874F2F-E370-41D4-B89E-57B7C9E839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9BBF03-3D13-48C6-9796-C1D44FAE749C}" type="datetimeFigureOut">
              <a:rPr lang="en-US" smtClean="0"/>
              <a:t>3/31/2021</a:t>
            </a:fld>
            <a:endParaRPr lang="en-US"/>
          </a:p>
        </p:txBody>
      </p:sp>
      <p:sp>
        <p:nvSpPr>
          <p:cNvPr id="5" name="Footer Placeholder 4">
            <a:extLst>
              <a:ext uri="{FF2B5EF4-FFF2-40B4-BE49-F238E27FC236}">
                <a16:creationId xmlns:a16="http://schemas.microsoft.com/office/drawing/2014/main" id="{EF48AF08-ACAA-4812-BF67-ABF05329F3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E053C3-73D7-475E-A1F8-2FB8118097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737E08-5226-4CE2-9DDC-1B939E20C13F}" type="slidenum">
              <a:rPr lang="en-US" smtClean="0"/>
              <a:t>‹#›</a:t>
            </a:fld>
            <a:endParaRPr lang="en-US"/>
          </a:p>
        </p:txBody>
      </p:sp>
    </p:spTree>
    <p:extLst>
      <p:ext uri="{BB962C8B-B14F-4D97-AF65-F5344CB8AC3E}">
        <p14:creationId xmlns:p14="http://schemas.microsoft.com/office/powerpoint/2010/main" val="756459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287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jpg"/><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chausa.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4.xml.rels><?xml version="1.0" encoding="UTF-8" standalone="yes"?>
<Relationships xmlns="http://schemas.openxmlformats.org/package/2006/relationships"><Relationship Id="rId3" Type="http://schemas.openxmlformats.org/officeDocument/2006/relationships/hyperlink" Target="https://westberginstitute.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2784" y="0"/>
            <a:ext cx="9235217" cy="6858000"/>
          </a:xfrm>
          <a:prstGeom prst="rect">
            <a:avLst/>
          </a:prstGeom>
        </p:spPr>
      </p:pic>
    </p:spTree>
    <p:extLst>
      <p:ext uri="{BB962C8B-B14F-4D97-AF65-F5344CB8AC3E}">
        <p14:creationId xmlns:p14="http://schemas.microsoft.com/office/powerpoint/2010/main" val="1275603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7CF1A0-F97E-4027-AE5E-B26BFE6C5DF8}"/>
              </a:ext>
            </a:extLst>
          </p:cNvPr>
          <p:cNvSpPr>
            <a:spLocks noGrp="1"/>
          </p:cNvSpPr>
          <p:nvPr>
            <p:ph type="title"/>
          </p:nvPr>
        </p:nvSpPr>
        <p:spPr>
          <a:xfrm>
            <a:off x="1136399" y="277221"/>
            <a:ext cx="5427525" cy="1667997"/>
          </a:xfrm>
        </p:spPr>
        <p:txBody>
          <a:bodyPr anchor="b">
            <a:normAutofit/>
          </a:bodyPr>
          <a:lstStyle/>
          <a:p>
            <a:pPr algn="ctr"/>
            <a:r>
              <a:rPr lang="en-US" sz="4000" dirty="0"/>
              <a:t>Faith Community Nursing Foundations Course</a:t>
            </a:r>
          </a:p>
        </p:txBody>
      </p:sp>
      <p:sp>
        <p:nvSpPr>
          <p:cNvPr id="3" name="Content Placeholder 2">
            <a:extLst>
              <a:ext uri="{FF2B5EF4-FFF2-40B4-BE49-F238E27FC236}">
                <a16:creationId xmlns:a16="http://schemas.microsoft.com/office/drawing/2014/main" id="{D4F94C4E-66C8-402C-8B50-A8056AED0778}"/>
              </a:ext>
            </a:extLst>
          </p:cNvPr>
          <p:cNvSpPr>
            <a:spLocks noGrp="1"/>
          </p:cNvSpPr>
          <p:nvPr>
            <p:ph idx="1"/>
          </p:nvPr>
        </p:nvSpPr>
        <p:spPr>
          <a:xfrm>
            <a:off x="918947" y="2239267"/>
            <a:ext cx="5427526" cy="3535083"/>
          </a:xfrm>
        </p:spPr>
        <p:txBody>
          <a:bodyPr anchor="t">
            <a:normAutofit fontScale="92500" lnSpcReduction="20000"/>
          </a:bodyPr>
          <a:lstStyle/>
          <a:p>
            <a:pPr marL="0" indent="0">
              <a:buNone/>
            </a:pPr>
            <a:r>
              <a:rPr lang="en-US" sz="2400" dirty="0"/>
              <a:t>Gain an understanding of the theoretical knowledge necessary to begin in practice as an FCN.</a:t>
            </a:r>
          </a:p>
          <a:p>
            <a:r>
              <a:rPr lang="en-US" sz="2400" dirty="0"/>
              <a:t>Professionalism: Various roles of the FCN in practice.</a:t>
            </a:r>
          </a:p>
          <a:p>
            <a:r>
              <a:rPr lang="en-US" sz="2400" dirty="0"/>
              <a:t>Wholistic:  Process multiple aspects of a person including spiritual, physical, social and psychological.</a:t>
            </a:r>
          </a:p>
          <a:p>
            <a:r>
              <a:rPr lang="en-US" sz="2400" dirty="0"/>
              <a:t>Spiritual:  Examine and nurture personal spiritual development.</a:t>
            </a:r>
          </a:p>
          <a:p>
            <a:r>
              <a:rPr lang="en-US" sz="2400" dirty="0"/>
              <a:t>Community:  Identify a network of continuing education and support </a:t>
            </a:r>
            <a:endParaRPr lang="en-US" sz="2000" dirty="0"/>
          </a:p>
          <a:p>
            <a:pPr marL="0" indent="0">
              <a:buNone/>
            </a:pPr>
            <a:endParaRPr lang="en-US" sz="2000" dirty="0"/>
          </a:p>
        </p:txBody>
      </p:sp>
      <p:pic>
        <p:nvPicPr>
          <p:cNvPr id="4" name="Content Placeholder 4" descr="A person wearing a costume&#10;&#10;Description automatically generated">
            <a:extLst>
              <a:ext uri="{FF2B5EF4-FFF2-40B4-BE49-F238E27FC236}">
                <a16:creationId xmlns:a16="http://schemas.microsoft.com/office/drawing/2014/main" id="{F02818D7-2A73-404E-833F-7EF12A03AE00}"/>
              </a:ext>
            </a:extLst>
          </p:cNvPr>
          <p:cNvPicPr>
            <a:picLocks noChangeAspect="1"/>
          </p:cNvPicPr>
          <p:nvPr/>
        </p:nvPicPr>
        <p:blipFill rotWithShape="1">
          <a:blip r:embed="rId3">
            <a:extLst>
              <a:ext uri="{28A0092B-C50C-407E-A947-70E740481C1C}">
                <a14:useLocalDpi xmlns:a14="http://schemas.microsoft.com/office/drawing/2010/main" val="0"/>
              </a:ext>
            </a:extLst>
          </a:blip>
          <a:srcRect l="25001" r="-3" b="-3"/>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0596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AE0371-B313-4CFB-AA36-3EDAB00CDEEA}"/>
              </a:ext>
            </a:extLst>
          </p:cNvPr>
          <p:cNvSpPr>
            <a:spLocks noGrp="1"/>
          </p:cNvSpPr>
          <p:nvPr>
            <p:ph type="title"/>
          </p:nvPr>
        </p:nvSpPr>
        <p:spPr>
          <a:xfrm>
            <a:off x="1136398" y="502021"/>
            <a:ext cx="5427525" cy="1443197"/>
          </a:xfrm>
        </p:spPr>
        <p:txBody>
          <a:bodyPr vert="horz" lIns="91440" tIns="45720" rIns="91440" bIns="45720" rtlCol="0" anchor="b">
            <a:normAutofit/>
          </a:bodyPr>
          <a:lstStyle/>
          <a:p>
            <a:pPr algn="ctr"/>
            <a:r>
              <a:rPr lang="en-US" sz="4000"/>
              <a:t>Roles of a Faith Community Nurse</a:t>
            </a:r>
          </a:p>
        </p:txBody>
      </p:sp>
      <p:pic>
        <p:nvPicPr>
          <p:cNvPr id="4" name="Content Placeholder 4" descr="A person wearing a costume&#10;&#10;Description automatically generated">
            <a:extLst>
              <a:ext uri="{FF2B5EF4-FFF2-40B4-BE49-F238E27FC236}">
                <a16:creationId xmlns:a16="http://schemas.microsoft.com/office/drawing/2014/main" id="{82A528DB-384D-450A-8694-1ABFECA6AB3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5001" r="-3" b="-3"/>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58" name="Rectangle 57">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4">
            <a:extLst>
              <a:ext uri="{FF2B5EF4-FFF2-40B4-BE49-F238E27FC236}">
                <a16:creationId xmlns:a16="http://schemas.microsoft.com/office/drawing/2014/main" id="{E23EBA3B-7189-4CAB-93D9-282D7B944748}"/>
              </a:ext>
            </a:extLst>
          </p:cNvPr>
          <p:cNvGraphicFramePr>
            <a:graphicFrameLocks noGrp="1"/>
          </p:cNvGraphicFramePr>
          <p:nvPr>
            <p:ph idx="1"/>
            <p:extLst>
              <p:ext uri="{D42A27DB-BD31-4B8C-83A1-F6EECF244321}">
                <p14:modId xmlns:p14="http://schemas.microsoft.com/office/powerpoint/2010/main" val="2190986884"/>
              </p:ext>
            </p:extLst>
          </p:nvPr>
        </p:nvGraphicFramePr>
        <p:xfrm>
          <a:off x="1136398" y="2405467"/>
          <a:ext cx="5427526" cy="35350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37879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8818C0-2006-4B2A-BBC6-A0BA2D9421D8}"/>
              </a:ext>
            </a:extLst>
          </p:cNvPr>
          <p:cNvSpPr>
            <a:spLocks noGrp="1"/>
          </p:cNvSpPr>
          <p:nvPr>
            <p:ph type="title"/>
          </p:nvPr>
        </p:nvSpPr>
        <p:spPr>
          <a:xfrm>
            <a:off x="1136398" y="502021"/>
            <a:ext cx="5427525" cy="1383929"/>
          </a:xfrm>
        </p:spPr>
        <p:txBody>
          <a:bodyPr anchor="b">
            <a:normAutofit/>
          </a:bodyPr>
          <a:lstStyle/>
          <a:p>
            <a:pPr algn="ctr"/>
            <a:r>
              <a:rPr lang="en-US" sz="4000" dirty="0"/>
              <a:t>What Can An FCN Do For Their Parish?</a:t>
            </a:r>
          </a:p>
        </p:txBody>
      </p:sp>
      <p:sp>
        <p:nvSpPr>
          <p:cNvPr id="3" name="Content Placeholder 2">
            <a:extLst>
              <a:ext uri="{FF2B5EF4-FFF2-40B4-BE49-F238E27FC236}">
                <a16:creationId xmlns:a16="http://schemas.microsoft.com/office/drawing/2014/main" id="{C9D786D5-0076-496C-AE98-2BD9DAF2B5BB}"/>
              </a:ext>
            </a:extLst>
          </p:cNvPr>
          <p:cNvSpPr>
            <a:spLocks noGrp="1"/>
          </p:cNvSpPr>
          <p:nvPr>
            <p:ph idx="1"/>
          </p:nvPr>
        </p:nvSpPr>
        <p:spPr>
          <a:xfrm>
            <a:off x="1007706" y="2118049"/>
            <a:ext cx="5556218" cy="3822501"/>
          </a:xfrm>
        </p:spPr>
        <p:txBody>
          <a:bodyPr anchor="t">
            <a:noAutofit/>
          </a:bodyPr>
          <a:lstStyle/>
          <a:p>
            <a:r>
              <a:rPr lang="en-US" sz="2400" dirty="0"/>
              <a:t>Survey the congregation</a:t>
            </a:r>
          </a:p>
          <a:p>
            <a:r>
              <a:rPr lang="en-US" sz="2400" dirty="0"/>
              <a:t>Health Fair –  provide flu shots, B/P checks, blood glucose check,  mammogram van, blood drive, etc.</a:t>
            </a:r>
          </a:p>
          <a:p>
            <a:r>
              <a:rPr lang="en-US" sz="2400" dirty="0"/>
              <a:t>Walking program, fitness class, CPR classes, obtain an AED, first aid, PPE, hand sanitizer, etc.</a:t>
            </a:r>
          </a:p>
          <a:p>
            <a:r>
              <a:rPr lang="en-US" sz="2400" dirty="0"/>
              <a:t>Support groups – locate locally or start a new support group – grief, mental illness, AA, etc.</a:t>
            </a:r>
          </a:p>
        </p:txBody>
      </p:sp>
      <p:pic>
        <p:nvPicPr>
          <p:cNvPr id="5" name="Picture 4" descr="A person wearing a costume&#10;&#10;Description automatically generated">
            <a:extLst>
              <a:ext uri="{FF2B5EF4-FFF2-40B4-BE49-F238E27FC236}">
                <a16:creationId xmlns:a16="http://schemas.microsoft.com/office/drawing/2014/main" id="{31F15CD7-442D-4E95-AA02-12B3E13FA919}"/>
              </a:ext>
            </a:extLst>
          </p:cNvPr>
          <p:cNvPicPr>
            <a:picLocks noChangeAspect="1"/>
          </p:cNvPicPr>
          <p:nvPr/>
        </p:nvPicPr>
        <p:blipFill rotWithShape="1">
          <a:blip r:embed="rId3">
            <a:extLst>
              <a:ext uri="{28A0092B-C50C-407E-A947-70E740481C1C}">
                <a14:useLocalDpi xmlns:a14="http://schemas.microsoft.com/office/drawing/2010/main" val="0"/>
              </a:ext>
            </a:extLst>
          </a:blip>
          <a:srcRect l="25001" r="-3" b="-3"/>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40" name="Rectangle 3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592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8818C0-2006-4B2A-BBC6-A0BA2D9421D8}"/>
              </a:ext>
            </a:extLst>
          </p:cNvPr>
          <p:cNvSpPr>
            <a:spLocks noGrp="1"/>
          </p:cNvSpPr>
          <p:nvPr>
            <p:ph type="title"/>
          </p:nvPr>
        </p:nvSpPr>
        <p:spPr>
          <a:xfrm>
            <a:off x="1136398" y="502022"/>
            <a:ext cx="5427525" cy="1355354"/>
          </a:xfrm>
        </p:spPr>
        <p:txBody>
          <a:bodyPr anchor="b">
            <a:normAutofit/>
          </a:bodyPr>
          <a:lstStyle/>
          <a:p>
            <a:pPr algn="ctr"/>
            <a:r>
              <a:rPr lang="en-US" sz="4000" dirty="0"/>
              <a:t>What Can An FCN Do For Their Parish?</a:t>
            </a:r>
          </a:p>
        </p:txBody>
      </p:sp>
      <p:sp>
        <p:nvSpPr>
          <p:cNvPr id="3" name="Content Placeholder 2">
            <a:extLst>
              <a:ext uri="{FF2B5EF4-FFF2-40B4-BE49-F238E27FC236}">
                <a16:creationId xmlns:a16="http://schemas.microsoft.com/office/drawing/2014/main" id="{C9D786D5-0076-496C-AE98-2BD9DAF2B5BB}"/>
              </a:ext>
            </a:extLst>
          </p:cNvPr>
          <p:cNvSpPr>
            <a:spLocks noGrp="1"/>
          </p:cNvSpPr>
          <p:nvPr>
            <p:ph idx="1"/>
          </p:nvPr>
        </p:nvSpPr>
        <p:spPr>
          <a:xfrm>
            <a:off x="1070469" y="2284169"/>
            <a:ext cx="5735249" cy="3535083"/>
          </a:xfrm>
        </p:spPr>
        <p:txBody>
          <a:bodyPr anchor="t">
            <a:normAutofit lnSpcReduction="10000"/>
          </a:bodyPr>
          <a:lstStyle/>
          <a:p>
            <a:r>
              <a:rPr lang="en-US" sz="2400" dirty="0"/>
              <a:t>Home visits – homebound, isolated and lonely</a:t>
            </a:r>
          </a:p>
          <a:p>
            <a:r>
              <a:rPr lang="en-US" sz="2400" dirty="0"/>
              <a:t>B/P checks</a:t>
            </a:r>
          </a:p>
          <a:p>
            <a:r>
              <a:rPr lang="en-US" sz="2400" dirty="0"/>
              <a:t>Visit those discharged from the hospital</a:t>
            </a:r>
          </a:p>
          <a:p>
            <a:r>
              <a:rPr lang="en-US" sz="2400" dirty="0"/>
              <a:t>Schedule speakers based on congregations needs</a:t>
            </a:r>
          </a:p>
          <a:p>
            <a:r>
              <a:rPr lang="en-US" sz="2400" dirty="0"/>
              <a:t>Younger ages provide an interactive program at Vacation Bible School or Fall Festival.</a:t>
            </a:r>
          </a:p>
        </p:txBody>
      </p:sp>
      <p:pic>
        <p:nvPicPr>
          <p:cNvPr id="5" name="Picture 4" descr="A person wearing a costume&#10;&#10;Description automatically generated">
            <a:extLst>
              <a:ext uri="{FF2B5EF4-FFF2-40B4-BE49-F238E27FC236}">
                <a16:creationId xmlns:a16="http://schemas.microsoft.com/office/drawing/2014/main" id="{31F15CD7-442D-4E95-AA02-12B3E13FA919}"/>
              </a:ext>
            </a:extLst>
          </p:cNvPr>
          <p:cNvPicPr>
            <a:picLocks noChangeAspect="1"/>
          </p:cNvPicPr>
          <p:nvPr/>
        </p:nvPicPr>
        <p:blipFill rotWithShape="1">
          <a:blip r:embed="rId3">
            <a:extLst>
              <a:ext uri="{28A0092B-C50C-407E-A947-70E740481C1C}">
                <a14:useLocalDpi xmlns:a14="http://schemas.microsoft.com/office/drawing/2010/main" val="0"/>
              </a:ext>
            </a:extLst>
          </a:blip>
          <a:srcRect l="25001" r="-3" b="-3"/>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12" name="Rectangle 1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1468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7CF1A0-F97E-4027-AE5E-B26BFE6C5DF8}"/>
              </a:ext>
            </a:extLst>
          </p:cNvPr>
          <p:cNvSpPr>
            <a:spLocks noGrp="1"/>
          </p:cNvSpPr>
          <p:nvPr>
            <p:ph type="title"/>
          </p:nvPr>
        </p:nvSpPr>
        <p:spPr>
          <a:xfrm>
            <a:off x="1034752" y="414997"/>
            <a:ext cx="5350943" cy="835305"/>
          </a:xfrm>
        </p:spPr>
        <p:txBody>
          <a:bodyPr anchor="b">
            <a:normAutofit/>
          </a:bodyPr>
          <a:lstStyle/>
          <a:p>
            <a:pPr algn="ctr"/>
            <a:r>
              <a:rPr lang="en-US" sz="4000" dirty="0"/>
              <a:t>Home Visits</a:t>
            </a:r>
          </a:p>
        </p:txBody>
      </p:sp>
      <p:sp>
        <p:nvSpPr>
          <p:cNvPr id="3" name="Content Placeholder 2">
            <a:extLst>
              <a:ext uri="{FF2B5EF4-FFF2-40B4-BE49-F238E27FC236}">
                <a16:creationId xmlns:a16="http://schemas.microsoft.com/office/drawing/2014/main" id="{D4F94C4E-66C8-402C-8B50-A8056AED0778}"/>
              </a:ext>
            </a:extLst>
          </p:cNvPr>
          <p:cNvSpPr>
            <a:spLocks noGrp="1"/>
          </p:cNvSpPr>
          <p:nvPr>
            <p:ph idx="1"/>
          </p:nvPr>
        </p:nvSpPr>
        <p:spPr>
          <a:xfrm>
            <a:off x="1264048" y="1796984"/>
            <a:ext cx="5549104" cy="3622108"/>
          </a:xfrm>
        </p:spPr>
        <p:txBody>
          <a:bodyPr anchor="t">
            <a:normAutofit lnSpcReduction="10000"/>
          </a:bodyPr>
          <a:lstStyle/>
          <a:p>
            <a:r>
              <a:rPr lang="en-US" sz="2400" dirty="0"/>
              <a:t>Some of those we visit may be in the final stages of life, so during our visits we hope to decrease their loneliness and fears. (Reference: Prayer Card, 2017, Catholic Health Association (CHA)).</a:t>
            </a:r>
          </a:p>
          <a:p>
            <a:r>
              <a:rPr lang="en-US" sz="2400" dirty="0"/>
              <a:t>Pope Francis said at 28</a:t>
            </a:r>
            <a:r>
              <a:rPr lang="en-US" sz="2400" baseline="30000" dirty="0"/>
              <a:t>th</a:t>
            </a:r>
            <a:r>
              <a:rPr lang="en-US" sz="2400" dirty="0"/>
              <a:t> World Day of the Sick, 2020, “What is needed is a personalized approach to the sick …in addition to therapy and support, they expect care and attention.  In a word, love”. (Reference: Prayer Card, CHA)</a:t>
            </a:r>
          </a:p>
        </p:txBody>
      </p:sp>
      <p:pic>
        <p:nvPicPr>
          <p:cNvPr id="4" name="Content Placeholder 4" descr="A person wearing a costume&#10;&#10;Description automatically generated">
            <a:extLst>
              <a:ext uri="{FF2B5EF4-FFF2-40B4-BE49-F238E27FC236}">
                <a16:creationId xmlns:a16="http://schemas.microsoft.com/office/drawing/2014/main" id="{F02818D7-2A73-404E-833F-7EF12A03AE00}"/>
              </a:ext>
            </a:extLst>
          </p:cNvPr>
          <p:cNvPicPr>
            <a:picLocks noChangeAspect="1"/>
          </p:cNvPicPr>
          <p:nvPr/>
        </p:nvPicPr>
        <p:blipFill rotWithShape="1">
          <a:blip r:embed="rId3">
            <a:extLst>
              <a:ext uri="{28A0092B-C50C-407E-A947-70E740481C1C}">
                <a14:useLocalDpi xmlns:a14="http://schemas.microsoft.com/office/drawing/2010/main" val="0"/>
              </a:ext>
            </a:extLst>
          </a:blip>
          <a:srcRect l="25001" r="-3" b="-3"/>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7679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 name="Rectangle 82">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9F200F-AE15-444B-A0AD-D605940D33F9}"/>
              </a:ext>
            </a:extLst>
          </p:cNvPr>
          <p:cNvSpPr>
            <a:spLocks noGrp="1"/>
          </p:cNvSpPr>
          <p:nvPr>
            <p:ph type="title"/>
          </p:nvPr>
        </p:nvSpPr>
        <p:spPr>
          <a:xfrm>
            <a:off x="1136398" y="502022"/>
            <a:ext cx="5427525" cy="1145804"/>
          </a:xfrm>
        </p:spPr>
        <p:txBody>
          <a:bodyPr vert="horz" lIns="91440" tIns="45720" rIns="91440" bIns="45720" rtlCol="0" anchor="b">
            <a:normAutofit fontScale="90000"/>
          </a:bodyPr>
          <a:lstStyle/>
          <a:p>
            <a:pPr algn="ctr"/>
            <a:r>
              <a:rPr lang="en-US" sz="4000" dirty="0"/>
              <a:t>Actions and Tasks Not Included</a:t>
            </a:r>
          </a:p>
        </p:txBody>
      </p:sp>
      <p:pic>
        <p:nvPicPr>
          <p:cNvPr id="5" name="Content Placeholder 4" descr="A person wearing a costume&#10;&#10;Description automatically generated">
            <a:extLst>
              <a:ext uri="{FF2B5EF4-FFF2-40B4-BE49-F238E27FC236}">
                <a16:creationId xmlns:a16="http://schemas.microsoft.com/office/drawing/2014/main" id="{213A1E37-DB29-4788-92CC-F9609B9C908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5001" r="-3" b="-3"/>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85" name="Rectangle 84">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ontent Placeholder 2">
            <a:extLst>
              <a:ext uri="{FF2B5EF4-FFF2-40B4-BE49-F238E27FC236}">
                <a16:creationId xmlns:a16="http://schemas.microsoft.com/office/drawing/2014/main" id="{E4E46114-90A2-4159-BFD3-D6D45966EF23}"/>
              </a:ext>
            </a:extLst>
          </p:cNvPr>
          <p:cNvGraphicFramePr>
            <a:graphicFrameLocks noGrp="1"/>
          </p:cNvGraphicFramePr>
          <p:nvPr>
            <p:ph idx="1"/>
            <p:extLst>
              <p:ext uri="{D42A27DB-BD31-4B8C-83A1-F6EECF244321}">
                <p14:modId xmlns:p14="http://schemas.microsoft.com/office/powerpoint/2010/main" val="2777989378"/>
              </p:ext>
            </p:extLst>
          </p:nvPr>
        </p:nvGraphicFramePr>
        <p:xfrm>
          <a:off x="457201" y="1592242"/>
          <a:ext cx="6172038" cy="44434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49209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DA8796-FD1A-48B1-B12D-FB6BFB84C2AB}"/>
              </a:ext>
            </a:extLst>
          </p:cNvPr>
          <p:cNvSpPr>
            <a:spLocks noGrp="1"/>
          </p:cNvSpPr>
          <p:nvPr>
            <p:ph type="title"/>
          </p:nvPr>
        </p:nvSpPr>
        <p:spPr>
          <a:xfrm>
            <a:off x="1136398" y="502021"/>
            <a:ext cx="5674949" cy="1149497"/>
          </a:xfrm>
        </p:spPr>
        <p:txBody>
          <a:bodyPr anchor="b">
            <a:normAutofit/>
          </a:bodyPr>
          <a:lstStyle/>
          <a:p>
            <a:pPr algn="ctr"/>
            <a:r>
              <a:rPr lang="en-US" sz="3700" dirty="0"/>
              <a:t>Collaboration with FCN Program and CHI St. Vincent</a:t>
            </a:r>
          </a:p>
        </p:txBody>
      </p:sp>
      <p:sp>
        <p:nvSpPr>
          <p:cNvPr id="3" name="Content Placeholder 2">
            <a:extLst>
              <a:ext uri="{FF2B5EF4-FFF2-40B4-BE49-F238E27FC236}">
                <a16:creationId xmlns:a16="http://schemas.microsoft.com/office/drawing/2014/main" id="{D5DAE8B2-50D5-49EE-B839-52E23EB450A8}"/>
              </a:ext>
            </a:extLst>
          </p:cNvPr>
          <p:cNvSpPr>
            <a:spLocks noGrp="1"/>
          </p:cNvSpPr>
          <p:nvPr>
            <p:ph idx="1"/>
          </p:nvPr>
        </p:nvSpPr>
        <p:spPr>
          <a:xfrm>
            <a:off x="1005769" y="2181533"/>
            <a:ext cx="5427526" cy="3535083"/>
          </a:xfrm>
        </p:spPr>
        <p:txBody>
          <a:bodyPr anchor="t">
            <a:normAutofit/>
          </a:bodyPr>
          <a:lstStyle/>
          <a:p>
            <a:r>
              <a:rPr lang="en-US" sz="2400" dirty="0"/>
              <a:t>Market Director for Mission Integration speaks on Legal and Ethical issues at FCN Foundations course.</a:t>
            </a:r>
          </a:p>
          <a:p>
            <a:r>
              <a:rPr lang="en-US" sz="2400" dirty="0"/>
              <a:t>Flu vaccines for underserved, underinsured and homeless.</a:t>
            </a:r>
          </a:p>
          <a:p>
            <a:r>
              <a:rPr lang="en-US" sz="2400" dirty="0"/>
              <a:t>Coronavirus vaccine clinics.</a:t>
            </a:r>
          </a:p>
          <a:p>
            <a:r>
              <a:rPr lang="en-US" sz="2400" dirty="0"/>
              <a:t>Developing a Transitional Care Program from the hospital to home.</a:t>
            </a:r>
          </a:p>
        </p:txBody>
      </p:sp>
      <p:pic>
        <p:nvPicPr>
          <p:cNvPr id="4" name="Content Placeholder 4" descr="A person wearing a costume&#10;&#10;Description automatically generated">
            <a:extLst>
              <a:ext uri="{FF2B5EF4-FFF2-40B4-BE49-F238E27FC236}">
                <a16:creationId xmlns:a16="http://schemas.microsoft.com/office/drawing/2014/main" id="{41F0DA80-AE59-4689-A7A0-43AAE216AFA6}"/>
              </a:ext>
            </a:extLst>
          </p:cNvPr>
          <p:cNvPicPr>
            <a:picLocks noChangeAspect="1"/>
          </p:cNvPicPr>
          <p:nvPr/>
        </p:nvPicPr>
        <p:blipFill rotWithShape="1">
          <a:blip r:embed="rId3">
            <a:extLst>
              <a:ext uri="{28A0092B-C50C-407E-A947-70E740481C1C}">
                <a14:useLocalDpi xmlns:a14="http://schemas.microsoft.com/office/drawing/2010/main" val="0"/>
              </a:ext>
            </a:extLst>
          </a:blip>
          <a:srcRect l="25001" r="-3" b="-3"/>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029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DA8796-FD1A-48B1-B12D-FB6BFB84C2AB}"/>
              </a:ext>
            </a:extLst>
          </p:cNvPr>
          <p:cNvSpPr>
            <a:spLocks noGrp="1"/>
          </p:cNvSpPr>
          <p:nvPr>
            <p:ph type="title"/>
          </p:nvPr>
        </p:nvSpPr>
        <p:spPr>
          <a:xfrm>
            <a:off x="1136398" y="502021"/>
            <a:ext cx="5427525" cy="1667997"/>
          </a:xfrm>
        </p:spPr>
        <p:txBody>
          <a:bodyPr anchor="b">
            <a:normAutofit/>
          </a:bodyPr>
          <a:lstStyle/>
          <a:p>
            <a:pPr algn="ctr"/>
            <a:r>
              <a:rPr lang="en-US" sz="3700" dirty="0"/>
              <a:t>Collaboration Between Catholic Charities, Westside Clinic and CHI St. Vincent</a:t>
            </a:r>
          </a:p>
        </p:txBody>
      </p:sp>
      <p:sp>
        <p:nvSpPr>
          <p:cNvPr id="3" name="Content Placeholder 2">
            <a:extLst>
              <a:ext uri="{FF2B5EF4-FFF2-40B4-BE49-F238E27FC236}">
                <a16:creationId xmlns:a16="http://schemas.microsoft.com/office/drawing/2014/main" id="{D5DAE8B2-50D5-49EE-B839-52E23EB450A8}"/>
              </a:ext>
            </a:extLst>
          </p:cNvPr>
          <p:cNvSpPr>
            <a:spLocks noGrp="1"/>
          </p:cNvSpPr>
          <p:nvPr>
            <p:ph idx="1"/>
          </p:nvPr>
        </p:nvSpPr>
        <p:spPr>
          <a:xfrm>
            <a:off x="1136398" y="2405467"/>
            <a:ext cx="5427526" cy="3535083"/>
          </a:xfrm>
        </p:spPr>
        <p:txBody>
          <a:bodyPr anchor="t">
            <a:normAutofit/>
          </a:bodyPr>
          <a:lstStyle/>
          <a:p>
            <a:r>
              <a:rPr lang="en-US" sz="2000" dirty="0"/>
              <a:t>Flu vaccine clinics were provided to parishes with underserved and underinsured populations as well as homeless shelters.  Vaccine and supplies were provided by Catholic Charities and CHI St. Vincent.</a:t>
            </a:r>
          </a:p>
          <a:p>
            <a:r>
              <a:rPr lang="en-US" sz="2000" dirty="0"/>
              <a:t>Coronavirus vaccine clinics will be available at various parish locations.  Vaccine and supplies will be provided by CHI St. Vincent.</a:t>
            </a:r>
          </a:p>
        </p:txBody>
      </p:sp>
      <p:pic>
        <p:nvPicPr>
          <p:cNvPr id="4" name="Content Placeholder 4" descr="A person wearing a costume&#10;&#10;Description automatically generated">
            <a:extLst>
              <a:ext uri="{FF2B5EF4-FFF2-40B4-BE49-F238E27FC236}">
                <a16:creationId xmlns:a16="http://schemas.microsoft.com/office/drawing/2014/main" id="{41F0DA80-AE59-4689-A7A0-43AAE216AFA6}"/>
              </a:ext>
            </a:extLst>
          </p:cNvPr>
          <p:cNvPicPr>
            <a:picLocks noChangeAspect="1"/>
          </p:cNvPicPr>
          <p:nvPr/>
        </p:nvPicPr>
        <p:blipFill rotWithShape="1">
          <a:blip r:embed="rId3">
            <a:extLst>
              <a:ext uri="{28A0092B-C50C-407E-A947-70E740481C1C}">
                <a14:useLocalDpi xmlns:a14="http://schemas.microsoft.com/office/drawing/2010/main" val="0"/>
              </a:ext>
            </a:extLst>
          </a:blip>
          <a:srcRect l="25001" r="-3" b="-3"/>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9269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5A05D5-A10B-442E-9C12-24E5E675CA89}"/>
              </a:ext>
            </a:extLst>
          </p:cNvPr>
          <p:cNvSpPr>
            <a:spLocks noGrp="1"/>
          </p:cNvSpPr>
          <p:nvPr>
            <p:ph type="title"/>
          </p:nvPr>
        </p:nvSpPr>
        <p:spPr>
          <a:xfrm>
            <a:off x="550506" y="502021"/>
            <a:ext cx="7007290" cy="1233473"/>
          </a:xfrm>
        </p:spPr>
        <p:txBody>
          <a:bodyPr anchor="b">
            <a:normAutofit/>
          </a:bodyPr>
          <a:lstStyle/>
          <a:p>
            <a:pPr algn="ctr"/>
            <a:r>
              <a:rPr lang="en-US" sz="3700" dirty="0"/>
              <a:t>Future Program with CHI St. Vincent</a:t>
            </a:r>
            <a:br>
              <a:rPr lang="en-US" sz="3700" dirty="0"/>
            </a:br>
            <a:r>
              <a:rPr lang="en-US" sz="3700" dirty="0"/>
              <a:t>Transitional Care Program</a:t>
            </a:r>
          </a:p>
        </p:txBody>
      </p:sp>
      <p:sp>
        <p:nvSpPr>
          <p:cNvPr id="3" name="Content Placeholder 2">
            <a:extLst>
              <a:ext uri="{FF2B5EF4-FFF2-40B4-BE49-F238E27FC236}">
                <a16:creationId xmlns:a16="http://schemas.microsoft.com/office/drawing/2014/main" id="{7C33B419-5EC2-4F1C-9C44-C64E28599DAC}"/>
              </a:ext>
            </a:extLst>
          </p:cNvPr>
          <p:cNvSpPr>
            <a:spLocks noGrp="1"/>
          </p:cNvSpPr>
          <p:nvPr>
            <p:ph idx="1"/>
          </p:nvPr>
        </p:nvSpPr>
        <p:spPr>
          <a:xfrm>
            <a:off x="1110344" y="1901615"/>
            <a:ext cx="5640194" cy="3752737"/>
          </a:xfrm>
        </p:spPr>
        <p:txBody>
          <a:bodyPr anchor="t">
            <a:normAutofit lnSpcReduction="10000"/>
          </a:bodyPr>
          <a:lstStyle/>
          <a:p>
            <a:r>
              <a:rPr lang="en-US" sz="2400" dirty="0"/>
              <a:t>CHI St. Vincent and Common Spirit are working on a transitional care program from Hospital to Home.</a:t>
            </a:r>
          </a:p>
          <a:p>
            <a:r>
              <a:rPr lang="en-US" sz="2400" dirty="0"/>
              <a:t>CHI St. Vincent and Catholic Charities mission is to provide another option for community-based care for people as they transition from the hospital back to their homes and families.</a:t>
            </a:r>
          </a:p>
          <a:p>
            <a:r>
              <a:rPr lang="en-US" sz="2400" dirty="0"/>
              <a:t>FCN’s will follow-up to ensure that treatment plans are followed while addressing one's spiritual needs.</a:t>
            </a:r>
          </a:p>
          <a:p>
            <a:endParaRPr lang="en-US" sz="2000" dirty="0"/>
          </a:p>
        </p:txBody>
      </p:sp>
      <p:pic>
        <p:nvPicPr>
          <p:cNvPr id="7" name="Content Placeholder 4" descr="A person wearing a costume&#10;&#10;Description automatically generated">
            <a:extLst>
              <a:ext uri="{FF2B5EF4-FFF2-40B4-BE49-F238E27FC236}">
                <a16:creationId xmlns:a16="http://schemas.microsoft.com/office/drawing/2014/main" id="{AD5D9743-845E-4126-B1B7-1D0975A783E6}"/>
              </a:ext>
            </a:extLst>
          </p:cNvPr>
          <p:cNvPicPr>
            <a:picLocks noChangeAspect="1"/>
          </p:cNvPicPr>
          <p:nvPr/>
        </p:nvPicPr>
        <p:blipFill rotWithShape="1">
          <a:blip r:embed="rId3">
            <a:extLst>
              <a:ext uri="{28A0092B-C50C-407E-A947-70E740481C1C}">
                <a14:useLocalDpi xmlns:a14="http://schemas.microsoft.com/office/drawing/2010/main" val="0"/>
              </a:ext>
            </a:extLst>
          </a:blip>
          <a:srcRect l="25001" r="-3" b="-3"/>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35" name="Rectangle 34">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6150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DA8796-FD1A-48B1-B12D-FB6BFB84C2AB}"/>
              </a:ext>
            </a:extLst>
          </p:cNvPr>
          <p:cNvSpPr>
            <a:spLocks noGrp="1"/>
          </p:cNvSpPr>
          <p:nvPr>
            <p:ph type="title"/>
          </p:nvPr>
        </p:nvSpPr>
        <p:spPr>
          <a:xfrm>
            <a:off x="1136398" y="502021"/>
            <a:ext cx="5427525" cy="1231529"/>
          </a:xfrm>
        </p:spPr>
        <p:txBody>
          <a:bodyPr anchor="b">
            <a:normAutofit/>
          </a:bodyPr>
          <a:lstStyle/>
          <a:p>
            <a:pPr algn="ctr"/>
            <a:r>
              <a:rPr lang="en-US" sz="4000" dirty="0"/>
              <a:t>Transitional Care Program Goals</a:t>
            </a:r>
          </a:p>
        </p:txBody>
      </p:sp>
      <p:sp>
        <p:nvSpPr>
          <p:cNvPr id="3" name="Content Placeholder 2">
            <a:extLst>
              <a:ext uri="{FF2B5EF4-FFF2-40B4-BE49-F238E27FC236}">
                <a16:creationId xmlns:a16="http://schemas.microsoft.com/office/drawing/2014/main" id="{D5DAE8B2-50D5-49EE-B839-52E23EB450A8}"/>
              </a:ext>
            </a:extLst>
          </p:cNvPr>
          <p:cNvSpPr>
            <a:spLocks noGrp="1"/>
          </p:cNvSpPr>
          <p:nvPr>
            <p:ph idx="1"/>
          </p:nvPr>
        </p:nvSpPr>
        <p:spPr>
          <a:xfrm>
            <a:off x="918947" y="2169588"/>
            <a:ext cx="5808424" cy="3727359"/>
          </a:xfrm>
        </p:spPr>
        <p:txBody>
          <a:bodyPr anchor="t">
            <a:noAutofit/>
          </a:bodyPr>
          <a:lstStyle/>
          <a:p>
            <a:r>
              <a:rPr lang="en-US" sz="2400" dirty="0"/>
              <a:t>Improve patient understanding and adherence to discharge instructions while addressing their spiritual needs.</a:t>
            </a:r>
          </a:p>
          <a:p>
            <a:r>
              <a:rPr lang="en-US" sz="2400" dirty="0"/>
              <a:t>Early recognition of post hospital complications or behavior changes.</a:t>
            </a:r>
          </a:p>
          <a:p>
            <a:r>
              <a:rPr lang="en-US" sz="2400" dirty="0"/>
              <a:t>Work with Home Health agencies who are providing post discharge care.</a:t>
            </a:r>
          </a:p>
          <a:p>
            <a:r>
              <a:rPr lang="en-US" sz="2400" dirty="0"/>
              <a:t>Refer the patient to an outpatient setting avoiding an ER visit and hopefully decreasing hospital readmissions.</a:t>
            </a:r>
          </a:p>
          <a:p>
            <a:endParaRPr lang="en-US" sz="2400" dirty="0"/>
          </a:p>
        </p:txBody>
      </p:sp>
      <p:pic>
        <p:nvPicPr>
          <p:cNvPr id="4" name="Content Placeholder 4" descr="A person wearing a costume&#10;&#10;Description automatically generated">
            <a:extLst>
              <a:ext uri="{FF2B5EF4-FFF2-40B4-BE49-F238E27FC236}">
                <a16:creationId xmlns:a16="http://schemas.microsoft.com/office/drawing/2014/main" id="{41F0DA80-AE59-4689-A7A0-43AAE216AFA6}"/>
              </a:ext>
            </a:extLst>
          </p:cNvPr>
          <p:cNvPicPr>
            <a:picLocks noChangeAspect="1"/>
          </p:cNvPicPr>
          <p:nvPr/>
        </p:nvPicPr>
        <p:blipFill rotWithShape="1">
          <a:blip r:embed="rId3">
            <a:extLst>
              <a:ext uri="{28A0092B-C50C-407E-A947-70E740481C1C}">
                <a14:useLocalDpi xmlns:a14="http://schemas.microsoft.com/office/drawing/2010/main" val="0"/>
              </a:ext>
            </a:extLst>
          </a:blip>
          <a:srcRect l="25001" r="-3" b="-3"/>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56" name="Rectangle 55">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3065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5392" y="1"/>
            <a:ext cx="9092608" cy="1266092"/>
          </a:xfrm>
        </p:spPr>
        <p:txBody>
          <a:bodyPr/>
          <a:lstStyle/>
          <a:p>
            <a:r>
              <a:rPr lang="en-US" b="1" dirty="0">
                <a:solidFill>
                  <a:schemeClr val="bg1"/>
                </a:solidFill>
              </a:rPr>
              <a:t>Webinar Logistics</a:t>
            </a:r>
            <a:r>
              <a:rPr lang="en-US" dirty="0">
                <a:solidFill>
                  <a:schemeClr val="bg1"/>
                </a:solidFill>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9656" y="3589592"/>
            <a:ext cx="1260635" cy="1252709"/>
          </a:xfrm>
          <a:prstGeom prst="rect">
            <a:avLst/>
          </a:prstGeom>
        </p:spPr>
      </p:pic>
      <p:pic>
        <p:nvPicPr>
          <p:cNvPr id="8" name="Picture 2" descr="Image result for record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69974" y="1766166"/>
            <a:ext cx="2517183" cy="183067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90600" y="1766166"/>
            <a:ext cx="7301236" cy="4154984"/>
          </a:xfrm>
          <a:prstGeom prst="rect">
            <a:avLst/>
          </a:prstGeom>
        </p:spPr>
        <p:txBody>
          <a:bodyPr wrap="square">
            <a:spAutoFit/>
          </a:bodyPr>
          <a:lstStyle/>
          <a:p>
            <a:pPr marL="342891" marR="0" lvl="0" indent="-342891" algn="l" defTabSz="914377"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Arial"/>
                <a:sym typeface="Helvetica Light"/>
              </a:rPr>
              <a:t>The webinar is being recorded and will be available on the website in the ‘members only’ portal. </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Arial"/>
              <a:sym typeface="Helvetica Light"/>
            </a:endParaRPr>
          </a:p>
          <a:p>
            <a:pPr marL="342891" marR="0" lvl="0" indent="-342891" algn="l" defTabSz="914377"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Arial"/>
                <a:sym typeface="Helvetica Light"/>
              </a:rPr>
              <a:t>A recording of the webinar and PDF slides will be sent to your email in 1-3 days.</a:t>
            </a:r>
            <a:br>
              <a:rPr kumimoji="0" lang="en-US" sz="2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Arial"/>
                <a:sym typeface="Helvetica Light"/>
              </a:rPr>
            </a:br>
            <a:endParaRPr kumimoji="0" lang="en-US" sz="2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Arial"/>
              <a:sym typeface="Helvetica Light"/>
            </a:endParaRPr>
          </a:p>
          <a:p>
            <a:pPr marL="342891" marR="0" lvl="0" indent="-342891" algn="l" defTabSz="914377"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Arial"/>
                <a:sym typeface="Helvetica Light"/>
              </a:rPr>
              <a:t>Your phone lines and computer speakers are muted.</a:t>
            </a:r>
            <a:br>
              <a:rPr kumimoji="0" lang="en-US" sz="2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Arial"/>
                <a:sym typeface="Helvetica Light"/>
              </a:rPr>
            </a:br>
            <a:endParaRPr kumimoji="0" lang="en-US" sz="2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Arial"/>
              <a:sym typeface="Helvetica Light"/>
            </a:endParaRPr>
          </a:p>
          <a:p>
            <a:pPr marL="342891" marR="0" lvl="0" indent="-342891" algn="l" defTabSz="914377"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Arial"/>
                <a:sym typeface="Helvetica Light"/>
              </a:rPr>
              <a:t>We will have time for Q &amp; A at the end.</a:t>
            </a:r>
          </a:p>
          <a:p>
            <a:pPr marL="342891" marR="0" lvl="0" indent="-342891" algn="l" defTabSz="914377"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2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Arial"/>
              <a:sym typeface="Helvetica Light"/>
            </a:endParaRPr>
          </a:p>
          <a:p>
            <a:pPr marL="342891" marR="0" lvl="0" indent="-342891" algn="l" defTabSz="914377"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Arial"/>
                <a:sym typeface="Helvetica Light"/>
              </a:rPr>
              <a:t>Use the “Questions” box for your questions.</a:t>
            </a:r>
            <a:br>
              <a:rPr kumimoji="0" lang="en-US" sz="2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Arial"/>
                <a:sym typeface="Helvetica Light"/>
              </a:rPr>
            </a:br>
            <a:r>
              <a:rPr kumimoji="0" lang="en-US" sz="2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Arial"/>
                <a:sym typeface="Helvetica Light"/>
              </a:rPr>
              <a:t> </a:t>
            </a:r>
          </a:p>
        </p:txBody>
      </p:sp>
      <p:pic>
        <p:nvPicPr>
          <p:cNvPr id="9" name="Picture 8"/>
          <p:cNvPicPr>
            <a:picLocks noChangeAspect="1"/>
          </p:cNvPicPr>
          <p:nvPr/>
        </p:nvPicPr>
        <p:blipFill>
          <a:blip r:embed="rId5"/>
          <a:stretch>
            <a:fillRect/>
          </a:stretch>
        </p:blipFill>
        <p:spPr>
          <a:xfrm>
            <a:off x="4496390" y="45176"/>
            <a:ext cx="2577511" cy="1548395"/>
          </a:xfrm>
          <a:prstGeom prst="rect">
            <a:avLst/>
          </a:prstGeom>
        </p:spPr>
      </p:pic>
    </p:spTree>
    <p:extLst>
      <p:ext uri="{BB962C8B-B14F-4D97-AF65-F5344CB8AC3E}">
        <p14:creationId xmlns:p14="http://schemas.microsoft.com/office/powerpoint/2010/main" val="428136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DA8796-FD1A-48B1-B12D-FB6BFB84C2AB}"/>
              </a:ext>
            </a:extLst>
          </p:cNvPr>
          <p:cNvSpPr>
            <a:spLocks noGrp="1"/>
          </p:cNvSpPr>
          <p:nvPr>
            <p:ph type="title"/>
          </p:nvPr>
        </p:nvSpPr>
        <p:spPr>
          <a:xfrm>
            <a:off x="1136398" y="502022"/>
            <a:ext cx="5427525" cy="654974"/>
          </a:xfrm>
        </p:spPr>
        <p:txBody>
          <a:bodyPr anchor="b">
            <a:normAutofit/>
          </a:bodyPr>
          <a:lstStyle/>
          <a:p>
            <a:pPr algn="ctr"/>
            <a:r>
              <a:rPr lang="en-US" sz="4000" dirty="0"/>
              <a:t>Elder Care</a:t>
            </a:r>
          </a:p>
        </p:txBody>
      </p:sp>
      <p:sp>
        <p:nvSpPr>
          <p:cNvPr id="3" name="Content Placeholder 2">
            <a:extLst>
              <a:ext uri="{FF2B5EF4-FFF2-40B4-BE49-F238E27FC236}">
                <a16:creationId xmlns:a16="http://schemas.microsoft.com/office/drawing/2014/main" id="{D5DAE8B2-50D5-49EE-B839-52E23EB450A8}"/>
              </a:ext>
            </a:extLst>
          </p:cNvPr>
          <p:cNvSpPr>
            <a:spLocks noGrp="1"/>
          </p:cNvSpPr>
          <p:nvPr>
            <p:ph idx="1"/>
          </p:nvPr>
        </p:nvSpPr>
        <p:spPr>
          <a:xfrm>
            <a:off x="858416" y="1742994"/>
            <a:ext cx="5985425" cy="4023324"/>
          </a:xfrm>
        </p:spPr>
        <p:txBody>
          <a:bodyPr anchor="t">
            <a:normAutofit/>
          </a:bodyPr>
          <a:lstStyle/>
          <a:p>
            <a:r>
              <a:rPr lang="en-US" sz="1800" dirty="0">
                <a:effectLst/>
                <a:latin typeface="Calibri" panose="020F0502020204030204" pitchFamily="34" charset="0"/>
                <a:ea typeface="Calibri" panose="020F0502020204030204" pitchFamily="34" charset="0"/>
                <a:cs typeface="Calibri" panose="020F0502020204030204" pitchFamily="34" charset="0"/>
              </a:rPr>
              <a:t>The National Council on Aging states that </a:t>
            </a:r>
          </a:p>
          <a:p>
            <a:r>
              <a:rPr lang="en-US" sz="1800" dirty="0">
                <a:effectLst/>
                <a:latin typeface="Calibri" panose="020F0502020204030204" pitchFamily="34" charset="0"/>
                <a:ea typeface="Calibri" panose="020F0502020204030204" pitchFamily="34" charset="0"/>
                <a:cs typeface="Calibri" panose="020F0502020204030204" pitchFamily="34" charset="0"/>
              </a:rPr>
              <a:t>80% of older adults live with a chronic disease; </a:t>
            </a:r>
          </a:p>
          <a:p>
            <a:r>
              <a:rPr lang="en-US" sz="1800" dirty="0">
                <a:effectLst/>
                <a:latin typeface="Calibri" panose="020F0502020204030204" pitchFamily="34" charset="0"/>
                <a:ea typeface="Calibri" panose="020F0502020204030204" pitchFamily="34" charset="0"/>
                <a:cs typeface="Calibri" panose="020F0502020204030204" pitchFamily="34" charset="0"/>
              </a:rPr>
              <a:t>77% have two or more chronic diseases.   </a:t>
            </a:r>
          </a:p>
          <a:p>
            <a:r>
              <a:rPr lang="en-US" sz="1800" dirty="0">
                <a:effectLst/>
                <a:latin typeface="Calibri" panose="020F0502020204030204" pitchFamily="34" charset="0"/>
                <a:ea typeface="Calibri" panose="020F0502020204030204" pitchFamily="34" charset="0"/>
                <a:cs typeface="Calibri" panose="020F0502020204030204" pitchFamily="34" charset="0"/>
              </a:rPr>
              <a:t>According to the United States Census Bureau by 2030, one in five residents will be of retirement age. </a:t>
            </a:r>
          </a:p>
          <a:p>
            <a:r>
              <a:rPr lang="en-US" sz="1800" dirty="0">
                <a:effectLst/>
                <a:latin typeface="Calibri" panose="020F0502020204030204" pitchFamily="34" charset="0"/>
                <a:ea typeface="Calibri" panose="020F0502020204030204" pitchFamily="34" charset="0"/>
                <a:cs typeface="Calibri" panose="020F0502020204030204" pitchFamily="34" charset="0"/>
              </a:rPr>
              <a:t> By 2035, the number of older adults will be greater that the number of children. </a:t>
            </a:r>
          </a:p>
          <a:p>
            <a:r>
              <a:rPr lang="en-US" sz="1800" dirty="0">
                <a:effectLst/>
                <a:latin typeface="Calibri" panose="020F0502020204030204" pitchFamily="34" charset="0"/>
                <a:ea typeface="Calibri" panose="020F0502020204030204" pitchFamily="34" charset="0"/>
                <a:cs typeface="Calibri" panose="020F0502020204030204" pitchFamily="34" charset="0"/>
              </a:rPr>
              <a:t>The Catholic Health Association of the United States, states “Whatever can be done must be done to make it possible for the elderly-at-risk to remain self-sufficient and participating members of their community.”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pic>
        <p:nvPicPr>
          <p:cNvPr id="4" name="Content Placeholder 4" descr="A person wearing a costume&#10;&#10;Description automatically generated">
            <a:extLst>
              <a:ext uri="{FF2B5EF4-FFF2-40B4-BE49-F238E27FC236}">
                <a16:creationId xmlns:a16="http://schemas.microsoft.com/office/drawing/2014/main" id="{41F0DA80-AE59-4689-A7A0-43AAE216AFA6}"/>
              </a:ext>
            </a:extLst>
          </p:cNvPr>
          <p:cNvPicPr>
            <a:picLocks noChangeAspect="1"/>
          </p:cNvPicPr>
          <p:nvPr/>
        </p:nvPicPr>
        <p:blipFill rotWithShape="1">
          <a:blip r:embed="rId3">
            <a:extLst>
              <a:ext uri="{28A0092B-C50C-407E-A947-70E740481C1C}">
                <a14:useLocalDpi xmlns:a14="http://schemas.microsoft.com/office/drawing/2010/main" val="0"/>
              </a:ext>
            </a:extLst>
          </a:blip>
          <a:srcRect l="25001" r="-3" b="-3"/>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1199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5E9D56-2EAD-41B8-B682-71E86ACBF815}"/>
              </a:ext>
            </a:extLst>
          </p:cNvPr>
          <p:cNvSpPr>
            <a:spLocks noGrp="1"/>
          </p:cNvSpPr>
          <p:nvPr>
            <p:ph type="title"/>
          </p:nvPr>
        </p:nvSpPr>
        <p:spPr>
          <a:xfrm>
            <a:off x="1136398" y="502022"/>
            <a:ext cx="5427525" cy="878910"/>
          </a:xfrm>
        </p:spPr>
        <p:txBody>
          <a:bodyPr anchor="b">
            <a:normAutofit/>
          </a:bodyPr>
          <a:lstStyle/>
          <a:p>
            <a:pPr algn="ctr"/>
            <a:r>
              <a:rPr lang="en-US" sz="4000" dirty="0"/>
              <a:t>Research</a:t>
            </a:r>
          </a:p>
        </p:txBody>
      </p:sp>
      <p:sp>
        <p:nvSpPr>
          <p:cNvPr id="3" name="Content Placeholder 2">
            <a:extLst>
              <a:ext uri="{FF2B5EF4-FFF2-40B4-BE49-F238E27FC236}">
                <a16:creationId xmlns:a16="http://schemas.microsoft.com/office/drawing/2014/main" id="{1C5D0FCD-CCDB-4598-BAA5-97DFAA756D35}"/>
              </a:ext>
            </a:extLst>
          </p:cNvPr>
          <p:cNvSpPr>
            <a:spLocks noGrp="1"/>
          </p:cNvSpPr>
          <p:nvPr>
            <p:ph idx="1"/>
          </p:nvPr>
        </p:nvSpPr>
        <p:spPr>
          <a:xfrm>
            <a:off x="701040" y="1780316"/>
            <a:ext cx="5862884" cy="3638776"/>
          </a:xfrm>
        </p:spPr>
        <p:txBody>
          <a:bodyPr anchor="t">
            <a:normAutofit/>
          </a:bodyPr>
          <a:lstStyle/>
          <a:p>
            <a:r>
              <a:rPr lang="en-US" sz="2400" dirty="0"/>
              <a:t>Research has shown that patients show less stress and anxiety and a greater adherence to health care treatment plans when an FCN is included in the discharge process.</a:t>
            </a:r>
          </a:p>
          <a:p>
            <a:r>
              <a:rPr lang="en-US" sz="2400" dirty="0"/>
              <a:t>Collaborative hospital-faith community partnerships address wholistic healthcare, improve discharge experience…and reduce rehospitalizations.</a:t>
            </a:r>
          </a:p>
        </p:txBody>
      </p:sp>
      <p:pic>
        <p:nvPicPr>
          <p:cNvPr id="4" name="Content Placeholder 4" descr="A person wearing a costume&#10;&#10;Description automatically generated">
            <a:extLst>
              <a:ext uri="{FF2B5EF4-FFF2-40B4-BE49-F238E27FC236}">
                <a16:creationId xmlns:a16="http://schemas.microsoft.com/office/drawing/2014/main" id="{530D9A94-EAA6-4C0B-A16B-FE0C20A4C47F}"/>
              </a:ext>
            </a:extLst>
          </p:cNvPr>
          <p:cNvPicPr>
            <a:picLocks noChangeAspect="1"/>
          </p:cNvPicPr>
          <p:nvPr/>
        </p:nvPicPr>
        <p:blipFill rotWithShape="1">
          <a:blip r:embed="rId3">
            <a:extLst>
              <a:ext uri="{28A0092B-C50C-407E-A947-70E740481C1C}">
                <a14:useLocalDpi xmlns:a14="http://schemas.microsoft.com/office/drawing/2010/main" val="0"/>
              </a:ext>
            </a:extLst>
          </a:blip>
          <a:srcRect l="25001" r="-3" b="-3"/>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27" name="Rectangle 26">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8384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DA8796-FD1A-48B1-B12D-FB6BFB84C2AB}"/>
              </a:ext>
            </a:extLst>
          </p:cNvPr>
          <p:cNvSpPr>
            <a:spLocks noGrp="1"/>
          </p:cNvSpPr>
          <p:nvPr>
            <p:ph type="title"/>
          </p:nvPr>
        </p:nvSpPr>
        <p:spPr>
          <a:xfrm>
            <a:off x="1136398" y="502022"/>
            <a:ext cx="5427525" cy="981546"/>
          </a:xfrm>
        </p:spPr>
        <p:txBody>
          <a:bodyPr anchor="b">
            <a:normAutofit/>
          </a:bodyPr>
          <a:lstStyle/>
          <a:p>
            <a:pPr algn="ctr"/>
            <a:r>
              <a:rPr lang="en-US" sz="4000" dirty="0"/>
              <a:t>Funding Resources</a:t>
            </a:r>
          </a:p>
        </p:txBody>
      </p:sp>
      <p:sp>
        <p:nvSpPr>
          <p:cNvPr id="3" name="Content Placeholder 2">
            <a:extLst>
              <a:ext uri="{FF2B5EF4-FFF2-40B4-BE49-F238E27FC236}">
                <a16:creationId xmlns:a16="http://schemas.microsoft.com/office/drawing/2014/main" id="{D5DAE8B2-50D5-49EE-B839-52E23EB450A8}"/>
              </a:ext>
            </a:extLst>
          </p:cNvPr>
          <p:cNvSpPr>
            <a:spLocks noGrp="1"/>
          </p:cNvSpPr>
          <p:nvPr>
            <p:ph idx="1"/>
          </p:nvPr>
        </p:nvSpPr>
        <p:spPr>
          <a:xfrm>
            <a:off x="1136398" y="1838132"/>
            <a:ext cx="5621533" cy="4071814"/>
          </a:xfrm>
        </p:spPr>
        <p:txBody>
          <a:bodyPr anchor="t">
            <a:normAutofit fontScale="92500" lnSpcReduction="10000"/>
          </a:bodyPr>
          <a:lstStyle/>
          <a:p>
            <a:pPr>
              <a:buFont typeface="Wingdings" panose="05000000000000000000" pitchFamily="2" charset="2"/>
              <a:buChar char="v"/>
            </a:pPr>
            <a:r>
              <a:rPr lang="en-US" dirty="0"/>
              <a:t>Grants Received</a:t>
            </a:r>
          </a:p>
          <a:p>
            <a:pPr lvl="1"/>
            <a:r>
              <a:rPr lang="en-US" dirty="0"/>
              <a:t>Respect for Life (2)</a:t>
            </a:r>
          </a:p>
          <a:p>
            <a:pPr lvl="1"/>
            <a:r>
              <a:rPr lang="en-US" dirty="0"/>
              <a:t>Catholic Charities</a:t>
            </a:r>
          </a:p>
          <a:p>
            <a:pPr lvl="1"/>
            <a:r>
              <a:rPr lang="en-US" dirty="0"/>
              <a:t>Our Lady of Good Counsel</a:t>
            </a:r>
          </a:p>
          <a:p>
            <a:pPr lvl="1"/>
            <a:r>
              <a:rPr lang="en-US" dirty="0"/>
              <a:t>Blue and You Foundation</a:t>
            </a:r>
          </a:p>
          <a:p>
            <a:pPr marL="0" indent="0">
              <a:buNone/>
            </a:pPr>
            <a:endParaRPr lang="en-US" dirty="0"/>
          </a:p>
          <a:p>
            <a:pPr>
              <a:buFont typeface="Wingdings" panose="05000000000000000000" pitchFamily="2" charset="2"/>
              <a:buChar char="v"/>
            </a:pPr>
            <a:r>
              <a:rPr lang="en-US" dirty="0"/>
              <a:t>Educational Partnership for 5 years to teach the FCN Foundations Course.  Partnership with Catholic Charities and Westberg Institute/Spiritual Care Assoc. </a:t>
            </a:r>
          </a:p>
        </p:txBody>
      </p:sp>
      <p:pic>
        <p:nvPicPr>
          <p:cNvPr id="4" name="Content Placeholder 4" descr="A person wearing a costume&#10;&#10;Description automatically generated">
            <a:extLst>
              <a:ext uri="{FF2B5EF4-FFF2-40B4-BE49-F238E27FC236}">
                <a16:creationId xmlns:a16="http://schemas.microsoft.com/office/drawing/2014/main" id="{41F0DA80-AE59-4689-A7A0-43AAE216AFA6}"/>
              </a:ext>
            </a:extLst>
          </p:cNvPr>
          <p:cNvPicPr>
            <a:picLocks noChangeAspect="1"/>
          </p:cNvPicPr>
          <p:nvPr/>
        </p:nvPicPr>
        <p:blipFill rotWithShape="1">
          <a:blip r:embed="rId3">
            <a:extLst>
              <a:ext uri="{28A0092B-C50C-407E-A947-70E740481C1C}">
                <a14:useLocalDpi xmlns:a14="http://schemas.microsoft.com/office/drawing/2010/main" val="0"/>
              </a:ext>
            </a:extLst>
          </a:blip>
          <a:srcRect l="25001" r="-3" b="-3"/>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27" name="Rectangle 26">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875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5E9D56-2EAD-41B8-B682-71E86ACBF815}"/>
              </a:ext>
            </a:extLst>
          </p:cNvPr>
          <p:cNvSpPr>
            <a:spLocks noGrp="1"/>
          </p:cNvSpPr>
          <p:nvPr>
            <p:ph type="title"/>
          </p:nvPr>
        </p:nvSpPr>
        <p:spPr>
          <a:xfrm>
            <a:off x="1136398" y="502022"/>
            <a:ext cx="5427525" cy="916232"/>
          </a:xfrm>
        </p:spPr>
        <p:txBody>
          <a:bodyPr anchor="b">
            <a:normAutofit/>
          </a:bodyPr>
          <a:lstStyle/>
          <a:p>
            <a:pPr algn="ctr"/>
            <a:r>
              <a:rPr lang="en-US" sz="4000" dirty="0"/>
              <a:t>Resources</a:t>
            </a:r>
          </a:p>
        </p:txBody>
      </p:sp>
      <p:sp>
        <p:nvSpPr>
          <p:cNvPr id="3" name="Content Placeholder 2">
            <a:extLst>
              <a:ext uri="{FF2B5EF4-FFF2-40B4-BE49-F238E27FC236}">
                <a16:creationId xmlns:a16="http://schemas.microsoft.com/office/drawing/2014/main" id="{1C5D0FCD-CCDB-4598-BAA5-97DFAA756D35}"/>
              </a:ext>
            </a:extLst>
          </p:cNvPr>
          <p:cNvSpPr>
            <a:spLocks noGrp="1"/>
          </p:cNvSpPr>
          <p:nvPr>
            <p:ph idx="1"/>
          </p:nvPr>
        </p:nvSpPr>
        <p:spPr>
          <a:xfrm>
            <a:off x="488272" y="1526959"/>
            <a:ext cx="6559241" cy="4355395"/>
          </a:xfrm>
        </p:spPr>
        <p:txBody>
          <a:bodyPr anchor="t">
            <a:noAutofit/>
          </a:bodyPr>
          <a:lstStyle/>
          <a:p>
            <a:r>
              <a:rPr lang="en-US" sz="2400" dirty="0"/>
              <a:t>Catholic Health Association, </a:t>
            </a:r>
            <a:r>
              <a:rPr lang="en-US" sz="2400" dirty="0">
                <a:hlinkClick r:id="rId3"/>
              </a:rPr>
              <a:t>www.chausa.org</a:t>
            </a:r>
            <a:endParaRPr lang="en-US" sz="2400" dirty="0"/>
          </a:p>
          <a:p>
            <a:r>
              <a:rPr lang="en-US" sz="2400" dirty="0"/>
              <a:t>National Association of Catholic Nurses USA, https://nacn-usa.org</a:t>
            </a:r>
          </a:p>
          <a:p>
            <a:r>
              <a:rPr lang="en-US" sz="2400" dirty="0"/>
              <a:t>Nurses Month – May 2021</a:t>
            </a:r>
          </a:p>
          <a:p>
            <a:r>
              <a:rPr lang="en-US" sz="2400" dirty="0"/>
              <a:t>Nurses Week – May 6</a:t>
            </a:r>
            <a:r>
              <a:rPr lang="en-US" sz="2400" baseline="30000" dirty="0"/>
              <a:t>th</a:t>
            </a:r>
            <a:r>
              <a:rPr lang="en-US" sz="2400" dirty="0"/>
              <a:t> – 12</a:t>
            </a:r>
            <a:r>
              <a:rPr lang="en-US" sz="2400" baseline="30000" dirty="0"/>
              <a:t>th</a:t>
            </a:r>
            <a:r>
              <a:rPr lang="en-US" sz="2400" dirty="0"/>
              <a:t> </a:t>
            </a:r>
          </a:p>
          <a:p>
            <a:r>
              <a:rPr lang="en-US" sz="2400" dirty="0"/>
              <a:t>National Nurses Day, Thursday, May 6</a:t>
            </a:r>
            <a:r>
              <a:rPr lang="en-US" sz="2400" baseline="30000" dirty="0"/>
              <a:t>th</a:t>
            </a:r>
            <a:r>
              <a:rPr lang="en-US" sz="2400" dirty="0"/>
              <a:t> </a:t>
            </a:r>
          </a:p>
          <a:p>
            <a:r>
              <a:rPr lang="en-US" sz="2400" dirty="0"/>
              <a:t>Pontifical Council for Pastoral Assistance to Health Care Workers, </a:t>
            </a:r>
            <a:r>
              <a:rPr lang="en-US" sz="2400" i="1" dirty="0"/>
              <a:t>New Charter for Health Care Workers</a:t>
            </a:r>
            <a:r>
              <a:rPr lang="en-US" sz="2400" dirty="0"/>
              <a:t>, (2016),  The National Catholic Bioethics Center, Philadelphia.</a:t>
            </a:r>
          </a:p>
          <a:p>
            <a:r>
              <a:rPr lang="en-US" sz="2400" i="1" dirty="0"/>
              <a:t>American Nurses Association, </a:t>
            </a:r>
            <a:r>
              <a:rPr lang="en-US" sz="2400" dirty="0"/>
              <a:t>Code of Ethics for Nurses, (2015), Silver Spring, Maryland.</a:t>
            </a:r>
          </a:p>
        </p:txBody>
      </p:sp>
      <p:pic>
        <p:nvPicPr>
          <p:cNvPr id="4" name="Content Placeholder 4" descr="A person wearing a costume&#10;&#10;Description automatically generated">
            <a:extLst>
              <a:ext uri="{FF2B5EF4-FFF2-40B4-BE49-F238E27FC236}">
                <a16:creationId xmlns:a16="http://schemas.microsoft.com/office/drawing/2014/main" id="{530D9A94-EAA6-4C0B-A16B-FE0C20A4C47F}"/>
              </a:ext>
            </a:extLst>
          </p:cNvPr>
          <p:cNvPicPr>
            <a:picLocks noChangeAspect="1"/>
          </p:cNvPicPr>
          <p:nvPr/>
        </p:nvPicPr>
        <p:blipFill rotWithShape="1">
          <a:blip r:embed="rId4">
            <a:extLst>
              <a:ext uri="{28A0092B-C50C-407E-A947-70E740481C1C}">
                <a14:useLocalDpi xmlns:a14="http://schemas.microsoft.com/office/drawing/2010/main" val="0"/>
              </a:ext>
            </a:extLst>
          </a:blip>
          <a:srcRect l="25001" r="-3" b="-3"/>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18" name="Rectangle 17">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7843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E9D56-2EAD-41B8-B682-71E86ACBF815}"/>
              </a:ext>
            </a:extLst>
          </p:cNvPr>
          <p:cNvSpPr>
            <a:spLocks noGrp="1"/>
          </p:cNvSpPr>
          <p:nvPr>
            <p:ph type="title"/>
          </p:nvPr>
        </p:nvSpPr>
        <p:spPr>
          <a:xfrm>
            <a:off x="1136398" y="502022"/>
            <a:ext cx="5427525" cy="916232"/>
          </a:xfrm>
        </p:spPr>
        <p:txBody>
          <a:bodyPr anchor="b">
            <a:normAutofit/>
          </a:bodyPr>
          <a:lstStyle/>
          <a:p>
            <a:pPr algn="ctr"/>
            <a:r>
              <a:rPr lang="en-US" sz="4000" dirty="0"/>
              <a:t>Resources</a:t>
            </a:r>
          </a:p>
        </p:txBody>
      </p:sp>
      <p:sp>
        <p:nvSpPr>
          <p:cNvPr id="3" name="Content Placeholder 2">
            <a:extLst>
              <a:ext uri="{FF2B5EF4-FFF2-40B4-BE49-F238E27FC236}">
                <a16:creationId xmlns:a16="http://schemas.microsoft.com/office/drawing/2014/main" id="{1C5D0FCD-CCDB-4598-BAA5-97DFAA756D35}"/>
              </a:ext>
            </a:extLst>
          </p:cNvPr>
          <p:cNvSpPr>
            <a:spLocks noGrp="1"/>
          </p:cNvSpPr>
          <p:nvPr>
            <p:ph idx="1"/>
          </p:nvPr>
        </p:nvSpPr>
        <p:spPr>
          <a:xfrm>
            <a:off x="476250" y="1569263"/>
            <a:ext cx="6571263" cy="4135537"/>
          </a:xfrm>
        </p:spPr>
        <p:txBody>
          <a:bodyPr anchor="t">
            <a:noAutofit/>
          </a:bodyPr>
          <a:lstStyle/>
          <a:p>
            <a:r>
              <a:rPr lang="en-US" sz="2400" dirty="0"/>
              <a:t>American Nurses Association, </a:t>
            </a:r>
            <a:r>
              <a:rPr lang="en-US" sz="2400" i="1" dirty="0"/>
              <a:t>Scope and Standards of Practice Faith Community Nursing</a:t>
            </a:r>
            <a:r>
              <a:rPr lang="en-US" sz="2400" dirty="0"/>
              <a:t>, 2</a:t>
            </a:r>
            <a:r>
              <a:rPr lang="en-US" sz="2400" baseline="30000" dirty="0"/>
              <a:t>nd</a:t>
            </a:r>
            <a:r>
              <a:rPr lang="en-US" sz="2400" dirty="0"/>
              <a:t> Edition, (2012), Silver Spring, Maryland.</a:t>
            </a:r>
          </a:p>
          <a:p>
            <a:r>
              <a:rPr lang="en-US" sz="2400" dirty="0" err="1"/>
              <a:t>Romagnano</a:t>
            </a:r>
            <a:r>
              <a:rPr lang="en-US" sz="2400" dirty="0"/>
              <a:t>, Maria, </a:t>
            </a:r>
            <a:r>
              <a:rPr lang="en-US" sz="2400" i="1" dirty="0"/>
              <a:t>Nursing With the Hands of Jesus, A Guide to Nurses for Divine Mercy</a:t>
            </a:r>
            <a:r>
              <a:rPr lang="en-US" sz="2400" dirty="0"/>
              <a:t>, 6</a:t>
            </a:r>
            <a:r>
              <a:rPr lang="en-US" sz="2400" baseline="30000" dirty="0"/>
              <a:t>th</a:t>
            </a:r>
            <a:r>
              <a:rPr lang="en-US" sz="2400" dirty="0"/>
              <a:t> Edition, (2019), Marian Press, Stockbridge, MA.</a:t>
            </a:r>
          </a:p>
          <a:p>
            <a:r>
              <a:rPr lang="en-US" sz="2400" dirty="0"/>
              <a:t>Bethany Ministry, </a:t>
            </a:r>
            <a:r>
              <a:rPr lang="en-US" sz="2400" i="1" dirty="0"/>
              <a:t>Caring for the Sick, Homebound, and Grieving in the Parish Family</a:t>
            </a:r>
            <a:r>
              <a:rPr lang="en-US" sz="2400" dirty="0"/>
              <a:t>, (2018), Upper St. Clair, PA.</a:t>
            </a:r>
          </a:p>
          <a:p>
            <a:r>
              <a:rPr lang="en-US" sz="2400" dirty="0"/>
              <a:t>Westberg Institute, </a:t>
            </a:r>
            <a:r>
              <a:rPr lang="en-US" sz="2400" i="1" dirty="0"/>
              <a:t>Foundations of Faith Community Nursing Curriculum</a:t>
            </a:r>
            <a:r>
              <a:rPr lang="en-US" sz="2400" dirty="0"/>
              <a:t>, (2019). </a:t>
            </a:r>
            <a:r>
              <a:rPr lang="en-US" sz="2400" dirty="0">
                <a:hlinkClick r:id="rId3"/>
              </a:rPr>
              <a:t>https://westberginstitute.org</a:t>
            </a:r>
            <a:endParaRPr lang="en-US" sz="2400" dirty="0"/>
          </a:p>
        </p:txBody>
      </p:sp>
      <p:pic>
        <p:nvPicPr>
          <p:cNvPr id="4" name="Content Placeholder 4" descr="A person wearing a costume&#10;&#10;Description automatically generated">
            <a:extLst>
              <a:ext uri="{FF2B5EF4-FFF2-40B4-BE49-F238E27FC236}">
                <a16:creationId xmlns:a16="http://schemas.microsoft.com/office/drawing/2014/main" id="{530D9A94-EAA6-4C0B-A16B-FE0C20A4C47F}"/>
              </a:ext>
            </a:extLst>
          </p:cNvPr>
          <p:cNvPicPr>
            <a:picLocks noChangeAspect="1"/>
          </p:cNvPicPr>
          <p:nvPr/>
        </p:nvPicPr>
        <p:blipFill rotWithShape="1">
          <a:blip r:embed="rId4">
            <a:extLst>
              <a:ext uri="{28A0092B-C50C-407E-A947-70E740481C1C}">
                <a14:useLocalDpi xmlns:a14="http://schemas.microsoft.com/office/drawing/2010/main" val="0"/>
              </a:ext>
            </a:extLst>
          </a:blip>
          <a:srcRect l="25001" r="-3" b="-3"/>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Tree>
    <p:extLst>
      <p:ext uri="{BB962C8B-B14F-4D97-AF65-F5344CB8AC3E}">
        <p14:creationId xmlns:p14="http://schemas.microsoft.com/office/powerpoint/2010/main" val="1255519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E9D56-2EAD-41B8-B682-71E86ACBF815}"/>
              </a:ext>
            </a:extLst>
          </p:cNvPr>
          <p:cNvSpPr>
            <a:spLocks noGrp="1"/>
          </p:cNvSpPr>
          <p:nvPr>
            <p:ph type="title"/>
          </p:nvPr>
        </p:nvSpPr>
        <p:spPr>
          <a:xfrm>
            <a:off x="1136398" y="502022"/>
            <a:ext cx="5427525" cy="916232"/>
          </a:xfrm>
        </p:spPr>
        <p:txBody>
          <a:bodyPr anchor="b">
            <a:normAutofit/>
          </a:bodyPr>
          <a:lstStyle/>
          <a:p>
            <a:pPr algn="ctr"/>
            <a:r>
              <a:rPr lang="en-US" sz="4000" dirty="0"/>
              <a:t>Resources</a:t>
            </a:r>
          </a:p>
        </p:txBody>
      </p:sp>
      <p:sp>
        <p:nvSpPr>
          <p:cNvPr id="3" name="Content Placeholder 2">
            <a:extLst>
              <a:ext uri="{FF2B5EF4-FFF2-40B4-BE49-F238E27FC236}">
                <a16:creationId xmlns:a16="http://schemas.microsoft.com/office/drawing/2014/main" id="{1C5D0FCD-CCDB-4598-BAA5-97DFAA756D35}"/>
              </a:ext>
            </a:extLst>
          </p:cNvPr>
          <p:cNvSpPr>
            <a:spLocks noGrp="1"/>
          </p:cNvSpPr>
          <p:nvPr>
            <p:ph idx="1"/>
          </p:nvPr>
        </p:nvSpPr>
        <p:spPr>
          <a:xfrm>
            <a:off x="476250" y="1746817"/>
            <a:ext cx="6571263" cy="4135537"/>
          </a:xfrm>
        </p:spPr>
        <p:txBody>
          <a:bodyPr anchor="t">
            <a:noAutofit/>
          </a:bodyPr>
          <a:lstStyle/>
          <a:p>
            <a:r>
              <a:rPr lang="en-US" sz="2400" dirty="0"/>
              <a:t>Schroepfer, Emily, (2016), </a:t>
            </a:r>
            <a:r>
              <a:rPr lang="en-US" sz="2400" i="1" dirty="0"/>
              <a:t>A Renewed Look at Faith Community Nursing, Med-Surg Nursing </a:t>
            </a:r>
            <a:r>
              <a:rPr lang="en-US" sz="2400" dirty="0"/>
              <a:t>25(1), 62-66.</a:t>
            </a:r>
          </a:p>
          <a:p>
            <a:r>
              <a:rPr lang="en-US" sz="2400" dirty="0"/>
              <a:t>Strait, Lee Ann, Fitzgerald, Elizabeth, </a:t>
            </a:r>
            <a:r>
              <a:rPr lang="en-US" sz="2400" dirty="0" err="1"/>
              <a:t>Zurmehly</a:t>
            </a:r>
            <a:r>
              <a:rPr lang="en-US" sz="2400" dirty="0"/>
              <a:t>, Joyce and Overcash, Janine (2019).  </a:t>
            </a:r>
            <a:r>
              <a:rPr lang="en-US" sz="2400" i="1" dirty="0"/>
              <a:t>A Congregation Transition of Care Program, Journal of Christian Nursing, </a:t>
            </a:r>
            <a:r>
              <a:rPr lang="en-US" sz="2400" dirty="0"/>
              <a:t>36(3), 158-165.</a:t>
            </a:r>
          </a:p>
          <a:p>
            <a:r>
              <a:rPr lang="en-US" sz="2400" dirty="0" err="1"/>
              <a:t>Ziebarth</a:t>
            </a:r>
            <a:r>
              <a:rPr lang="en-US" sz="2400" dirty="0"/>
              <a:t>, Deborah and Campbell, Katora (2016), </a:t>
            </a:r>
            <a:r>
              <a:rPr lang="en-US" sz="2400" i="1" dirty="0"/>
              <a:t>A Transitional Care Model Using Faith Community Nurses</a:t>
            </a:r>
            <a:r>
              <a:rPr lang="en-US" sz="2400" dirty="0"/>
              <a:t>, Journal of Christian Nursing, 33(2), 112-118.</a:t>
            </a:r>
          </a:p>
        </p:txBody>
      </p:sp>
      <p:pic>
        <p:nvPicPr>
          <p:cNvPr id="4" name="Content Placeholder 4" descr="A person wearing a costume&#10;&#10;Description automatically generated">
            <a:extLst>
              <a:ext uri="{FF2B5EF4-FFF2-40B4-BE49-F238E27FC236}">
                <a16:creationId xmlns:a16="http://schemas.microsoft.com/office/drawing/2014/main" id="{530D9A94-EAA6-4C0B-A16B-FE0C20A4C47F}"/>
              </a:ext>
            </a:extLst>
          </p:cNvPr>
          <p:cNvPicPr>
            <a:picLocks noChangeAspect="1"/>
          </p:cNvPicPr>
          <p:nvPr/>
        </p:nvPicPr>
        <p:blipFill rotWithShape="1">
          <a:blip r:embed="rId3">
            <a:extLst>
              <a:ext uri="{28A0092B-C50C-407E-A947-70E740481C1C}">
                <a14:useLocalDpi xmlns:a14="http://schemas.microsoft.com/office/drawing/2010/main" val="0"/>
              </a:ext>
            </a:extLst>
          </a:blip>
          <a:srcRect l="25001" r="-3" b="-3"/>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Tree>
    <p:extLst>
      <p:ext uri="{BB962C8B-B14F-4D97-AF65-F5344CB8AC3E}">
        <p14:creationId xmlns:p14="http://schemas.microsoft.com/office/powerpoint/2010/main" val="876985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EB73C2B6-88A0-4CF4-A480-7A18218C5AC4}"/>
              </a:ext>
            </a:extLst>
          </p:cNvPr>
          <p:cNvSpPr txBox="1"/>
          <p:nvPr/>
        </p:nvSpPr>
        <p:spPr>
          <a:xfrm>
            <a:off x="982639" y="1012536"/>
            <a:ext cx="4613300" cy="3163224"/>
          </a:xfrm>
          <a:prstGeom prst="rect">
            <a:avLst/>
          </a:prstGeom>
        </p:spPr>
        <p:txBody>
          <a:bodyPr vert="horz" lIns="91440" tIns="45720" rIns="91440" bIns="45720" rtlCol="0" anchor="t">
            <a:normAutofit/>
          </a:bodyPr>
          <a:lstStyle/>
          <a:p>
            <a:pPr>
              <a:lnSpc>
                <a:spcPct val="90000"/>
              </a:lnSpc>
              <a:spcBef>
                <a:spcPct val="0"/>
              </a:spcBef>
              <a:spcAft>
                <a:spcPts val="600"/>
              </a:spcAft>
            </a:pPr>
            <a:endParaRPr lang="en-US" sz="4800" dirty="0">
              <a:latin typeface="+mj-lt"/>
              <a:ea typeface="+mj-ea"/>
              <a:cs typeface="+mj-cs"/>
            </a:endParaRPr>
          </a:p>
          <a:p>
            <a:pPr>
              <a:lnSpc>
                <a:spcPct val="90000"/>
              </a:lnSpc>
              <a:spcBef>
                <a:spcPct val="0"/>
              </a:spcBef>
              <a:spcAft>
                <a:spcPts val="600"/>
              </a:spcAft>
            </a:pPr>
            <a:endParaRPr lang="en-US" sz="4800" dirty="0">
              <a:latin typeface="+mj-lt"/>
              <a:ea typeface="+mj-ea"/>
              <a:cs typeface="+mj-cs"/>
            </a:endParaRPr>
          </a:p>
          <a:p>
            <a:pPr>
              <a:lnSpc>
                <a:spcPct val="90000"/>
              </a:lnSpc>
              <a:spcBef>
                <a:spcPct val="0"/>
              </a:spcBef>
              <a:spcAft>
                <a:spcPts val="600"/>
              </a:spcAft>
            </a:pPr>
            <a:r>
              <a:rPr lang="en-US" sz="6600" b="1" dirty="0">
                <a:latin typeface="+mj-lt"/>
                <a:ea typeface="+mj-ea"/>
                <a:cs typeface="+mj-cs"/>
              </a:rPr>
              <a:t>Questions?</a:t>
            </a:r>
          </a:p>
        </p:txBody>
      </p:sp>
      <p:sp>
        <p:nvSpPr>
          <p:cNvPr id="18" name="Rectangle 17">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descr="A person wearing a costume&#10;&#10;Description automatically generated">
            <a:extLst>
              <a:ext uri="{FF2B5EF4-FFF2-40B4-BE49-F238E27FC236}">
                <a16:creationId xmlns:a16="http://schemas.microsoft.com/office/drawing/2014/main" id="{C0D97336-B68C-4650-95B0-8ABBEAA6191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5000" r="1" b="1"/>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Tree>
    <p:extLst>
      <p:ext uri="{BB962C8B-B14F-4D97-AF65-F5344CB8AC3E}">
        <p14:creationId xmlns:p14="http://schemas.microsoft.com/office/powerpoint/2010/main" val="890490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9CBF69-6E6C-481F-B01C-B430B212270A}"/>
              </a:ext>
            </a:extLst>
          </p:cNvPr>
          <p:cNvSpPr>
            <a:spLocks noGrp="1"/>
          </p:cNvSpPr>
          <p:nvPr>
            <p:ph type="ctrTitle"/>
          </p:nvPr>
        </p:nvSpPr>
        <p:spPr>
          <a:xfrm>
            <a:off x="982639" y="1012536"/>
            <a:ext cx="4613300" cy="1991921"/>
          </a:xfrm>
        </p:spPr>
        <p:txBody>
          <a:bodyPr anchor="t">
            <a:normAutofit fontScale="90000"/>
          </a:bodyPr>
          <a:lstStyle/>
          <a:p>
            <a:r>
              <a:rPr lang="en-US" sz="4800" dirty="0"/>
              <a:t>Faith Community Nursing</a:t>
            </a:r>
            <a:br>
              <a:rPr lang="en-US" sz="4800" dirty="0"/>
            </a:br>
            <a:endParaRPr lang="en-US" sz="4800" dirty="0"/>
          </a:p>
        </p:txBody>
      </p:sp>
      <p:sp>
        <p:nvSpPr>
          <p:cNvPr id="3" name="Subtitle 2">
            <a:extLst>
              <a:ext uri="{FF2B5EF4-FFF2-40B4-BE49-F238E27FC236}">
                <a16:creationId xmlns:a16="http://schemas.microsoft.com/office/drawing/2014/main" id="{9F498B94-1128-471E-93EB-64B3E9FDCE0E}"/>
              </a:ext>
            </a:extLst>
          </p:cNvPr>
          <p:cNvSpPr>
            <a:spLocks noGrp="1"/>
          </p:cNvSpPr>
          <p:nvPr>
            <p:ph type="subTitle" idx="1"/>
          </p:nvPr>
        </p:nvSpPr>
        <p:spPr>
          <a:xfrm>
            <a:off x="982638" y="4389120"/>
            <a:ext cx="4408228" cy="1192815"/>
          </a:xfrm>
        </p:spPr>
        <p:txBody>
          <a:bodyPr anchor="b">
            <a:normAutofit/>
          </a:bodyPr>
          <a:lstStyle/>
          <a:p>
            <a:pPr algn="l"/>
            <a:r>
              <a:rPr lang="en-US" i="1" dirty="0"/>
              <a:t>Deborah Meiklejohn, </a:t>
            </a:r>
            <a:r>
              <a:rPr lang="en-US" i="1" dirty="0" err="1"/>
              <a:t>MNSc</a:t>
            </a:r>
            <a:r>
              <a:rPr lang="en-US" i="1" dirty="0"/>
              <a:t>, RN</a:t>
            </a:r>
          </a:p>
          <a:p>
            <a:pPr algn="l"/>
            <a:r>
              <a:rPr lang="en-US" i="1" dirty="0"/>
              <a:t>Faith Community Nurse Educator</a:t>
            </a:r>
          </a:p>
        </p:txBody>
      </p:sp>
      <p:sp>
        <p:nvSpPr>
          <p:cNvPr id="30" name="Rectangle 29">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earing a costume&#10;&#10;Description automatically generated">
            <a:extLst>
              <a:ext uri="{FF2B5EF4-FFF2-40B4-BE49-F238E27FC236}">
                <a16:creationId xmlns:a16="http://schemas.microsoft.com/office/drawing/2014/main" id="{882BC060-8FA4-46ED-818C-4FC718A40469}"/>
              </a:ext>
            </a:extLst>
          </p:cNvPr>
          <p:cNvPicPr>
            <a:picLocks noChangeAspect="1"/>
          </p:cNvPicPr>
          <p:nvPr/>
        </p:nvPicPr>
        <p:blipFill rotWithShape="1">
          <a:blip r:embed="rId3">
            <a:extLst>
              <a:ext uri="{28A0092B-C50C-407E-A947-70E740481C1C}">
                <a14:useLocalDpi xmlns:a14="http://schemas.microsoft.com/office/drawing/2010/main" val="0"/>
              </a:ext>
            </a:extLst>
          </a:blip>
          <a:srcRect l="25000" r="1" b="1"/>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Tree>
    <p:extLst>
      <p:ext uri="{BB962C8B-B14F-4D97-AF65-F5344CB8AC3E}">
        <p14:creationId xmlns:p14="http://schemas.microsoft.com/office/powerpoint/2010/main" val="1098819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5E9D56-2EAD-41B8-B682-71E86ACBF815}"/>
              </a:ext>
            </a:extLst>
          </p:cNvPr>
          <p:cNvSpPr>
            <a:spLocks noGrp="1"/>
          </p:cNvSpPr>
          <p:nvPr>
            <p:ph type="title"/>
          </p:nvPr>
        </p:nvSpPr>
        <p:spPr>
          <a:xfrm>
            <a:off x="401216" y="260483"/>
            <a:ext cx="5427525" cy="687571"/>
          </a:xfrm>
        </p:spPr>
        <p:txBody>
          <a:bodyPr anchor="b">
            <a:normAutofit/>
          </a:bodyPr>
          <a:lstStyle/>
          <a:p>
            <a:pPr algn="ctr"/>
            <a:r>
              <a:rPr lang="en-US" sz="4000" dirty="0"/>
              <a:t>A Calling</a:t>
            </a:r>
          </a:p>
        </p:txBody>
      </p:sp>
      <p:sp>
        <p:nvSpPr>
          <p:cNvPr id="3" name="Content Placeholder 2">
            <a:extLst>
              <a:ext uri="{FF2B5EF4-FFF2-40B4-BE49-F238E27FC236}">
                <a16:creationId xmlns:a16="http://schemas.microsoft.com/office/drawing/2014/main" id="{1C5D0FCD-CCDB-4598-BAA5-97DFAA756D35}"/>
              </a:ext>
            </a:extLst>
          </p:cNvPr>
          <p:cNvSpPr>
            <a:spLocks noGrp="1"/>
          </p:cNvSpPr>
          <p:nvPr>
            <p:ph idx="1"/>
          </p:nvPr>
        </p:nvSpPr>
        <p:spPr>
          <a:xfrm>
            <a:off x="810208" y="1334277"/>
            <a:ext cx="6456784" cy="4443447"/>
          </a:xfrm>
        </p:spPr>
        <p:txBody>
          <a:bodyPr anchor="t">
            <a:noAutofit/>
          </a:bodyPr>
          <a:lstStyle/>
          <a:p>
            <a:r>
              <a:rPr lang="en-US" sz="2400" dirty="0"/>
              <a:t>Theology Institute at DOLR</a:t>
            </a:r>
          </a:p>
          <a:p>
            <a:r>
              <a:rPr lang="en-US" sz="2400" dirty="0"/>
              <a:t>Future Goals</a:t>
            </a:r>
          </a:p>
          <a:p>
            <a:r>
              <a:rPr lang="en-US" sz="2400" dirty="0"/>
              <a:t>Talked with my Priest about Parish Nursing</a:t>
            </a:r>
          </a:p>
          <a:p>
            <a:r>
              <a:rPr lang="en-US" sz="2400" dirty="0"/>
              <a:t>2016 Established a Faith and Health Ministry at Our Lady of Good Counsel, Little Rock, AR</a:t>
            </a:r>
          </a:p>
          <a:p>
            <a:r>
              <a:rPr lang="en-US" sz="2400" dirty="0"/>
              <a:t>October 2016, Faith Community Nursing Foundations Course, by the Westberg Institute at the Archdiocese of Oklahoma City</a:t>
            </a:r>
          </a:p>
          <a:p>
            <a:r>
              <a:rPr lang="en-US" sz="2400" dirty="0"/>
              <a:t>2019 Started working with Catholic Charities and CHI St. Vincent.</a:t>
            </a:r>
          </a:p>
        </p:txBody>
      </p:sp>
      <p:pic>
        <p:nvPicPr>
          <p:cNvPr id="4" name="Content Placeholder 4" descr="A person wearing a costume&#10;&#10;Description automatically generated">
            <a:extLst>
              <a:ext uri="{FF2B5EF4-FFF2-40B4-BE49-F238E27FC236}">
                <a16:creationId xmlns:a16="http://schemas.microsoft.com/office/drawing/2014/main" id="{530D9A94-EAA6-4C0B-A16B-FE0C20A4C47F}"/>
              </a:ext>
            </a:extLst>
          </p:cNvPr>
          <p:cNvPicPr>
            <a:picLocks noChangeAspect="1"/>
          </p:cNvPicPr>
          <p:nvPr/>
        </p:nvPicPr>
        <p:blipFill rotWithShape="1">
          <a:blip r:embed="rId3">
            <a:extLst>
              <a:ext uri="{28A0092B-C50C-407E-A947-70E740481C1C}">
                <a14:useLocalDpi xmlns:a14="http://schemas.microsoft.com/office/drawing/2010/main" val="0"/>
              </a:ext>
            </a:extLst>
          </a:blip>
          <a:srcRect l="25001" r="-3" b="-3"/>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7217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8818C0-2006-4B2A-BBC6-A0BA2D9421D8}"/>
              </a:ext>
            </a:extLst>
          </p:cNvPr>
          <p:cNvSpPr>
            <a:spLocks noGrp="1"/>
          </p:cNvSpPr>
          <p:nvPr>
            <p:ph type="title"/>
          </p:nvPr>
        </p:nvSpPr>
        <p:spPr>
          <a:xfrm>
            <a:off x="990600" y="308272"/>
            <a:ext cx="5911115" cy="755279"/>
          </a:xfrm>
        </p:spPr>
        <p:txBody>
          <a:bodyPr anchor="b">
            <a:normAutofit/>
          </a:bodyPr>
          <a:lstStyle/>
          <a:p>
            <a:pPr algn="ctr"/>
            <a:r>
              <a:rPr lang="en-US" sz="4000" dirty="0"/>
              <a:t>Initial Committee Members</a:t>
            </a:r>
          </a:p>
        </p:txBody>
      </p:sp>
      <p:sp>
        <p:nvSpPr>
          <p:cNvPr id="3" name="Content Placeholder 2">
            <a:extLst>
              <a:ext uri="{FF2B5EF4-FFF2-40B4-BE49-F238E27FC236}">
                <a16:creationId xmlns:a16="http://schemas.microsoft.com/office/drawing/2014/main" id="{C9D786D5-0076-496C-AE98-2BD9DAF2B5BB}"/>
              </a:ext>
            </a:extLst>
          </p:cNvPr>
          <p:cNvSpPr>
            <a:spLocks noGrp="1"/>
          </p:cNvSpPr>
          <p:nvPr>
            <p:ph idx="1"/>
          </p:nvPr>
        </p:nvSpPr>
        <p:spPr>
          <a:xfrm>
            <a:off x="990600" y="1371821"/>
            <a:ext cx="6618888" cy="4501642"/>
          </a:xfrm>
        </p:spPr>
        <p:txBody>
          <a:bodyPr anchor="t">
            <a:normAutofit fontScale="92500" lnSpcReduction="20000"/>
          </a:bodyPr>
          <a:lstStyle/>
          <a:p>
            <a:pPr marL="0" indent="0" algn="ctr">
              <a:buNone/>
            </a:pPr>
            <a:r>
              <a:rPr lang="en-US" sz="2000" dirty="0"/>
              <a:t>Sheryl </a:t>
            </a:r>
            <a:r>
              <a:rPr lang="en-US" sz="2000" dirty="0" err="1"/>
              <a:t>Banak</a:t>
            </a:r>
            <a:r>
              <a:rPr lang="en-US" sz="2000" dirty="0"/>
              <a:t>, MSN, RN</a:t>
            </a:r>
          </a:p>
          <a:p>
            <a:pPr marL="0" indent="0" algn="ctr">
              <a:buNone/>
            </a:pPr>
            <a:r>
              <a:rPr lang="en-US" sz="2000" dirty="0"/>
              <a:t>Carlita </a:t>
            </a:r>
            <a:r>
              <a:rPr lang="en-US" sz="2000" dirty="0" err="1"/>
              <a:t>Baquial</a:t>
            </a:r>
            <a:r>
              <a:rPr lang="en-US" sz="2000" dirty="0"/>
              <a:t>, RN (Retired)</a:t>
            </a:r>
          </a:p>
          <a:p>
            <a:pPr marL="0" indent="0" algn="ctr">
              <a:buNone/>
            </a:pPr>
            <a:r>
              <a:rPr lang="en-US" sz="2000" dirty="0"/>
              <a:t>Janet Breen, LPC</a:t>
            </a:r>
          </a:p>
          <a:p>
            <a:pPr marL="0" indent="0" algn="ctr">
              <a:buNone/>
            </a:pPr>
            <a:r>
              <a:rPr lang="en-US" sz="2000" dirty="0"/>
              <a:t>Helen Evans, RN (Retired)</a:t>
            </a:r>
          </a:p>
          <a:p>
            <a:pPr marL="0" indent="0" algn="ctr">
              <a:buNone/>
            </a:pPr>
            <a:r>
              <a:rPr lang="en-US" sz="2000" dirty="0"/>
              <a:t>Lilian Felicitas, BSBA</a:t>
            </a:r>
          </a:p>
          <a:p>
            <a:pPr marL="0" indent="0" algn="ctr">
              <a:buNone/>
            </a:pPr>
            <a:r>
              <a:rPr lang="en-US" sz="2000" dirty="0"/>
              <a:t>Peter </a:t>
            </a:r>
            <a:r>
              <a:rPr lang="en-US" sz="2000" dirty="0" err="1"/>
              <a:t>Goulden</a:t>
            </a:r>
            <a:r>
              <a:rPr lang="en-US" sz="2000" dirty="0"/>
              <a:t>, MD, FRCP</a:t>
            </a:r>
          </a:p>
          <a:p>
            <a:pPr marL="0" indent="0" algn="ctr">
              <a:buNone/>
            </a:pPr>
            <a:r>
              <a:rPr lang="en-US" sz="2000" dirty="0"/>
              <a:t>Diane Hanley, OTR/L</a:t>
            </a:r>
          </a:p>
          <a:p>
            <a:pPr marL="0" indent="0" algn="ctr">
              <a:buNone/>
            </a:pPr>
            <a:r>
              <a:rPr lang="en-US" sz="2000" dirty="0"/>
              <a:t>Bernadette Lange, MD</a:t>
            </a:r>
          </a:p>
          <a:p>
            <a:pPr marL="0" indent="0" algn="ctr">
              <a:buNone/>
            </a:pPr>
            <a:r>
              <a:rPr lang="en-US" sz="2000" dirty="0"/>
              <a:t>Carla </a:t>
            </a:r>
            <a:r>
              <a:rPr lang="en-US" sz="2000" dirty="0" err="1"/>
              <a:t>LaMay</a:t>
            </a:r>
            <a:r>
              <a:rPr lang="en-US" sz="2000" dirty="0"/>
              <a:t>, LCSW</a:t>
            </a:r>
          </a:p>
          <a:p>
            <a:pPr marL="0" indent="0" algn="ctr">
              <a:buNone/>
            </a:pPr>
            <a:r>
              <a:rPr lang="en-US" sz="2000" dirty="0"/>
              <a:t>Anne </a:t>
            </a:r>
            <a:r>
              <a:rPr lang="en-US" sz="2000" dirty="0" err="1"/>
              <a:t>Mancino</a:t>
            </a:r>
            <a:r>
              <a:rPr lang="en-US" sz="2000" dirty="0"/>
              <a:t>, MD</a:t>
            </a:r>
          </a:p>
          <a:p>
            <a:pPr marL="0" indent="0" algn="ctr">
              <a:buNone/>
            </a:pPr>
            <a:r>
              <a:rPr lang="en-US" sz="2000" dirty="0"/>
              <a:t>Deborah Meiklejohn, </a:t>
            </a:r>
            <a:r>
              <a:rPr lang="en-US" sz="2000" dirty="0" err="1"/>
              <a:t>MNSc</a:t>
            </a:r>
            <a:r>
              <a:rPr lang="en-US" sz="2000" dirty="0"/>
              <a:t>, RN</a:t>
            </a:r>
          </a:p>
          <a:p>
            <a:pPr marL="0" indent="0" algn="ctr">
              <a:buNone/>
            </a:pPr>
            <a:r>
              <a:rPr lang="en-US" sz="2000" dirty="0"/>
              <a:t>Vicki </a:t>
            </a:r>
            <a:r>
              <a:rPr lang="en-US" sz="2000" dirty="0" err="1"/>
              <a:t>Stefans</a:t>
            </a:r>
            <a:r>
              <a:rPr lang="en-US" sz="2000" dirty="0"/>
              <a:t>, MD</a:t>
            </a:r>
          </a:p>
          <a:p>
            <a:pPr marL="0" indent="0" algn="ctr">
              <a:buNone/>
            </a:pPr>
            <a:r>
              <a:rPr lang="en-US" sz="2000" dirty="0"/>
              <a:t>Patricia Thompson, PhD, RN</a:t>
            </a:r>
          </a:p>
          <a:p>
            <a:pPr marL="0" indent="0">
              <a:buNone/>
            </a:pPr>
            <a:endParaRPr lang="en-US" sz="1000" dirty="0"/>
          </a:p>
        </p:txBody>
      </p:sp>
      <p:pic>
        <p:nvPicPr>
          <p:cNvPr id="5" name="Picture 4" descr="A person wearing a costume&#10;&#10;Description automatically generated">
            <a:extLst>
              <a:ext uri="{FF2B5EF4-FFF2-40B4-BE49-F238E27FC236}">
                <a16:creationId xmlns:a16="http://schemas.microsoft.com/office/drawing/2014/main" id="{31F15CD7-442D-4E95-AA02-12B3E13FA919}"/>
              </a:ext>
            </a:extLst>
          </p:cNvPr>
          <p:cNvPicPr>
            <a:picLocks noChangeAspect="1"/>
          </p:cNvPicPr>
          <p:nvPr/>
        </p:nvPicPr>
        <p:blipFill rotWithShape="1">
          <a:blip r:embed="rId3">
            <a:extLst>
              <a:ext uri="{28A0092B-C50C-407E-A947-70E740481C1C}">
                <a14:useLocalDpi xmlns:a14="http://schemas.microsoft.com/office/drawing/2010/main" val="0"/>
              </a:ext>
            </a:extLst>
          </a:blip>
          <a:srcRect l="25001" r="-3" b="-3"/>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12" name="Rectangle 1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9684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8818C0-2006-4B2A-BBC6-A0BA2D9421D8}"/>
              </a:ext>
            </a:extLst>
          </p:cNvPr>
          <p:cNvSpPr>
            <a:spLocks noGrp="1"/>
          </p:cNvSpPr>
          <p:nvPr>
            <p:ph type="title"/>
          </p:nvPr>
        </p:nvSpPr>
        <p:spPr>
          <a:xfrm>
            <a:off x="809994" y="380024"/>
            <a:ext cx="5427525" cy="1074852"/>
          </a:xfrm>
        </p:spPr>
        <p:txBody>
          <a:bodyPr anchor="b">
            <a:normAutofit/>
          </a:bodyPr>
          <a:lstStyle/>
          <a:p>
            <a:pPr algn="ctr"/>
            <a:r>
              <a:rPr lang="en-US" sz="4000" dirty="0"/>
              <a:t>Mission Statement</a:t>
            </a:r>
          </a:p>
        </p:txBody>
      </p:sp>
      <p:sp>
        <p:nvSpPr>
          <p:cNvPr id="3" name="Content Placeholder 2">
            <a:extLst>
              <a:ext uri="{FF2B5EF4-FFF2-40B4-BE49-F238E27FC236}">
                <a16:creationId xmlns:a16="http://schemas.microsoft.com/office/drawing/2014/main" id="{C9D786D5-0076-496C-AE98-2BD9DAF2B5BB}"/>
              </a:ext>
            </a:extLst>
          </p:cNvPr>
          <p:cNvSpPr>
            <a:spLocks noGrp="1"/>
          </p:cNvSpPr>
          <p:nvPr>
            <p:ph idx="1"/>
          </p:nvPr>
        </p:nvSpPr>
        <p:spPr>
          <a:xfrm>
            <a:off x="918947" y="1862115"/>
            <a:ext cx="5427526" cy="3535083"/>
          </a:xfrm>
        </p:spPr>
        <p:txBody>
          <a:bodyPr anchor="t">
            <a:normAutofit/>
          </a:bodyPr>
          <a:lstStyle/>
          <a:p>
            <a:pPr marL="0" indent="0">
              <a:buNone/>
            </a:pPr>
            <a:r>
              <a:rPr lang="en-US" sz="2400" dirty="0"/>
              <a:t>Work to promote health with an emphasis on the spiritual component where an individual’s awareness of God’s love and care enhances healing and lessen isolation and loneliness (CC, OKC).</a:t>
            </a:r>
          </a:p>
          <a:p>
            <a:pPr marL="0" indent="0">
              <a:buNone/>
            </a:pPr>
            <a:endParaRPr lang="en-US" sz="2000" dirty="0"/>
          </a:p>
        </p:txBody>
      </p:sp>
      <p:pic>
        <p:nvPicPr>
          <p:cNvPr id="5" name="Picture 4" descr="A person wearing a costume&#10;&#10;Description automatically generated">
            <a:extLst>
              <a:ext uri="{FF2B5EF4-FFF2-40B4-BE49-F238E27FC236}">
                <a16:creationId xmlns:a16="http://schemas.microsoft.com/office/drawing/2014/main" id="{31F15CD7-442D-4E95-AA02-12B3E13FA919}"/>
              </a:ext>
            </a:extLst>
          </p:cNvPr>
          <p:cNvPicPr>
            <a:picLocks noChangeAspect="1"/>
          </p:cNvPicPr>
          <p:nvPr/>
        </p:nvPicPr>
        <p:blipFill rotWithShape="1">
          <a:blip r:embed="rId3">
            <a:extLst>
              <a:ext uri="{28A0092B-C50C-407E-A947-70E740481C1C}">
                <a14:useLocalDpi xmlns:a14="http://schemas.microsoft.com/office/drawing/2010/main" val="0"/>
              </a:ext>
            </a:extLst>
          </a:blip>
          <a:srcRect l="25001" r="-3" b="-3"/>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12" name="Rectangle 1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4573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8818C0-2006-4B2A-BBC6-A0BA2D9421D8}"/>
              </a:ext>
            </a:extLst>
          </p:cNvPr>
          <p:cNvSpPr>
            <a:spLocks noGrp="1"/>
          </p:cNvSpPr>
          <p:nvPr>
            <p:ph type="title"/>
          </p:nvPr>
        </p:nvSpPr>
        <p:spPr>
          <a:xfrm>
            <a:off x="701040" y="398685"/>
            <a:ext cx="5427525" cy="1037529"/>
          </a:xfrm>
        </p:spPr>
        <p:txBody>
          <a:bodyPr anchor="b">
            <a:normAutofit/>
          </a:bodyPr>
          <a:lstStyle/>
          <a:p>
            <a:pPr algn="ctr"/>
            <a:r>
              <a:rPr lang="en-US" sz="4000" dirty="0"/>
              <a:t>Goals</a:t>
            </a:r>
          </a:p>
        </p:txBody>
      </p:sp>
      <p:sp>
        <p:nvSpPr>
          <p:cNvPr id="3" name="Content Placeholder 2">
            <a:extLst>
              <a:ext uri="{FF2B5EF4-FFF2-40B4-BE49-F238E27FC236}">
                <a16:creationId xmlns:a16="http://schemas.microsoft.com/office/drawing/2014/main" id="{C9D786D5-0076-496C-AE98-2BD9DAF2B5BB}"/>
              </a:ext>
            </a:extLst>
          </p:cNvPr>
          <p:cNvSpPr>
            <a:spLocks noGrp="1"/>
          </p:cNvSpPr>
          <p:nvPr>
            <p:ph idx="1"/>
          </p:nvPr>
        </p:nvSpPr>
        <p:spPr>
          <a:xfrm>
            <a:off x="692953" y="1632857"/>
            <a:ext cx="6167534" cy="4077478"/>
          </a:xfrm>
        </p:spPr>
        <p:txBody>
          <a:bodyPr anchor="t">
            <a:normAutofit/>
          </a:bodyPr>
          <a:lstStyle/>
          <a:p>
            <a:pPr marL="0" indent="0">
              <a:buNone/>
            </a:pPr>
            <a:r>
              <a:rPr lang="en-US" sz="2400" dirty="0"/>
              <a:t>Care of the sick and frail by meeting physical, spiritual, mental and social needs.</a:t>
            </a:r>
          </a:p>
          <a:p>
            <a:pPr marL="0" indent="0">
              <a:buNone/>
            </a:pPr>
            <a:r>
              <a:rPr lang="en-US" sz="2400" dirty="0"/>
              <a:t>Visits both during and after hospitalization as requested.</a:t>
            </a:r>
          </a:p>
          <a:p>
            <a:pPr marL="0" indent="0">
              <a:buNone/>
            </a:pPr>
            <a:r>
              <a:rPr lang="en-US" sz="2400" dirty="0"/>
              <a:t>Promotion of healthy lifestyles through wellness education.</a:t>
            </a:r>
          </a:p>
          <a:p>
            <a:pPr marL="0" indent="0">
              <a:buNone/>
            </a:pPr>
            <a:r>
              <a:rPr lang="en-US" sz="2400" dirty="0"/>
              <a:t>Support spiritual, social and emotional needs –  prayer, support groups.</a:t>
            </a:r>
          </a:p>
          <a:p>
            <a:pPr marL="0" indent="0">
              <a:buNone/>
            </a:pPr>
            <a:r>
              <a:rPr lang="en-US" sz="2400" dirty="0"/>
              <a:t>Assistance accessing healthcare services and resources.</a:t>
            </a:r>
          </a:p>
          <a:p>
            <a:pPr marL="0" indent="0">
              <a:buNone/>
            </a:pPr>
            <a:endParaRPr lang="en-US" sz="2000" dirty="0"/>
          </a:p>
        </p:txBody>
      </p:sp>
      <p:pic>
        <p:nvPicPr>
          <p:cNvPr id="5" name="Picture 4" descr="A person wearing a costume&#10;&#10;Description automatically generated">
            <a:extLst>
              <a:ext uri="{FF2B5EF4-FFF2-40B4-BE49-F238E27FC236}">
                <a16:creationId xmlns:a16="http://schemas.microsoft.com/office/drawing/2014/main" id="{31F15CD7-442D-4E95-AA02-12B3E13FA919}"/>
              </a:ext>
            </a:extLst>
          </p:cNvPr>
          <p:cNvPicPr>
            <a:picLocks noChangeAspect="1"/>
          </p:cNvPicPr>
          <p:nvPr/>
        </p:nvPicPr>
        <p:blipFill rotWithShape="1">
          <a:blip r:embed="rId3">
            <a:extLst>
              <a:ext uri="{28A0092B-C50C-407E-A947-70E740481C1C}">
                <a14:useLocalDpi xmlns:a14="http://schemas.microsoft.com/office/drawing/2010/main" val="0"/>
              </a:ext>
            </a:extLst>
          </a:blip>
          <a:srcRect l="25001" r="-3" b="-3"/>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17" name="Rectangle 16">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7025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7CF1A0-F97E-4027-AE5E-B26BFE6C5DF8}"/>
              </a:ext>
            </a:extLst>
          </p:cNvPr>
          <p:cNvSpPr>
            <a:spLocks noGrp="1"/>
          </p:cNvSpPr>
          <p:nvPr>
            <p:ph type="title"/>
          </p:nvPr>
        </p:nvSpPr>
        <p:spPr>
          <a:xfrm>
            <a:off x="1136398" y="502021"/>
            <a:ext cx="5427525" cy="1667997"/>
          </a:xfrm>
        </p:spPr>
        <p:txBody>
          <a:bodyPr anchor="b">
            <a:normAutofit/>
          </a:bodyPr>
          <a:lstStyle/>
          <a:p>
            <a:pPr algn="ctr"/>
            <a:r>
              <a:rPr lang="en-US" sz="4000" dirty="0"/>
              <a:t>What is Faith Community Nursing (FCN)?</a:t>
            </a:r>
          </a:p>
        </p:txBody>
      </p:sp>
      <p:sp>
        <p:nvSpPr>
          <p:cNvPr id="3" name="Content Placeholder 2">
            <a:extLst>
              <a:ext uri="{FF2B5EF4-FFF2-40B4-BE49-F238E27FC236}">
                <a16:creationId xmlns:a16="http://schemas.microsoft.com/office/drawing/2014/main" id="{D4F94C4E-66C8-402C-8B50-A8056AED0778}"/>
              </a:ext>
            </a:extLst>
          </p:cNvPr>
          <p:cNvSpPr>
            <a:spLocks noGrp="1"/>
          </p:cNvSpPr>
          <p:nvPr>
            <p:ph idx="1"/>
          </p:nvPr>
        </p:nvSpPr>
        <p:spPr>
          <a:xfrm>
            <a:off x="1136398" y="2405467"/>
            <a:ext cx="5427526" cy="3535083"/>
          </a:xfrm>
        </p:spPr>
        <p:txBody>
          <a:bodyPr anchor="t">
            <a:normAutofit/>
          </a:bodyPr>
          <a:lstStyle/>
          <a:p>
            <a:r>
              <a:rPr lang="en-US" sz="2000" dirty="0"/>
              <a:t>AKA parish nursing or church nursing.</a:t>
            </a:r>
          </a:p>
          <a:p>
            <a:r>
              <a:rPr lang="en-US" sz="2000" dirty="0"/>
              <a:t>Earliest documentation of nursing is before Christ.</a:t>
            </a:r>
          </a:p>
          <a:p>
            <a:r>
              <a:rPr lang="en-US" sz="2000" dirty="0"/>
              <a:t>1970 Dr. Granger Westberg conceptualized FCN</a:t>
            </a:r>
          </a:p>
          <a:p>
            <a:r>
              <a:rPr lang="en-US" sz="2000" dirty="0"/>
              <a:t>1983 Piloted Parish Nursing in Tucson, AZ</a:t>
            </a:r>
          </a:p>
          <a:p>
            <a:r>
              <a:rPr lang="en-US" sz="2000" dirty="0"/>
              <a:t>1991 First class for FCN</a:t>
            </a:r>
          </a:p>
          <a:p>
            <a:r>
              <a:rPr lang="en-US" sz="2000" dirty="0"/>
              <a:t>1997 First published FCN Foundations Book</a:t>
            </a:r>
          </a:p>
          <a:p>
            <a:r>
              <a:rPr lang="en-US" sz="2000" dirty="0"/>
              <a:t>2019 Last revision date for FCN course</a:t>
            </a:r>
          </a:p>
          <a:p>
            <a:endParaRPr lang="en-US" sz="2000" dirty="0"/>
          </a:p>
        </p:txBody>
      </p:sp>
      <p:pic>
        <p:nvPicPr>
          <p:cNvPr id="4" name="Content Placeholder 4" descr="A person wearing a costume&#10;&#10;Description automatically generated">
            <a:extLst>
              <a:ext uri="{FF2B5EF4-FFF2-40B4-BE49-F238E27FC236}">
                <a16:creationId xmlns:a16="http://schemas.microsoft.com/office/drawing/2014/main" id="{F02818D7-2A73-404E-833F-7EF12A03AE00}"/>
              </a:ext>
            </a:extLst>
          </p:cNvPr>
          <p:cNvPicPr>
            <a:picLocks noChangeAspect="1"/>
          </p:cNvPicPr>
          <p:nvPr/>
        </p:nvPicPr>
        <p:blipFill rotWithShape="1">
          <a:blip r:embed="rId3">
            <a:extLst>
              <a:ext uri="{28A0092B-C50C-407E-A947-70E740481C1C}">
                <a14:useLocalDpi xmlns:a14="http://schemas.microsoft.com/office/drawing/2010/main" val="0"/>
              </a:ext>
            </a:extLst>
          </a:blip>
          <a:srcRect l="25001" r="-3" b="-3"/>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9568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7CF1A0-F97E-4027-AE5E-B26BFE6C5DF8}"/>
              </a:ext>
            </a:extLst>
          </p:cNvPr>
          <p:cNvSpPr>
            <a:spLocks noGrp="1"/>
          </p:cNvSpPr>
          <p:nvPr>
            <p:ph type="title"/>
          </p:nvPr>
        </p:nvSpPr>
        <p:spPr>
          <a:xfrm>
            <a:off x="1136398" y="502021"/>
            <a:ext cx="5427525" cy="1667997"/>
          </a:xfrm>
        </p:spPr>
        <p:txBody>
          <a:bodyPr anchor="b">
            <a:normAutofit/>
          </a:bodyPr>
          <a:lstStyle/>
          <a:p>
            <a:pPr algn="ctr"/>
            <a:r>
              <a:rPr lang="en-US" sz="4000" dirty="0"/>
              <a:t>What is Faith Community Nursing (FCN)?</a:t>
            </a:r>
          </a:p>
        </p:txBody>
      </p:sp>
      <p:sp>
        <p:nvSpPr>
          <p:cNvPr id="3" name="Content Placeholder 2">
            <a:extLst>
              <a:ext uri="{FF2B5EF4-FFF2-40B4-BE49-F238E27FC236}">
                <a16:creationId xmlns:a16="http://schemas.microsoft.com/office/drawing/2014/main" id="{D4F94C4E-66C8-402C-8B50-A8056AED0778}"/>
              </a:ext>
            </a:extLst>
          </p:cNvPr>
          <p:cNvSpPr>
            <a:spLocks noGrp="1"/>
          </p:cNvSpPr>
          <p:nvPr>
            <p:ph idx="1"/>
          </p:nvPr>
        </p:nvSpPr>
        <p:spPr>
          <a:xfrm>
            <a:off x="1136398" y="2405467"/>
            <a:ext cx="5427526" cy="3535083"/>
          </a:xfrm>
        </p:spPr>
        <p:txBody>
          <a:bodyPr anchor="t">
            <a:normAutofit/>
          </a:bodyPr>
          <a:lstStyle/>
          <a:p>
            <a:r>
              <a:rPr lang="en-US" sz="2000" dirty="0"/>
              <a:t>1997 Faith Community Nursing was recognized as a specialty in nursing practice by the American Nurses Association (ANA).</a:t>
            </a:r>
          </a:p>
          <a:p>
            <a:r>
              <a:rPr lang="en-US" sz="2000" dirty="0"/>
              <a:t>1998/2017 Scopes and Standards of Practice</a:t>
            </a:r>
          </a:p>
          <a:p>
            <a:r>
              <a:rPr lang="en-US" sz="2000" dirty="0"/>
              <a:t>Combines professional nursing and health in a faith community.</a:t>
            </a:r>
          </a:p>
          <a:p>
            <a:r>
              <a:rPr lang="en-US" sz="2000" dirty="0"/>
              <a:t>Spiritual aspect is the key to FCN by actively promoting wellness, wholeness and preventive health.</a:t>
            </a:r>
          </a:p>
          <a:p>
            <a:endParaRPr lang="en-US" sz="2000" dirty="0"/>
          </a:p>
        </p:txBody>
      </p:sp>
      <p:pic>
        <p:nvPicPr>
          <p:cNvPr id="4" name="Content Placeholder 4" descr="A person wearing a costume&#10;&#10;Description automatically generated">
            <a:extLst>
              <a:ext uri="{FF2B5EF4-FFF2-40B4-BE49-F238E27FC236}">
                <a16:creationId xmlns:a16="http://schemas.microsoft.com/office/drawing/2014/main" id="{F02818D7-2A73-404E-833F-7EF12A03AE00}"/>
              </a:ext>
            </a:extLst>
          </p:cNvPr>
          <p:cNvPicPr>
            <a:picLocks noChangeAspect="1"/>
          </p:cNvPicPr>
          <p:nvPr/>
        </p:nvPicPr>
        <p:blipFill rotWithShape="1">
          <a:blip r:embed="rId3">
            <a:extLst>
              <a:ext uri="{28A0092B-C50C-407E-A947-70E740481C1C}">
                <a14:useLocalDpi xmlns:a14="http://schemas.microsoft.com/office/drawing/2010/main" val="0"/>
              </a:ext>
            </a:extLst>
          </a:blip>
          <a:srcRect l="25001" r="-3" b="-3"/>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49006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2688</Words>
  <Application>Microsoft Office PowerPoint</Application>
  <PresentationFormat>Widescreen</PresentationFormat>
  <Paragraphs>219</Paragraphs>
  <Slides>26</Slides>
  <Notes>25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ＭＳ Ｐゴシック</vt:lpstr>
      <vt:lpstr>Arial</vt:lpstr>
      <vt:lpstr>Calibri</vt:lpstr>
      <vt:lpstr>Calibri Light</vt:lpstr>
      <vt:lpstr>Helvetica Light</vt:lpstr>
      <vt:lpstr>Times New Roman</vt:lpstr>
      <vt:lpstr>Wingdings</vt:lpstr>
      <vt:lpstr>Office Theme</vt:lpstr>
      <vt:lpstr>2_Office Theme</vt:lpstr>
      <vt:lpstr>PowerPoint Presentation</vt:lpstr>
      <vt:lpstr>Webinar Logistics </vt:lpstr>
      <vt:lpstr>Faith Community Nursing </vt:lpstr>
      <vt:lpstr>A Calling</vt:lpstr>
      <vt:lpstr>Initial Committee Members</vt:lpstr>
      <vt:lpstr>Mission Statement</vt:lpstr>
      <vt:lpstr>Goals</vt:lpstr>
      <vt:lpstr>What is Faith Community Nursing (FCN)?</vt:lpstr>
      <vt:lpstr>What is Faith Community Nursing (FCN)?</vt:lpstr>
      <vt:lpstr>Faith Community Nursing Foundations Course</vt:lpstr>
      <vt:lpstr>Roles of a Faith Community Nurse</vt:lpstr>
      <vt:lpstr>What Can An FCN Do For Their Parish?</vt:lpstr>
      <vt:lpstr>What Can An FCN Do For Their Parish?</vt:lpstr>
      <vt:lpstr>Home Visits</vt:lpstr>
      <vt:lpstr>Actions and Tasks Not Included</vt:lpstr>
      <vt:lpstr>Collaboration with FCN Program and CHI St. Vincent</vt:lpstr>
      <vt:lpstr>Collaboration Between Catholic Charities, Westside Clinic and CHI St. Vincent</vt:lpstr>
      <vt:lpstr>Future Program with CHI St. Vincent Transitional Care Program</vt:lpstr>
      <vt:lpstr>Transitional Care Program Goals</vt:lpstr>
      <vt:lpstr>Elder Care</vt:lpstr>
      <vt:lpstr>Research</vt:lpstr>
      <vt:lpstr>Funding Resources</vt:lpstr>
      <vt:lpstr>Resources</vt:lpstr>
      <vt:lpstr>Resources</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Faith Community Nursing</dc:title>
  <dc:creator>Debbie Meiklejohn</dc:creator>
  <cp:lastModifiedBy>Ben Wortham</cp:lastModifiedBy>
  <cp:revision>31</cp:revision>
  <cp:lastPrinted>2021-03-06T19:01:29Z</cp:lastPrinted>
  <dcterms:created xsi:type="dcterms:W3CDTF">2021-01-23T17:34:07Z</dcterms:created>
  <dcterms:modified xsi:type="dcterms:W3CDTF">2021-03-31T14:43:05Z</dcterms:modified>
</cp:coreProperties>
</file>