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9" r:id="rId1"/>
  </p:sldMasterIdLst>
  <p:notesMasterIdLst>
    <p:notesMasterId r:id="rId28"/>
  </p:notesMasterIdLst>
  <p:sldIdLst>
    <p:sldId id="483" r:id="rId2"/>
    <p:sldId id="561" r:id="rId3"/>
    <p:sldId id="562" r:id="rId4"/>
    <p:sldId id="564" r:id="rId5"/>
    <p:sldId id="565" r:id="rId6"/>
    <p:sldId id="590" r:id="rId7"/>
    <p:sldId id="570" r:id="rId8"/>
    <p:sldId id="613" r:id="rId9"/>
    <p:sldId id="571" r:id="rId10"/>
    <p:sldId id="572" r:id="rId11"/>
    <p:sldId id="591" r:id="rId12"/>
    <p:sldId id="592" r:id="rId13"/>
    <p:sldId id="593" r:id="rId14"/>
    <p:sldId id="614" r:id="rId15"/>
    <p:sldId id="595" r:id="rId16"/>
    <p:sldId id="578" r:id="rId17"/>
    <p:sldId id="598" r:id="rId18"/>
    <p:sldId id="603" r:id="rId19"/>
    <p:sldId id="582" r:id="rId20"/>
    <p:sldId id="580" r:id="rId21"/>
    <p:sldId id="585" r:id="rId22"/>
    <p:sldId id="608" r:id="rId23"/>
    <p:sldId id="609" r:id="rId24"/>
    <p:sldId id="611" r:id="rId25"/>
    <p:sldId id="587" r:id="rId26"/>
    <p:sldId id="605" r:id="rId2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Geneva"/>
        <a:cs typeface="Geneva"/>
      </a:defRPr>
    </a:lvl1pPr>
    <a:lvl2pPr marL="457200" algn="l" rtl="0" fontAlgn="base">
      <a:spcBef>
        <a:spcPct val="0"/>
      </a:spcBef>
      <a:spcAft>
        <a:spcPct val="0"/>
      </a:spcAft>
      <a:defRPr sz="2400" kern="1200">
        <a:solidFill>
          <a:schemeClr val="tx1"/>
        </a:solidFill>
        <a:latin typeface="Arial" pitchFamily="34" charset="0"/>
        <a:ea typeface="Geneva"/>
        <a:cs typeface="Geneva"/>
      </a:defRPr>
    </a:lvl2pPr>
    <a:lvl3pPr marL="914400" algn="l" rtl="0" fontAlgn="base">
      <a:spcBef>
        <a:spcPct val="0"/>
      </a:spcBef>
      <a:spcAft>
        <a:spcPct val="0"/>
      </a:spcAft>
      <a:defRPr sz="2400" kern="1200">
        <a:solidFill>
          <a:schemeClr val="tx1"/>
        </a:solidFill>
        <a:latin typeface="Arial" pitchFamily="34" charset="0"/>
        <a:ea typeface="Geneva"/>
        <a:cs typeface="Geneva"/>
      </a:defRPr>
    </a:lvl3pPr>
    <a:lvl4pPr marL="1371600" algn="l" rtl="0" fontAlgn="base">
      <a:spcBef>
        <a:spcPct val="0"/>
      </a:spcBef>
      <a:spcAft>
        <a:spcPct val="0"/>
      </a:spcAft>
      <a:defRPr sz="2400" kern="1200">
        <a:solidFill>
          <a:schemeClr val="tx1"/>
        </a:solidFill>
        <a:latin typeface="Arial" pitchFamily="34" charset="0"/>
        <a:ea typeface="Geneva"/>
        <a:cs typeface="Geneva"/>
      </a:defRPr>
    </a:lvl4pPr>
    <a:lvl5pPr marL="1828800" algn="l"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3888">
          <p15:clr>
            <a:srgbClr val="A4A3A4"/>
          </p15:clr>
        </p15:guide>
        <p15:guide id="2" orient="horz" pos="864">
          <p15:clr>
            <a:srgbClr val="A4A3A4"/>
          </p15:clr>
        </p15:guide>
        <p15:guide id="3" orient="horz" pos="4224">
          <p15:clr>
            <a:srgbClr val="A4A3A4"/>
          </p15:clr>
        </p15:guide>
        <p15:guide id="4" orient="horz" pos="384">
          <p15:clr>
            <a:srgbClr val="A4A3A4"/>
          </p15:clr>
        </p15:guide>
        <p15:guide id="5" orient="horz" pos="1296">
          <p15:clr>
            <a:srgbClr val="A4A3A4"/>
          </p15:clr>
        </p15:guide>
        <p15:guide id="6" pos="432">
          <p15:clr>
            <a:srgbClr val="A4A3A4"/>
          </p15:clr>
        </p15:guide>
        <p15:guide id="7" pos="5328">
          <p15:clr>
            <a:srgbClr val="A4A3A4"/>
          </p15:clr>
        </p15:guide>
        <p15:guide id="8" pos="1584">
          <p15:clr>
            <a:srgbClr val="A4A3A4"/>
          </p15:clr>
        </p15:guide>
        <p15:guide id="9"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2AA"/>
    <a:srgbClr val="000000"/>
    <a:srgbClr val="7795B7"/>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8914" autoAdjust="0"/>
  </p:normalViewPr>
  <p:slideViewPr>
    <p:cSldViewPr>
      <p:cViewPr varScale="1">
        <p:scale>
          <a:sx n="96" d="100"/>
          <a:sy n="96" d="100"/>
        </p:scale>
        <p:origin x="2112" y="78"/>
      </p:cViewPr>
      <p:guideLst>
        <p:guide orient="horz" pos="3888"/>
        <p:guide orient="horz" pos="864"/>
        <p:guide orient="horz" pos="4224"/>
        <p:guide orient="horz" pos="384"/>
        <p:guide orient="horz" pos="1296"/>
        <p:guide pos="432"/>
        <p:guide pos="5328"/>
        <p:guide pos="1584"/>
        <p:guide pos="17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dirty="0">
                <a:ea typeface="Geneva" pitchFamily="1"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2560" y="0"/>
            <a:ext cx="303784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dirty="0">
                <a:ea typeface="Geneva" pitchFamily="1" charset="-128"/>
                <a:cs typeface="+mn-cs"/>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dirty="0">
                <a:ea typeface="Geneva" pitchFamily="1"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Geneva" pitchFamily="1" charset="-128"/>
                <a:cs typeface="+mn-cs"/>
              </a:defRPr>
            </a:lvl1pPr>
          </a:lstStyle>
          <a:p>
            <a:pPr>
              <a:defRPr/>
            </a:pPr>
            <a:fld id="{14CD53E1-8B32-4A17-8E3C-657456F78229}" type="slidenum">
              <a:rPr lang="en-US"/>
              <a:pPr>
                <a:defRPr/>
              </a:pPr>
              <a:t>‹#›</a:t>
            </a:fld>
            <a:endParaRPr lang="en-US" dirty="0"/>
          </a:p>
        </p:txBody>
      </p:sp>
    </p:spTree>
    <p:extLst>
      <p:ext uri="{BB962C8B-B14F-4D97-AF65-F5344CB8AC3E}">
        <p14:creationId xmlns:p14="http://schemas.microsoft.com/office/powerpoint/2010/main" val="605949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DC431FB1-68F8-40F8-9D9E-8AC7DC295486}" type="slidenum">
              <a:rPr lang="en-US" sz="1200" smtClean="0">
                <a:solidFill>
                  <a:srgbClr val="000000"/>
                </a:solidFill>
              </a:rPr>
              <a:pPr/>
              <a:t>1</a:t>
            </a:fld>
            <a:endParaRPr lang="en-US" sz="1200" dirty="0" smtClean="0">
              <a:solidFill>
                <a:srgbClr val="000000"/>
              </a:solidFill>
            </a:endParaRPr>
          </a:p>
        </p:txBody>
      </p:sp>
      <p:sp>
        <p:nvSpPr>
          <p:cNvPr id="52227"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ヒラギノ角ゴ Pro W3"/>
              <a:cs typeface="Geneva"/>
            </a:endParaRPr>
          </a:p>
        </p:txBody>
      </p:sp>
    </p:spTree>
    <p:extLst>
      <p:ext uri="{BB962C8B-B14F-4D97-AF65-F5344CB8AC3E}">
        <p14:creationId xmlns:p14="http://schemas.microsoft.com/office/powerpoint/2010/main" val="2480406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Arial" pitchFamily="34" charset="0"/>
                <a:ea typeface="Geneva" pitchFamily="1" charset="-128"/>
                <a:cs typeface="Geneva"/>
              </a:rPr>
              <a:t>There was a wonderful old man who loved everything. Animals, spiders, insects ...</a:t>
            </a:r>
          </a:p>
          <a:p>
            <a:r>
              <a:rPr lang="en-US" sz="1000" b="0" i="0" kern="1200" dirty="0" smtClean="0">
                <a:solidFill>
                  <a:schemeClr val="tx1"/>
                </a:solidFill>
                <a:effectLst/>
                <a:latin typeface="Arial" pitchFamily="34" charset="0"/>
                <a:ea typeface="Geneva" pitchFamily="1" charset="-128"/>
                <a:cs typeface="Geneva"/>
              </a:rPr>
              <a:t>One day while walking through the woods, the nice old man found a cocoon. He decided to take the cocoon home to watch its beautiful transformation from a little cocoon to a beautiful butterfly.</a:t>
            </a:r>
          </a:p>
          <a:p>
            <a:r>
              <a:rPr lang="en-US" sz="1000" b="0" i="0" kern="1200" dirty="0" smtClean="0">
                <a:solidFill>
                  <a:schemeClr val="tx1"/>
                </a:solidFill>
                <a:effectLst/>
                <a:latin typeface="Arial" pitchFamily="34" charset="0"/>
                <a:ea typeface="Geneva" pitchFamily="1" charset="-128"/>
                <a:cs typeface="Geneva"/>
              </a:rPr>
              <a:t>He gently placed the cocoon on his kitchen table and watched over it for days. </a:t>
            </a:r>
          </a:p>
          <a:p>
            <a:r>
              <a:rPr lang="en-US" sz="1000" b="0" i="0" kern="1200" dirty="0" smtClean="0">
                <a:solidFill>
                  <a:schemeClr val="tx1"/>
                </a:solidFill>
                <a:effectLst/>
                <a:latin typeface="Arial" pitchFamily="34" charset="0"/>
                <a:ea typeface="Geneva" pitchFamily="1" charset="-128"/>
                <a:cs typeface="Geneva"/>
              </a:rPr>
              <a:t>One day the cocoon started to move. It moved frantically! The old man felt sorry for the little butterfly inside. He watched it struggle and struggle!</a:t>
            </a:r>
          </a:p>
          <a:p>
            <a:r>
              <a:rPr lang="en-US" sz="1000" b="0" i="0" kern="1200" dirty="0" smtClean="0">
                <a:solidFill>
                  <a:schemeClr val="tx1"/>
                </a:solidFill>
                <a:effectLst/>
                <a:latin typeface="Arial" pitchFamily="34" charset="0"/>
                <a:ea typeface="Geneva" pitchFamily="1" charset="-128"/>
                <a:cs typeface="Geneva"/>
              </a:rPr>
              <a:t>Finally the old man rushed to its aid with a scalpel and gently slit the cocoon so the butterfly could emerge.</a:t>
            </a:r>
          </a:p>
          <a:p>
            <a:r>
              <a:rPr lang="en-US" sz="1000" b="0" i="0" kern="1200" dirty="0" smtClean="0">
                <a:solidFill>
                  <a:schemeClr val="tx1"/>
                </a:solidFill>
                <a:effectLst/>
                <a:latin typeface="Arial" pitchFamily="34" charset="0"/>
                <a:ea typeface="Geneva" pitchFamily="1" charset="-128"/>
                <a:cs typeface="Geneva"/>
              </a:rPr>
              <a:t>Just one slice was all it took, and the butterfly broke free from its cocoon only to wilt over in a completely motionless state. The old man did not know what to think. Had he accidentally killed the little butterfly? No, it was still moving a little bit. Maybe it was sick.  He was quite perplexed. He decided the best thing he could do for the butterfly was to place it gently back into its cocoon.</a:t>
            </a:r>
            <a:endParaRPr lang="az-Cyrl-AZ" sz="1000" b="0" i="0" kern="1200" dirty="0" smtClean="0">
              <a:solidFill>
                <a:schemeClr val="tx1"/>
              </a:solidFill>
              <a:effectLst/>
              <a:latin typeface="Arial" pitchFamily="34" charset="0"/>
              <a:ea typeface="Geneva" pitchFamily="1" charset="-128"/>
              <a:cs typeface="Geneva"/>
            </a:endParaRPr>
          </a:p>
          <a:p>
            <a:r>
              <a:rPr lang="en-US" sz="1000" b="0" i="0" kern="1200" dirty="0" smtClean="0">
                <a:solidFill>
                  <a:schemeClr val="tx1"/>
                </a:solidFill>
                <a:effectLst/>
                <a:latin typeface="Arial" pitchFamily="34" charset="0"/>
                <a:ea typeface="Geneva" pitchFamily="1" charset="-128"/>
                <a:cs typeface="Geneva"/>
              </a:rPr>
              <a:t>He did so, and placed a drop of honey on it to seal the cocoon, leaving the butterfly to nestle in its natural state.</a:t>
            </a:r>
          </a:p>
          <a:p>
            <a:r>
              <a:rPr lang="en-US" sz="1000" b="0" i="0" kern="1200" dirty="0" smtClean="0">
                <a:solidFill>
                  <a:schemeClr val="tx1"/>
                </a:solidFill>
                <a:effectLst/>
                <a:latin typeface="Arial" pitchFamily="34" charset="0"/>
                <a:ea typeface="Geneva" pitchFamily="1" charset="-128"/>
                <a:cs typeface="Geneva"/>
              </a:rPr>
              <a:t>The next day he noticed that the cocoon was moving again. It struggled and struggled. Finally the butterfly broke free from its cocoon and stretched its wings out. Its beautiful wings were filled with wonderful colors! It took off! It was flying! And that wonderful butterfly flew and flew till it was almost out of the old man's sight. What a joy, he exclaimed! But then he started to think. What did I do wrong by trying to help that beautiful little butterfly out at first?</a:t>
            </a:r>
          </a:p>
          <a:p>
            <a:endParaRPr lang="en-US" sz="1000" b="0" i="0" kern="1200" dirty="0" smtClean="0">
              <a:solidFill>
                <a:schemeClr val="tx1"/>
              </a:solidFill>
              <a:effectLst/>
              <a:latin typeface="Arial" pitchFamily="34" charset="0"/>
              <a:ea typeface="Geneva" pitchFamily="1" charset="-128"/>
              <a:cs typeface="Geneva"/>
            </a:endParaRPr>
          </a:p>
          <a:p>
            <a:r>
              <a:rPr lang="en-US" sz="1000" b="0" i="0" kern="1200" dirty="0" smtClean="0">
                <a:solidFill>
                  <a:schemeClr val="tx1"/>
                </a:solidFill>
                <a:effectLst/>
                <a:latin typeface="Arial" pitchFamily="34" charset="0"/>
                <a:ea typeface="Geneva" pitchFamily="1" charset="-128"/>
                <a:cs typeface="Geneva"/>
              </a:rPr>
              <a:t>The old man went to the library and read every book he could find on butterflies and cocoons.  Finally the answer appeared. The butterfly has to struggle and struggle while inside the cocoon. That's how it gets its strength. That's just what they are designed to overcome in order to be strong and beautiful.</a:t>
            </a:r>
          </a:p>
          <a:p>
            <a:endParaRPr lang="en-US" sz="1000"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10</a:t>
            </a:fld>
            <a:endParaRPr lang="en-US" dirty="0"/>
          </a:p>
        </p:txBody>
      </p:sp>
    </p:spTree>
    <p:extLst>
      <p:ext uri="{BB962C8B-B14F-4D97-AF65-F5344CB8AC3E}">
        <p14:creationId xmlns:p14="http://schemas.microsoft.com/office/powerpoint/2010/main" val="218379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 for learning partner exercise</a:t>
            </a:r>
          </a:p>
          <a:p>
            <a:endParaRPr lang="en-US" dirty="0" smtClean="0"/>
          </a:p>
          <a:p>
            <a:r>
              <a:rPr lang="en-US" dirty="0" smtClean="0"/>
              <a:t>5 minutes to hear commonalities</a:t>
            </a:r>
            <a:r>
              <a:rPr lang="en-US" baseline="0" dirty="0" smtClean="0"/>
              <a:t> in the room.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11</a:t>
            </a:fld>
            <a:endParaRPr lang="en-US" dirty="0"/>
          </a:p>
        </p:txBody>
      </p:sp>
    </p:spTree>
    <p:extLst>
      <p:ext uri="{BB962C8B-B14F-4D97-AF65-F5344CB8AC3E}">
        <p14:creationId xmlns:p14="http://schemas.microsoft.com/office/powerpoint/2010/main" val="298204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few slides are based on William Bridges article: </a:t>
            </a:r>
            <a:r>
              <a:rPr lang="en-US" b="1" i="1" dirty="0" smtClean="0"/>
              <a:t>Getting Them</a:t>
            </a:r>
            <a:r>
              <a:rPr lang="en-US" b="1" i="1" baseline="0" dirty="0" smtClean="0"/>
              <a:t> Through the Wilderness.</a:t>
            </a:r>
          </a:p>
          <a:p>
            <a:endParaRPr lang="en-US" dirty="0" smtClean="0"/>
          </a:p>
          <a:p>
            <a:r>
              <a:rPr lang="en-US" b="1" dirty="0" smtClean="0"/>
              <a:t>Slavery</a:t>
            </a:r>
            <a:r>
              <a:rPr lang="en-US" b="1" baseline="0" dirty="0" smtClean="0"/>
              <a:t> and Bondage Thinking </a:t>
            </a:r>
            <a:r>
              <a:rPr lang="en-US" baseline="0" dirty="0" smtClean="0"/>
              <a:t>– Fear of going to an EMR, fear of expanding Medicaid.  Not wanting to look at new models of care delivery because we are used to the acute care model and not sure what an ACO or “covered lives” model will look like from a reimbursement stand point. Sometimes we know we need to change, but fear of the unknown makes us dig in our heels and resist change.  </a:t>
            </a:r>
          </a:p>
          <a:p>
            <a:endParaRPr lang="en-US" baseline="0" dirty="0" smtClean="0"/>
          </a:p>
          <a:p>
            <a:r>
              <a:rPr lang="en-US" b="1" baseline="0" dirty="0" smtClean="0"/>
              <a:t>Ask:  </a:t>
            </a:r>
            <a:r>
              <a:rPr lang="en-US" baseline="0" dirty="0" smtClean="0"/>
              <a:t>What are the plagues that can undermine an announced “change?’ </a:t>
            </a:r>
          </a:p>
          <a:p>
            <a:pPr marL="457200" lvl="1" indent="0">
              <a:buFont typeface="Courier New" pitchFamily="49" charset="0"/>
              <a:buNone/>
            </a:pPr>
            <a:r>
              <a:rPr lang="en-US" sz="2000" baseline="0" dirty="0" smtClean="0"/>
              <a:t> </a:t>
            </a:r>
            <a:r>
              <a:rPr lang="en-US" sz="2000" dirty="0" smtClean="0"/>
              <a:t>Defection</a:t>
            </a:r>
          </a:p>
          <a:p>
            <a:pPr lvl="1">
              <a:buFont typeface="Courier New" panose="02070309020205020404" pitchFamily="49" charset="0"/>
              <a:buChar char="o"/>
            </a:pPr>
            <a:r>
              <a:rPr lang="en-US" sz="2000" dirty="0" smtClean="0"/>
              <a:t>Labor unrest</a:t>
            </a:r>
          </a:p>
          <a:p>
            <a:pPr lvl="1">
              <a:buFont typeface="Courier New" panose="02070309020205020404" pitchFamily="49" charset="0"/>
              <a:buChar char="o"/>
            </a:pPr>
            <a:r>
              <a:rPr lang="en-US" sz="2000" dirty="0" smtClean="0"/>
              <a:t>Sabotaging the new</a:t>
            </a:r>
          </a:p>
          <a:p>
            <a:pPr lvl="1">
              <a:buFont typeface="Courier New" panose="02070309020205020404" pitchFamily="49" charset="0"/>
              <a:buChar char="o"/>
            </a:pPr>
            <a:r>
              <a:rPr lang="en-US" sz="2000" dirty="0" smtClean="0"/>
              <a:t>Hardened hearts</a:t>
            </a:r>
          </a:p>
          <a:p>
            <a:endParaRPr lang="en-US" baseline="0" dirty="0" smtClean="0"/>
          </a:p>
          <a:p>
            <a:r>
              <a:rPr lang="en-US" baseline="0" dirty="0" smtClean="0"/>
              <a:t>How do we pray, reflect, ritualize our endings and passages?</a:t>
            </a:r>
          </a:p>
          <a:p>
            <a:endParaRPr lang="en-US" baseline="0" dirty="0" smtClean="0"/>
          </a:p>
          <a:p>
            <a:r>
              <a:rPr lang="en-US" b="1" baseline="0" dirty="0" smtClean="0"/>
              <a:t>Red Sea Moments </a:t>
            </a:r>
            <a:r>
              <a:rPr lang="en-US" baseline="0" dirty="0" smtClean="0"/>
              <a:t>– Tearing down a building, turning off an old software system, consolidating a service line into one campus where is may have once been on two campuses. </a:t>
            </a:r>
          </a:p>
          <a:p>
            <a:endParaRPr lang="en-US" baseline="0" dirty="0" smtClean="0"/>
          </a:p>
          <a:p>
            <a:r>
              <a:rPr lang="en-US" baseline="0" dirty="0" smtClean="0"/>
              <a:t>Spanish explorer Cortes ordered the ships to be burned when they reached the shores of Mexico.  Clear message: There is no going back, only forward.  It is natural for people to want to go back to the old and familiar.  The Red Sea event sends the clear message the past will no longer enslave you, but you also cannot go back. </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12</a:t>
            </a:fld>
            <a:endParaRPr lang="en-US" dirty="0"/>
          </a:p>
        </p:txBody>
      </p:sp>
    </p:spTree>
    <p:extLst>
      <p:ext uri="{BB962C8B-B14F-4D97-AF65-F5344CB8AC3E}">
        <p14:creationId xmlns:p14="http://schemas.microsoft.com/office/powerpoint/2010/main" val="332154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Exercise:  Write on one of the pieces of special paper at your table something you either personally need to let go of, or something your team, department,</a:t>
            </a:r>
            <a:r>
              <a:rPr lang="en-US" baseline="0" dirty="0" smtClean="0"/>
              <a:t> or Mercy Medical Center needs to let go of?  Where do we need to say, “There is no turning back, I must move forward?”</a:t>
            </a:r>
          </a:p>
          <a:p>
            <a:endParaRPr lang="en-US" baseline="0" dirty="0" smtClean="0"/>
          </a:p>
          <a:p>
            <a:r>
              <a:rPr lang="en-US" baseline="0" dirty="0" smtClean="0"/>
              <a:t>Dissolving Word Exercise (No words, let the gesture and music speak to the heart)</a:t>
            </a:r>
          </a:p>
          <a:p>
            <a:endParaRPr lang="en-US" baseline="0" dirty="0" smtClean="0"/>
          </a:p>
          <a:p>
            <a:r>
              <a:rPr lang="en-US" baseline="0" dirty="0" smtClean="0"/>
              <a:t>BREAK</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13</a:t>
            </a:fld>
            <a:endParaRPr lang="en-US" dirty="0"/>
          </a:p>
        </p:txBody>
      </p:sp>
    </p:spTree>
    <p:extLst>
      <p:ext uri="{BB962C8B-B14F-4D97-AF65-F5344CB8AC3E}">
        <p14:creationId xmlns:p14="http://schemas.microsoft.com/office/powerpoint/2010/main" val="23127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 people</a:t>
            </a:r>
            <a:r>
              <a:rPr lang="en-US" baseline="0" dirty="0" smtClean="0"/>
              <a:t> to take a piece of bread and offer to the person next to them with a blessing.  It might be as simple as:</a:t>
            </a:r>
          </a:p>
          <a:p>
            <a:endParaRPr lang="en-US" baseline="0" dirty="0" smtClean="0"/>
          </a:p>
          <a:p>
            <a:r>
              <a:rPr lang="en-US" baseline="0" dirty="0" smtClean="0"/>
              <a:t>May God be with you on your journey</a:t>
            </a:r>
          </a:p>
          <a:p>
            <a:endParaRPr lang="en-US" baseline="0" dirty="0" smtClean="0"/>
          </a:p>
          <a:p>
            <a:r>
              <a:rPr lang="en-US" baseline="0" dirty="0" smtClean="0"/>
              <a:t>May the Lord give you your daily bread</a:t>
            </a:r>
          </a:p>
          <a:p>
            <a:endParaRPr lang="en-US" baseline="0" dirty="0" smtClean="0"/>
          </a:p>
          <a:p>
            <a:r>
              <a:rPr lang="en-US" baseline="0" dirty="0" smtClean="0"/>
              <a:t>May you always have what you need for life’s journey.</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14</a:t>
            </a:fld>
            <a:endParaRPr lang="en-US" dirty="0"/>
          </a:p>
        </p:txBody>
      </p:sp>
    </p:spTree>
    <p:extLst>
      <p:ext uri="{BB962C8B-B14F-4D97-AF65-F5344CB8AC3E}">
        <p14:creationId xmlns:p14="http://schemas.microsoft.com/office/powerpoint/2010/main" val="117099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15</a:t>
            </a:fld>
            <a:endParaRPr lang="en-US" dirty="0"/>
          </a:p>
        </p:txBody>
      </p:sp>
    </p:spTree>
    <p:extLst>
      <p:ext uri="{BB962C8B-B14F-4D97-AF65-F5344CB8AC3E}">
        <p14:creationId xmlns:p14="http://schemas.microsoft.com/office/powerpoint/2010/main" val="375697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with change</a:t>
            </a:r>
            <a:r>
              <a:rPr lang="en-US" baseline="0" dirty="0" smtClean="0"/>
              <a:t> comes, stress, anxiety and angst!</a:t>
            </a:r>
          </a:p>
          <a:p>
            <a:r>
              <a:rPr lang="en-US" baseline="0" dirty="0" smtClean="0"/>
              <a:t>Change and transitions take time, and to pretend we can set a deadline and achieve it without paying attention to people and their needs is naïve.</a:t>
            </a:r>
          </a:p>
          <a:p>
            <a:endParaRPr lang="en-US" baseline="0" dirty="0" smtClean="0"/>
          </a:p>
          <a:p>
            <a:r>
              <a:rPr lang="en-US" baseline="0" dirty="0" smtClean="0"/>
              <a:t>Alan Bowman says:  “The process is the most important part of change management.”  If you are a leader, keep the spirits of the staff going.  If you are members of a team, lift one another up.  </a:t>
            </a:r>
            <a:endParaRPr lang="en-US" dirty="0" smtClean="0"/>
          </a:p>
          <a:p>
            <a:endParaRPr lang="en-US" dirty="0" smtClean="0"/>
          </a:p>
          <a:p>
            <a:r>
              <a:rPr lang="en-US" dirty="0" smtClean="0"/>
              <a:t>Miracles of the manna,</a:t>
            </a:r>
            <a:r>
              <a:rPr lang="en-US" baseline="0" dirty="0" smtClean="0"/>
              <a:t> quail and water from rock.  What are the ways we celebrate the short-term successes along the way to build up spirit and confidence that we are on the right path?  How do we take time to celebrate God is with us on the journey. </a:t>
            </a:r>
            <a:endParaRPr lang="en-US" dirty="0" smtClean="0"/>
          </a:p>
          <a:p>
            <a:endParaRPr lang="en-US" dirty="0" smtClean="0"/>
          </a:p>
          <a:p>
            <a:r>
              <a:rPr lang="en-US" dirty="0" smtClean="0"/>
              <a:t>The Story of the Road to Emmaus illustrates how this neutral</a:t>
            </a:r>
            <a:r>
              <a:rPr lang="en-US" baseline="0" dirty="0" smtClean="0"/>
              <a:t> zone can move from fear and chaos to grumbling to questioning to community and hope and transformation..</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16</a:t>
            </a:fld>
            <a:endParaRPr lang="en-US" dirty="0"/>
          </a:p>
        </p:txBody>
      </p:sp>
    </p:spTree>
    <p:extLst>
      <p:ext uri="{BB962C8B-B14F-4D97-AF65-F5344CB8AC3E}">
        <p14:creationId xmlns:p14="http://schemas.microsoft.com/office/powerpoint/2010/main" val="80218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17</a:t>
            </a:fld>
            <a:endParaRPr lang="en-US" dirty="0"/>
          </a:p>
        </p:txBody>
      </p:sp>
    </p:spTree>
    <p:extLst>
      <p:ext uri="{BB962C8B-B14F-4D97-AF65-F5344CB8AC3E}">
        <p14:creationId xmlns:p14="http://schemas.microsoft.com/office/powerpoint/2010/main" val="239906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Moses and Aaron</a:t>
            </a:r>
            <a:r>
              <a:rPr lang="en-US" baseline="0" dirty="0" smtClean="0"/>
              <a:t> and those they designated walked among the people and kept the vision alive, answered their questions, let them continue their grieving and complain.</a:t>
            </a:r>
          </a:p>
          <a:p>
            <a:endParaRPr lang="en-US" baseline="0" dirty="0" smtClean="0"/>
          </a:p>
          <a:p>
            <a:r>
              <a:rPr lang="en-US" baseline="0" dirty="0" smtClean="0"/>
              <a:t>It is from this engagement that the people begin to envision the Promised Land for themselves. From their grumblings and questioning emerges energy and ideas for the future.  They become </a:t>
            </a:r>
          </a:p>
          <a:p>
            <a:r>
              <a:rPr lang="en-US" baseline="0" dirty="0" smtClean="0"/>
              <a:t>part of the solution moving forward. </a:t>
            </a:r>
          </a:p>
          <a:p>
            <a:endParaRPr lang="en-US" baseline="0" dirty="0" smtClean="0"/>
          </a:p>
          <a:p>
            <a:r>
              <a:rPr lang="en-US" baseline="0" dirty="0" smtClean="0"/>
              <a:t>The time in the wilderness, the neutral zone, is not wasted time, it is a time when the Hebrews form community and begin to take responsibility for one another.  Do we use transition times in our organization as a possibility for growing closer to our associates and to one another in our work teams.  Do we try to survive it alone or do we pull together as a team? </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18</a:t>
            </a:fld>
            <a:endParaRPr lang="en-US" dirty="0"/>
          </a:p>
        </p:txBody>
      </p:sp>
    </p:spTree>
    <p:extLst>
      <p:ext uri="{BB962C8B-B14F-4D97-AF65-F5344CB8AC3E}">
        <p14:creationId xmlns:p14="http://schemas.microsoft.com/office/powerpoint/2010/main" val="3562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thinking:</a:t>
            </a:r>
            <a:r>
              <a:rPr lang="en-US" baseline="0" dirty="0" smtClean="0"/>
              <a:t> </a:t>
            </a:r>
            <a:r>
              <a:rPr lang="en-US" dirty="0" smtClean="0"/>
              <a:t> What is in our Ark of the Covenant</a:t>
            </a:r>
            <a:r>
              <a:rPr lang="en-US" baseline="0" dirty="0" smtClean="0"/>
              <a:t>?  What is sacred to Mercy Medical Center that must be preserved and carried forth through any change and transition?   We will come back to this in a little bit. </a:t>
            </a:r>
            <a:r>
              <a:rPr lang="en-US" dirty="0" smtClean="0"/>
              <a:t>Catholic</a:t>
            </a:r>
            <a:r>
              <a:rPr lang="en-US" baseline="0" dirty="0" smtClean="0"/>
              <a:t> identity, heritage, desired culture</a:t>
            </a:r>
          </a:p>
          <a:p>
            <a:endParaRPr lang="en-US" baseline="0" dirty="0" smtClean="0"/>
          </a:p>
          <a:p>
            <a:r>
              <a:rPr lang="en-US" baseline="0" dirty="0" smtClean="0"/>
              <a:t>Moonstruck:</a:t>
            </a:r>
          </a:p>
          <a:p>
            <a:endParaRPr lang="en-US" baseline="0" dirty="0" smtClean="0"/>
          </a:p>
          <a:p>
            <a:r>
              <a:rPr lang="en-US" baseline="0" dirty="0" smtClean="0"/>
              <a:t>Olivia Dukakis – Rose </a:t>
            </a:r>
          </a:p>
          <a:p>
            <a:r>
              <a:rPr lang="en-US" baseline="0" dirty="0" smtClean="0"/>
              <a:t>John Mahoney – College Professor dumped by a younger student</a:t>
            </a:r>
          </a:p>
          <a:p>
            <a:r>
              <a:rPr lang="en-US" baseline="0" dirty="0" smtClean="0"/>
              <a:t>They dine together, he walks her home, expects he will be invited in and then is surprised that he is not.  When he asks Rose why:</a:t>
            </a:r>
          </a:p>
          <a:p>
            <a:endParaRPr lang="en-US" baseline="0" dirty="0" smtClean="0"/>
          </a:p>
          <a:p>
            <a:r>
              <a:rPr lang="en-US" baseline="0" dirty="0" smtClean="0"/>
              <a:t>Because I know who I am.   </a:t>
            </a:r>
          </a:p>
          <a:p>
            <a:endParaRPr lang="en-US" baseline="0" dirty="0" smtClean="0"/>
          </a:p>
          <a:p>
            <a:r>
              <a:rPr lang="en-US" baseline="0" dirty="0" smtClean="0"/>
              <a:t>Do we know who we are as an organization and how we will preserve that identity even in uncertain times?  </a:t>
            </a:r>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19</a:t>
            </a:fld>
            <a:endParaRPr lang="en-US" dirty="0"/>
          </a:p>
        </p:txBody>
      </p:sp>
    </p:spTree>
    <p:extLst>
      <p:ext uri="{BB962C8B-B14F-4D97-AF65-F5344CB8AC3E}">
        <p14:creationId xmlns:p14="http://schemas.microsoft.com/office/powerpoint/2010/main" val="173463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Introduce</a:t>
            </a:r>
            <a:r>
              <a:rPr lang="en-US" baseline="0" dirty="0" smtClean="0"/>
              <a:t> exercise, Brian tells his story. </a:t>
            </a:r>
            <a:endParaRPr lang="en-US" dirty="0" smtClean="0"/>
          </a:p>
          <a:p>
            <a:endParaRPr lang="en-US" baseline="0" dirty="0" smtClean="0"/>
          </a:p>
          <a:p>
            <a:r>
              <a:rPr lang="en-US" baseline="0" dirty="0" smtClean="0"/>
              <a:t>Then allow each learning partner 2-3 minutes to share before switching to roles.</a:t>
            </a:r>
          </a:p>
          <a:p>
            <a:endParaRPr lang="en-US" baseline="0" dirty="0" smtClean="0"/>
          </a:p>
          <a:p>
            <a:r>
              <a:rPr lang="en-US" baseline="0" dirty="0" smtClean="0"/>
              <a:t>5 minute exercise</a:t>
            </a:r>
          </a:p>
          <a:p>
            <a:endParaRPr lang="en-US" baseline="0" dirty="0" smtClean="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a:t>
            </a:fld>
            <a:endParaRPr lang="en-US" dirty="0"/>
          </a:p>
        </p:txBody>
      </p:sp>
    </p:spTree>
    <p:extLst>
      <p:ext uri="{BB962C8B-B14F-4D97-AF65-F5344CB8AC3E}">
        <p14:creationId xmlns:p14="http://schemas.microsoft.com/office/powerpoint/2010/main" val="3516867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a:t>
            </a:r>
            <a:r>
              <a:rPr lang="en-US" dirty="0" smtClean="0"/>
              <a:t>minutes depending on time.</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20</a:t>
            </a:fld>
            <a:endParaRPr lang="en-US" dirty="0"/>
          </a:p>
        </p:txBody>
      </p:sp>
    </p:spTree>
    <p:extLst>
      <p:ext uri="{BB962C8B-B14F-4D97-AF65-F5344CB8AC3E}">
        <p14:creationId xmlns:p14="http://schemas.microsoft.com/office/powerpoint/2010/main" val="334898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From the grumbling, questioning, listening, reflecting, sharing meals, recalling who we are and what is our core identity … emerges our dreams and hopes for the future.  We use this energy form the associates to craft</a:t>
            </a:r>
            <a:r>
              <a:rPr lang="en-US" sz="1200" baseline="0" dirty="0" smtClean="0"/>
              <a:t> the new, to help shape the future.  This is the Principle of Subsidiarity.  Involving the associates in the change instills community and working towards a new vision together and not one that is imposed from on high.   </a:t>
            </a:r>
            <a:r>
              <a:rPr lang="en-US" sz="1200" b="1" baseline="0" dirty="0" smtClean="0"/>
              <a:t>(Example of the ER nurses thinking of ways to cut $250,000 a year without anyone losing their job)</a:t>
            </a:r>
            <a:endParaRPr lang="en-US" sz="1200" baseline="0" dirty="0" smtClean="0"/>
          </a:p>
          <a:p>
            <a:pPr marL="0" indent="0">
              <a:buNone/>
            </a:pPr>
            <a:endParaRPr lang="en-US" sz="1200" baseline="0" dirty="0" smtClean="0"/>
          </a:p>
          <a:p>
            <a:pPr marL="0" indent="0">
              <a:buNone/>
            </a:pPr>
            <a:r>
              <a:rPr lang="en-US" sz="1200" baseline="0" dirty="0" smtClean="0"/>
              <a:t>In the story of Exodus continued in the Book of Joshua, we have another “no turning back point” when the Hebrews cross the Jordan River reminiscent of their crossing of the Red Sea.  The Hebrews seize their “Promised Land” together as a community, as the horns sound and the walls of Jericho come down and the people take over the town.  They do this together.  It is not one person Moses, or Joshua claiming the new beginning, it is a community.</a:t>
            </a:r>
          </a:p>
          <a:p>
            <a:pPr marL="0" indent="0">
              <a:buNone/>
            </a:pPr>
            <a:endParaRPr lang="en-US" sz="1200" baseline="0" dirty="0" smtClean="0"/>
          </a:p>
          <a:p>
            <a:pPr marL="0" indent="0">
              <a:buNone/>
            </a:pPr>
            <a:endParaRPr lang="en-US" sz="1200" dirty="0" smtClean="0"/>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21</a:t>
            </a:fld>
            <a:endParaRPr lang="en-US" dirty="0"/>
          </a:p>
        </p:txBody>
      </p:sp>
    </p:spTree>
    <p:extLst>
      <p:ext uri="{BB962C8B-B14F-4D97-AF65-F5344CB8AC3E}">
        <p14:creationId xmlns:p14="http://schemas.microsoft.com/office/powerpoint/2010/main" val="243330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Geneva" pitchFamily="1" charset="-128"/>
                <a:cs typeface="Geneva"/>
              </a:rPr>
              <a:t>Jesus</a:t>
            </a:r>
            <a:r>
              <a:rPr lang="en-US" sz="1200" b="0" i="0" kern="1200" baseline="0" dirty="0" smtClean="0">
                <a:solidFill>
                  <a:schemeClr val="tx1"/>
                </a:solidFill>
                <a:effectLst/>
                <a:latin typeface="Arial" pitchFamily="34" charset="0"/>
                <a:ea typeface="Geneva" pitchFamily="1" charset="-128"/>
                <a:cs typeface="Geneva"/>
              </a:rPr>
              <a:t> w</a:t>
            </a:r>
            <a:r>
              <a:rPr lang="en-US" sz="1200" b="0" i="0" kern="1200" dirty="0" smtClean="0">
                <a:solidFill>
                  <a:schemeClr val="tx1"/>
                </a:solidFill>
                <a:effectLst/>
                <a:latin typeface="Arial" pitchFamily="34" charset="0"/>
                <a:ea typeface="Geneva" pitchFamily="1" charset="-128"/>
                <a:cs typeface="Geneva"/>
              </a:rPr>
              <a:t>ho, being in very nature God, did not consider equality with God something to be grasped, </a:t>
            </a:r>
            <a:r>
              <a:rPr lang="en-US" sz="1200" b="1" i="0" kern="1200" dirty="0" smtClean="0">
                <a:solidFill>
                  <a:schemeClr val="tx1"/>
                </a:solidFill>
                <a:effectLst/>
                <a:latin typeface="Arial" pitchFamily="34" charset="0"/>
                <a:ea typeface="Geneva" pitchFamily="1" charset="-128"/>
                <a:cs typeface="Geneva"/>
              </a:rPr>
              <a:t>7</a:t>
            </a:r>
            <a:r>
              <a:rPr lang="en-US" sz="1200" b="0" i="0" kern="1200" dirty="0" smtClean="0">
                <a:solidFill>
                  <a:schemeClr val="tx1"/>
                </a:solidFill>
                <a:effectLst/>
                <a:latin typeface="Arial" pitchFamily="34" charset="0"/>
                <a:ea typeface="Geneva" pitchFamily="1" charset="-128"/>
                <a:cs typeface="Geneva"/>
              </a:rPr>
              <a:t>but made himself nothing, taking the very nature of a servant, being made in human likeness. </a:t>
            </a:r>
            <a:r>
              <a:rPr lang="en-US" sz="1200" b="1" i="0" kern="1200" dirty="0" smtClean="0">
                <a:solidFill>
                  <a:schemeClr val="tx1"/>
                </a:solidFill>
                <a:effectLst/>
                <a:latin typeface="Arial" pitchFamily="34" charset="0"/>
                <a:ea typeface="Geneva" pitchFamily="1" charset="-128"/>
                <a:cs typeface="Geneva"/>
              </a:rPr>
              <a:t>8</a:t>
            </a:r>
            <a:r>
              <a:rPr lang="en-US" sz="1200" b="0" i="0" kern="1200" dirty="0" smtClean="0">
                <a:solidFill>
                  <a:schemeClr val="tx1"/>
                </a:solidFill>
                <a:effectLst/>
                <a:latin typeface="Arial" pitchFamily="34" charset="0"/>
                <a:ea typeface="Geneva" pitchFamily="1" charset="-128"/>
                <a:cs typeface="Geneva"/>
              </a:rPr>
              <a:t>And being found in appearance as a man, he humbled himself and became obedient to death-- even death on a cross! </a:t>
            </a:r>
            <a:r>
              <a:rPr lang="en-US" sz="1200" b="1" i="0" kern="1200" dirty="0" smtClean="0">
                <a:solidFill>
                  <a:schemeClr val="tx1"/>
                </a:solidFill>
                <a:effectLst/>
                <a:latin typeface="Arial" pitchFamily="34" charset="0"/>
                <a:ea typeface="Geneva" pitchFamily="1" charset="-128"/>
                <a:cs typeface="Geneva"/>
              </a:rPr>
              <a:t>9</a:t>
            </a:r>
            <a:r>
              <a:rPr lang="en-US" sz="1200" b="0" i="0" kern="1200" dirty="0" smtClean="0">
                <a:solidFill>
                  <a:schemeClr val="tx1"/>
                </a:solidFill>
                <a:effectLst/>
                <a:latin typeface="Arial" pitchFamily="34" charset="0"/>
                <a:ea typeface="Geneva" pitchFamily="1" charset="-128"/>
                <a:cs typeface="Geneva"/>
              </a:rPr>
              <a:t> Therefore God exalted him to the highest place and gave him the name that is above every name, </a:t>
            </a:r>
            <a:r>
              <a:rPr lang="en-US" sz="1200" b="1" i="0" kern="1200" dirty="0" smtClean="0">
                <a:solidFill>
                  <a:schemeClr val="tx1"/>
                </a:solidFill>
                <a:effectLst/>
                <a:latin typeface="Arial" pitchFamily="34" charset="0"/>
                <a:ea typeface="Geneva" pitchFamily="1" charset="-128"/>
                <a:cs typeface="Geneva"/>
              </a:rPr>
              <a:t>10</a:t>
            </a:r>
            <a:r>
              <a:rPr lang="en-US" sz="1200" b="0" i="0" kern="1200" dirty="0" smtClean="0">
                <a:solidFill>
                  <a:schemeClr val="tx1"/>
                </a:solidFill>
                <a:effectLst/>
                <a:latin typeface="Arial" pitchFamily="34" charset="0"/>
                <a:ea typeface="Geneva" pitchFamily="1" charset="-128"/>
                <a:cs typeface="Geneva"/>
              </a:rPr>
              <a:t> that at the name of Jesus every knee should bow, in heaven and on earth and under the earth, </a:t>
            </a:r>
            <a:r>
              <a:rPr lang="en-US" sz="1200" b="1" i="0" kern="1200" dirty="0" smtClean="0">
                <a:solidFill>
                  <a:schemeClr val="tx1"/>
                </a:solidFill>
                <a:effectLst/>
                <a:latin typeface="Arial" pitchFamily="34" charset="0"/>
                <a:ea typeface="Geneva" pitchFamily="1" charset="-128"/>
                <a:cs typeface="Geneva"/>
              </a:rPr>
              <a:t>11</a:t>
            </a:r>
            <a:r>
              <a:rPr lang="en-US" sz="1200" b="0" i="0" kern="1200" dirty="0" smtClean="0">
                <a:solidFill>
                  <a:schemeClr val="tx1"/>
                </a:solidFill>
                <a:effectLst/>
                <a:latin typeface="Arial" pitchFamily="34" charset="0"/>
                <a:ea typeface="Geneva" pitchFamily="1" charset="-128"/>
                <a:cs typeface="Geneva"/>
              </a:rPr>
              <a:t> and every tongue confess that Jesus Christ is Lord, to the glory of God the Father.</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22</a:t>
            </a:fld>
            <a:endParaRPr lang="en-US" dirty="0"/>
          </a:p>
        </p:txBody>
      </p:sp>
    </p:spTree>
    <p:extLst>
      <p:ext uri="{BB962C8B-B14F-4D97-AF65-F5344CB8AC3E}">
        <p14:creationId xmlns:p14="http://schemas.microsoft.com/office/powerpoint/2010/main" val="826187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a:t>
            </a:r>
            <a:r>
              <a:rPr lang="en-US" baseline="0" dirty="0" smtClean="0"/>
              <a:t> Catholic health care experience people in the midst of transition all of the time.  An awareness of these stages of transition and that there is a psychological, emotional and spiritual component to them is a gift we can bring to our patients.  We are not the only ones going through transitions.  Our patients and their loved ones are as well.  </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23</a:t>
            </a:fld>
            <a:endParaRPr lang="en-US" dirty="0"/>
          </a:p>
        </p:txBody>
      </p:sp>
    </p:spTree>
    <p:extLst>
      <p:ext uri="{BB962C8B-B14F-4D97-AF65-F5344CB8AC3E}">
        <p14:creationId xmlns:p14="http://schemas.microsoft.com/office/powerpoint/2010/main" val="3012816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all been through these moments of wilderness which we hate when we are in the midst of them, but realize when we emerge from them that growth has taken place. Growth that could not have happened any other way.  Give examples.</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24</a:t>
            </a:fld>
            <a:endParaRPr lang="en-US" dirty="0"/>
          </a:p>
        </p:txBody>
      </p:sp>
    </p:spTree>
    <p:extLst>
      <p:ext uri="{BB962C8B-B14F-4D97-AF65-F5344CB8AC3E}">
        <p14:creationId xmlns:p14="http://schemas.microsoft.com/office/powerpoint/2010/main" val="1922772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minutes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Conclusion: </a:t>
            </a:r>
            <a:r>
              <a:rPr lang="en-US" dirty="0" smtClean="0"/>
              <a:t>Conclusion: The essence</a:t>
            </a:r>
            <a:r>
              <a:rPr lang="en-US" baseline="0" dirty="0" smtClean="0"/>
              <a:t> of Catholic health ministry is found in its care for individuals and families who are ill and in need of healing.  This is based on the healing ministry of Jesus. In that ministry, Jesus connected his followers to the past, helped them to see, name  and deal with their present struggles and chaos and allow them to discover the new meaning which was emerging from their grief and sorrow of having watched him be crucified.  Our Judeo Christian story of the Exodus and Paschal Mystery give examples of how we can move through periods of letting go, into periods of unknown wilderness, where eventually we find the new life emerging. This is not because of our human intellect or our science and technology. It is because of our God’s faithfulness to His promise that he will journey with us.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25</a:t>
            </a:fld>
            <a:endParaRPr lang="en-US" dirty="0"/>
          </a:p>
        </p:txBody>
      </p:sp>
    </p:spTree>
    <p:extLst>
      <p:ext uri="{BB962C8B-B14F-4D97-AF65-F5344CB8AC3E}">
        <p14:creationId xmlns:p14="http://schemas.microsoft.com/office/powerpoint/2010/main" val="2362586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Closing</a:t>
            </a:r>
            <a:r>
              <a:rPr lang="en-US" baseline="0" dirty="0" smtClean="0"/>
              <a:t> ritual with symbolic gift given to participants.</a:t>
            </a:r>
            <a:endParaRPr lang="en-US" dirty="0" smtClean="0"/>
          </a:p>
          <a:p>
            <a:endParaRPr lang="en-US" dirty="0" smtClean="0"/>
          </a:p>
          <a:p>
            <a:r>
              <a:rPr lang="en-US" dirty="0" smtClean="0"/>
              <a:t>Prayer </a:t>
            </a:r>
            <a:r>
              <a:rPr lang="en-US" smtClean="0"/>
              <a:t>of </a:t>
            </a:r>
            <a:r>
              <a:rPr lang="en-US" smtClean="0"/>
              <a:t>Sending</a:t>
            </a:r>
            <a:endParaRPr lang="en-US" dirty="0" smtClean="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26</a:t>
            </a:fld>
            <a:endParaRPr lang="en-US" dirty="0"/>
          </a:p>
        </p:txBody>
      </p:sp>
    </p:spTree>
    <p:extLst>
      <p:ext uri="{BB962C8B-B14F-4D97-AF65-F5344CB8AC3E}">
        <p14:creationId xmlns:p14="http://schemas.microsoft.com/office/powerpoint/2010/main" val="114287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mn-lt"/>
                <a:ea typeface="Calibri"/>
                <a:cs typeface="Times New Roman"/>
              </a:rPr>
              <a:t>ASK:  What changes have you seen in health</a:t>
            </a:r>
            <a:r>
              <a:rPr lang="en-US" sz="1200" baseline="0" dirty="0" smtClean="0">
                <a:effectLst/>
                <a:latin typeface="+mn-lt"/>
                <a:ea typeface="Calibri"/>
                <a:cs typeface="Times New Roman"/>
              </a:rPr>
              <a:t> care in the last 10 years?  What changes have you seen at Mercy Medical Center in the last 10 years? </a:t>
            </a:r>
            <a:endParaRPr lang="en-US" sz="1200" dirty="0" smtClean="0">
              <a:effectLst/>
              <a:latin typeface="+mn-lt"/>
              <a:ea typeface="Calibri"/>
              <a:cs typeface="Times New Roman"/>
            </a:endParaRPr>
          </a:p>
          <a:p>
            <a:pPr marL="0" marR="0">
              <a:spcBef>
                <a:spcPts val="0"/>
              </a:spcBef>
              <a:spcAft>
                <a:spcPts val="0"/>
              </a:spcAft>
            </a:pPr>
            <a:r>
              <a:rPr lang="en-US" sz="1200" dirty="0" smtClean="0">
                <a:effectLst/>
                <a:latin typeface="+mn-lt"/>
                <a:ea typeface="Calibri"/>
                <a:cs typeface="Times New Roman"/>
              </a:rPr>
              <a:t> </a:t>
            </a:r>
          </a:p>
          <a:p>
            <a:pPr marL="0" marR="0">
              <a:spcBef>
                <a:spcPts val="0"/>
              </a:spcBef>
              <a:spcAft>
                <a:spcPts val="0"/>
              </a:spcAft>
            </a:pPr>
            <a:r>
              <a:rPr lang="en-US" sz="1200" dirty="0" smtClean="0">
                <a:effectLst/>
                <a:latin typeface="+mn-lt"/>
                <a:ea typeface="Calibri"/>
                <a:cs typeface="Times New Roman"/>
              </a:rPr>
              <a:t> </a:t>
            </a:r>
            <a:endParaRPr lang="en-US" dirty="0"/>
          </a:p>
        </p:txBody>
      </p:sp>
      <p:sp>
        <p:nvSpPr>
          <p:cNvPr id="4" name="Slide Number Placeholder 3"/>
          <p:cNvSpPr>
            <a:spLocks noGrp="1"/>
          </p:cNvSpPr>
          <p:nvPr>
            <p:ph type="sldNum" sz="quarter" idx="10"/>
          </p:nvPr>
        </p:nvSpPr>
        <p:spPr/>
        <p:txBody>
          <a:bodyPr/>
          <a:lstStyle/>
          <a:p>
            <a:fld id="{3062D529-1799-4EA7-99D6-04E26A36CAFE}" type="slidenum">
              <a:rPr lang="en-US" smtClean="0"/>
              <a:pPr/>
              <a:t>3</a:t>
            </a:fld>
            <a:endParaRPr lang="en-US" dirty="0"/>
          </a:p>
        </p:txBody>
      </p:sp>
    </p:spTree>
    <p:extLst>
      <p:ext uri="{BB962C8B-B14F-4D97-AF65-F5344CB8AC3E}">
        <p14:creationId xmlns:p14="http://schemas.microsoft.com/office/powerpoint/2010/main" val="206221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is</a:t>
            </a:r>
            <a:r>
              <a:rPr lang="en-US" baseline="0" dirty="0" smtClean="0"/>
              <a:t> connected to events (building a new bed tower, getting a new electronic medical record, mergers, acquisitions, expansions, closing a service line, implementing a new service line, etc.).  </a:t>
            </a:r>
          </a:p>
          <a:p>
            <a:endParaRPr lang="en-US" baseline="0" dirty="0" smtClean="0"/>
          </a:p>
          <a:p>
            <a:r>
              <a:rPr lang="en-US" baseline="0" dirty="0" smtClean="0"/>
              <a:t>Transitions accompany change but they are more than functional shifts, they require psychological reorientation.</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4</a:t>
            </a:fld>
            <a:endParaRPr lang="en-US" dirty="0"/>
          </a:p>
        </p:txBody>
      </p:sp>
    </p:spTree>
    <p:extLst>
      <p:ext uri="{BB962C8B-B14F-4D97-AF65-F5344CB8AC3E}">
        <p14:creationId xmlns:p14="http://schemas.microsoft.com/office/powerpoint/2010/main" val="311294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Bridges’ classic</a:t>
            </a:r>
            <a:r>
              <a:rPr lang="en-US" baseline="0" dirty="0" smtClean="0"/>
              <a:t> book, “Managing Transitions – Making the Most of Change” defines the difference between change and transition and what is the role of leaders during transitions and change.  They are not the same both often occur together</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5</a:t>
            </a:fld>
            <a:endParaRPr lang="en-US" dirty="0"/>
          </a:p>
        </p:txBody>
      </p:sp>
    </p:spTree>
    <p:extLst>
      <p:ext uri="{BB962C8B-B14F-4D97-AF65-F5344CB8AC3E}">
        <p14:creationId xmlns:p14="http://schemas.microsoft.com/office/powerpoint/2010/main" val="258807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change models, the end is the goal and when you have successfully implemented the change you have achieved value.</a:t>
            </a:r>
          </a:p>
          <a:p>
            <a:endParaRPr lang="en-US" baseline="0" dirty="0" smtClean="0"/>
          </a:p>
          <a:p>
            <a:r>
              <a:rPr lang="en-US" baseline="0" dirty="0" smtClean="0"/>
              <a:t>When you pay attention to transitions that people are going through, you realize there is value that comes in the journey; the process, and not just reaching the destination, or desired outcome is valued.</a:t>
            </a:r>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6</a:t>
            </a:fld>
            <a:endParaRPr lang="en-US" dirty="0"/>
          </a:p>
        </p:txBody>
      </p:sp>
    </p:spTree>
    <p:extLst>
      <p:ext uri="{BB962C8B-B14F-4D97-AF65-F5344CB8AC3E}">
        <p14:creationId xmlns:p14="http://schemas.microsoft.com/office/powerpoint/2010/main" val="11428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kern="1200" dirty="0" smtClean="0">
                <a:solidFill>
                  <a:schemeClr val="tx1"/>
                </a:solidFill>
                <a:effectLst/>
                <a:latin typeface="Arial" pitchFamily="34" charset="0"/>
                <a:ea typeface="Geneva" pitchFamily="1" charset="-128"/>
                <a:cs typeface="Geneva"/>
              </a:rPr>
              <a:t>Endings:</a:t>
            </a:r>
            <a:r>
              <a:rPr lang="en-US" sz="1200" kern="1200" dirty="0" smtClean="0">
                <a:solidFill>
                  <a:schemeClr val="tx1"/>
                </a:solidFill>
                <a:effectLst/>
                <a:latin typeface="Arial" pitchFamily="34" charset="0"/>
                <a:ea typeface="Geneva" pitchFamily="1" charset="-128"/>
                <a:cs typeface="Geneva"/>
              </a:rPr>
              <a:t> As leaders we need to understand asking associates to let go of something that has been successful in the past is asking them to change their sense of “identity” and what they have known as “reality.”  Endings take time to grieve and there needs to be a celebration of what had worked and contributed</a:t>
            </a:r>
            <a:r>
              <a:rPr lang="en-US" sz="1200" kern="1200" baseline="0" dirty="0" smtClean="0">
                <a:solidFill>
                  <a:schemeClr val="tx1"/>
                </a:solidFill>
                <a:effectLst/>
                <a:latin typeface="Arial" pitchFamily="34" charset="0"/>
                <a:ea typeface="Geneva" pitchFamily="1" charset="-128"/>
                <a:cs typeface="Geneva"/>
              </a:rPr>
              <a:t> to bringing us to where we are now.  It is also a time when we need to ask:  “What is still going forward?” </a:t>
            </a:r>
            <a:r>
              <a:rPr lang="en-US" dirty="0" smtClean="0"/>
              <a:t>Celebrating what is core to identity.</a:t>
            </a:r>
            <a:r>
              <a:rPr lang="en-US" baseline="0" dirty="0" smtClean="0"/>
              <a:t> Mission, core values, heritage of founders, what we believe needs to be carried forward. </a:t>
            </a:r>
          </a:p>
          <a:p>
            <a:pPr marL="0" indent="0">
              <a:buNone/>
            </a:pPr>
            <a:endParaRPr lang="en-US" baseline="0" dirty="0" smtClean="0"/>
          </a:p>
          <a:p>
            <a:pPr marL="0" indent="0">
              <a:buNone/>
            </a:pPr>
            <a:r>
              <a:rPr lang="en-US" baseline="0" dirty="0" smtClean="0"/>
              <a:t>Do not romanticize the past.  Remember the past was once the new beginning which itself meant it went through a letting go and neutral phase. (To the Hebrews, it was important that the God who had spoken to him was the God of their fathers Abraham, Isaac and Jacob.  On the night of the Passover, the Jewish people continue to remember the past because they believe in re-telling the story, the same saving power of God is present.  </a:t>
            </a:r>
          </a:p>
          <a:p>
            <a:pPr marL="0" indent="0">
              <a:buNone/>
            </a:pPr>
            <a:endParaRPr lang="en-US" baseline="0" dirty="0" smtClean="0"/>
          </a:p>
          <a:p>
            <a:pPr marL="0" indent="0">
              <a:buNone/>
            </a:pPr>
            <a:r>
              <a:rPr lang="en-US" baseline="0" dirty="0" smtClean="0"/>
              <a:t>Naming and grieving the losses and hurts empowers people to let them go.  Moving on without naming, celebrating and grieving minimalizes the past. Rituals are important to this process. This is key to Catholic health care.  We want our identity, heritage, culture, mission and values to go forward.  </a:t>
            </a:r>
            <a:r>
              <a:rPr lang="en-US" b="1" baseline="0" dirty="0" smtClean="0"/>
              <a:t>(Example of the organization that did not grieve and threw away the mission and core values posters which employees saw).</a:t>
            </a:r>
            <a:endParaRPr lang="en-US" baseline="0" dirty="0" smtClean="0"/>
          </a:p>
          <a:p>
            <a:pPr marL="0" indent="0">
              <a:buNone/>
            </a:pPr>
            <a:endParaRPr lang="en-US" baseline="0" dirty="0" smtClean="0"/>
          </a:p>
          <a:p>
            <a:pPr lvl="0"/>
            <a:r>
              <a:rPr lang="en-US" sz="1200" b="1" kern="1200" dirty="0" smtClean="0">
                <a:solidFill>
                  <a:schemeClr val="tx1"/>
                </a:solidFill>
                <a:effectLst/>
                <a:latin typeface="Arial" pitchFamily="34" charset="0"/>
                <a:ea typeface="Geneva" pitchFamily="1" charset="-128"/>
                <a:cs typeface="Geneva"/>
              </a:rPr>
              <a:t>Neutral Zone (exploration) </a:t>
            </a:r>
            <a:r>
              <a:rPr lang="en-US" sz="1200" kern="1200" dirty="0" smtClean="0">
                <a:solidFill>
                  <a:schemeClr val="tx1"/>
                </a:solidFill>
                <a:effectLst/>
                <a:latin typeface="Arial" pitchFamily="34" charset="0"/>
                <a:ea typeface="Geneva" pitchFamily="1" charset="-128"/>
                <a:cs typeface="Geneva"/>
              </a:rPr>
              <a:t>- It is an awkward, uncomfortable phase that leaders often want to rush ahead and get to the new situation.  The neutral time cannot be raced through.  It is not wasted time, but a time of grieving and yet creativity.  It is where the energy of transformation takes place. Historian Arnold Toynbee calls this the “creative wilderness period” that often precedes the key to revitalization of societies or organizations. (Give examples)</a:t>
            </a:r>
          </a:p>
          <a:p>
            <a:pPr lvl="0"/>
            <a:endParaRPr lang="en-US" sz="1200" kern="1200" dirty="0" smtClean="0">
              <a:solidFill>
                <a:schemeClr val="tx1"/>
              </a:solidFill>
              <a:effectLst/>
              <a:latin typeface="Arial" pitchFamily="34" charset="0"/>
              <a:ea typeface="Geneva" pitchFamily="1" charset="-128"/>
              <a:cs typeface="Genev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time in the neutral zone can remind us who we are as an organization no matter if the structures and processes change.  Visible reminders of what is core is crucial: statues, heritage walls, stained glass windows, mission and core values displayed and referenced in meetings, decisions and communications.  Touch stones that remind us who we are. </a:t>
            </a:r>
            <a:r>
              <a:rPr lang="en-US" b="1" baseline="0" dirty="0" smtClean="0"/>
              <a:t>(Example of Mount Carmel Stained Glass, Grandpa Smith’s violin, family heirlooms)</a:t>
            </a:r>
            <a:endParaRPr lang="en-US" baseline="0" dirty="0" smtClean="0"/>
          </a:p>
          <a:p>
            <a:pPr lvl="0"/>
            <a:endParaRPr lang="en-US" sz="1200" kern="1200" dirty="0" smtClean="0">
              <a:solidFill>
                <a:schemeClr val="tx1"/>
              </a:solidFill>
              <a:effectLst/>
              <a:latin typeface="Arial" pitchFamily="34" charset="0"/>
              <a:ea typeface="Geneva" pitchFamily="1" charset="-128"/>
              <a:cs typeface="Genev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pitchFamily="34" charset="0"/>
                <a:ea typeface="Geneva" pitchFamily="1" charset="-128"/>
                <a:cs typeface="Geneva"/>
              </a:rPr>
              <a:t>New Beginnings (moving forward) </a:t>
            </a:r>
            <a:r>
              <a:rPr lang="en-US" sz="1200" kern="1200" dirty="0" smtClean="0">
                <a:solidFill>
                  <a:schemeClr val="tx1"/>
                </a:solidFill>
                <a:effectLst/>
                <a:latin typeface="Arial" pitchFamily="34" charset="0"/>
                <a:ea typeface="Geneva" pitchFamily="1" charset="-128"/>
                <a:cs typeface="Geneva"/>
              </a:rPr>
              <a:t>– Leaders must</a:t>
            </a:r>
            <a:r>
              <a:rPr lang="en-US" sz="1200" kern="1200" baseline="0" dirty="0" smtClean="0">
                <a:solidFill>
                  <a:schemeClr val="tx1"/>
                </a:solidFill>
                <a:effectLst/>
                <a:latin typeface="Arial" pitchFamily="34" charset="0"/>
                <a:ea typeface="Geneva" pitchFamily="1" charset="-128"/>
                <a:cs typeface="Geneva"/>
              </a:rPr>
              <a:t> speak a clear, concise vision that can be understood at all levels of the organization.  This is a time of creativity for everyone, not just the leaders and all should be encouraged to have fresh eyes and dream new possibilities. </a:t>
            </a:r>
            <a:r>
              <a:rPr lang="en-US" baseline="0" dirty="0" smtClean="0"/>
              <a:t>Leaders must remind associates why we are leaving the past and journeying to something new and better.  We must be able to articulate the vision clearly and succinctly in language that can be understood by all audiences. We engage associates in the new vision and dialogue with them because many times they have the creativity and ingenuity to know what are the steps to move to the new.  This engenders collaboration and energy and change is no longer seen as being pushed from the top down.  </a:t>
            </a:r>
            <a:r>
              <a:rPr lang="en-US" b="1" baseline="0" dirty="0" smtClean="0"/>
              <a:t>(President Kennedy Visit to NASA in 1963 – “I’m working to put a man on the moon!”)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effectLst/>
              <a:latin typeface="Arial" pitchFamily="34" charset="0"/>
              <a:ea typeface="Geneva" pitchFamily="1" charset="-128"/>
              <a:cs typeface="Genev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Arial" pitchFamily="34" charset="0"/>
                <a:ea typeface="Geneva" pitchFamily="1" charset="-128"/>
                <a:cs typeface="Geneva"/>
              </a:rPr>
              <a:t>Housekeeper - </a:t>
            </a:r>
            <a:r>
              <a:rPr lang="en-US" sz="1200" b="0" kern="1200" baseline="0" dirty="0" smtClean="0">
                <a:solidFill>
                  <a:schemeClr val="tx1"/>
                </a:solidFill>
                <a:effectLst/>
                <a:latin typeface="Arial" pitchFamily="34" charset="0"/>
                <a:ea typeface="Geneva" pitchFamily="1" charset="-128"/>
                <a:cs typeface="Geneva"/>
              </a:rPr>
              <a:t> My job is to make sure the patient’s room is clean and germ free so that they heal and don’t get any infections while they are here.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Arial" pitchFamily="34" charset="0"/>
                <a:ea typeface="Geneva" pitchFamily="1" charset="-128"/>
                <a:cs typeface="Geneva"/>
              </a:rPr>
              <a:t>Nutrition Services: </a:t>
            </a:r>
            <a:r>
              <a:rPr lang="en-US" sz="1200" b="0" kern="1200" baseline="0" dirty="0" smtClean="0">
                <a:solidFill>
                  <a:schemeClr val="tx1"/>
                </a:solidFill>
                <a:effectLst/>
                <a:latin typeface="Arial" pitchFamily="34" charset="0"/>
                <a:ea typeface="Geneva" pitchFamily="1" charset="-128"/>
                <a:cs typeface="Geneva"/>
              </a:rPr>
              <a:t>My job is to prepare nutritious food for the patients so their bodies will be strong and be able to heal.</a:t>
            </a:r>
            <a:endParaRPr lang="en-US" sz="1200" b="1" kern="1200" dirty="0" smtClean="0">
              <a:solidFill>
                <a:schemeClr val="tx1"/>
              </a:solidFill>
              <a:effectLst/>
              <a:latin typeface="Arial" pitchFamily="34" charset="0"/>
              <a:ea typeface="Geneva" pitchFamily="1" charset="-128"/>
              <a:cs typeface="Geneva"/>
            </a:endParaRPr>
          </a:p>
          <a:p>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7</a:t>
            </a:fld>
            <a:endParaRPr lang="en-US" dirty="0"/>
          </a:p>
        </p:txBody>
      </p:sp>
    </p:spTree>
    <p:extLst>
      <p:ext uri="{BB962C8B-B14F-4D97-AF65-F5344CB8AC3E}">
        <p14:creationId xmlns:p14="http://schemas.microsoft.com/office/powerpoint/2010/main" val="269250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a:t>
            </a:r>
            <a:r>
              <a:rPr lang="en-US" baseline="0" dirty="0" smtClean="0"/>
              <a:t> Bridges’ classic work:  Managing Transition’s – Making the Most of Change names three transitional elements</a:t>
            </a:r>
          </a:p>
          <a:p>
            <a:endParaRPr lang="en-US" baseline="0" dirty="0" smtClean="0"/>
          </a:p>
          <a:p>
            <a:r>
              <a:rPr lang="en-US" baseline="0" dirty="0" smtClean="0"/>
              <a:t>Notice the importance of spending time in the ending and letting go in the early stages and how it tapers off with time.   We spend a lot of time in what he calls the “neutral zone” while we are in transition and as we move into the “new beginning” or the new way of doing things. </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8</a:t>
            </a:fld>
            <a:endParaRPr lang="en-US" dirty="0"/>
          </a:p>
        </p:txBody>
      </p:sp>
    </p:spTree>
    <p:extLst>
      <p:ext uri="{BB962C8B-B14F-4D97-AF65-F5344CB8AC3E}">
        <p14:creationId xmlns:p14="http://schemas.microsoft.com/office/powerpoint/2010/main" val="2320700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Geneva" pitchFamily="1" charset="-128"/>
                <a:cs typeface="Geneva"/>
              </a:rPr>
              <a:t>Parallels in nature (fall, winter, spring; hibernation of animals; cycle of the cocoon to butterfly). </a:t>
            </a:r>
          </a:p>
          <a:p>
            <a:endParaRPr lang="en-US" dirty="0" smtClean="0"/>
          </a:p>
          <a:p>
            <a:r>
              <a:rPr lang="en-US" dirty="0" smtClean="0"/>
              <a:t>Fall</a:t>
            </a:r>
            <a:r>
              <a:rPr lang="en-US" baseline="0" dirty="0" smtClean="0"/>
              <a:t> – Letting go, leaves die, acorns drop and are buried by those pesky squirrels.  Animals hibernate</a:t>
            </a:r>
          </a:p>
          <a:p>
            <a:endParaRPr lang="en-US" baseline="0" dirty="0" smtClean="0"/>
          </a:p>
          <a:p>
            <a:r>
              <a:rPr lang="en-US" baseline="0" dirty="0" smtClean="0"/>
              <a:t>Winter – Not wasted time.  Time of laying fallow, opening the ground to receive the rain and snow and nutrients that will be necessary for crops next year.</a:t>
            </a:r>
          </a:p>
          <a:p>
            <a:endParaRPr lang="en-US" baseline="0" dirty="0" smtClean="0"/>
          </a:p>
          <a:p>
            <a:r>
              <a:rPr lang="en-US" baseline="0" dirty="0" smtClean="0"/>
              <a:t>Spring and Summer – New beginning and growth which are the results of what happened in the fall and winter.</a:t>
            </a:r>
            <a:endParaRPr lang="en-US" dirty="0"/>
          </a:p>
        </p:txBody>
      </p:sp>
      <p:sp>
        <p:nvSpPr>
          <p:cNvPr id="4" name="Slide Number Placeholder 3"/>
          <p:cNvSpPr>
            <a:spLocks noGrp="1"/>
          </p:cNvSpPr>
          <p:nvPr>
            <p:ph type="sldNum" sz="quarter" idx="10"/>
          </p:nvPr>
        </p:nvSpPr>
        <p:spPr/>
        <p:txBody>
          <a:bodyPr/>
          <a:lstStyle/>
          <a:p>
            <a:pPr>
              <a:defRPr/>
            </a:pPr>
            <a:fld id="{14CD53E1-8B32-4A17-8E3C-657456F78229}" type="slidenum">
              <a:rPr lang="en-US" smtClean="0"/>
              <a:pPr>
                <a:defRPr/>
              </a:pPr>
              <a:t>9</a:t>
            </a:fld>
            <a:endParaRPr lang="en-US" dirty="0"/>
          </a:p>
        </p:txBody>
      </p:sp>
    </p:spTree>
    <p:extLst>
      <p:ext uri="{BB962C8B-B14F-4D97-AF65-F5344CB8AC3E}">
        <p14:creationId xmlns:p14="http://schemas.microsoft.com/office/powerpoint/2010/main" val="1073983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descr="CHA_PPT_Templates_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609600" y="6491288"/>
            <a:ext cx="3581400"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2" charset="-128"/>
              </a:defRPr>
            </a:lvl1pPr>
            <a:lvl2pPr marL="742950" indent="-285750">
              <a:defRPr sz="2400">
                <a:solidFill>
                  <a:schemeClr val="tx1"/>
                </a:solidFill>
                <a:latin typeface="Arial" pitchFamily="34" charset="0"/>
                <a:ea typeface="ヒラギノ角ゴ Pro W3" pitchFamily="122" charset="-128"/>
              </a:defRPr>
            </a:lvl2pPr>
            <a:lvl3pPr marL="1143000" indent="-228600">
              <a:defRPr sz="2400">
                <a:solidFill>
                  <a:schemeClr val="tx1"/>
                </a:solidFill>
                <a:latin typeface="Arial" pitchFamily="34" charset="0"/>
                <a:ea typeface="ヒラギノ角ゴ Pro W3" pitchFamily="122" charset="-128"/>
              </a:defRPr>
            </a:lvl3pPr>
            <a:lvl4pPr marL="1600200" indent="-228600">
              <a:defRPr sz="2400">
                <a:solidFill>
                  <a:schemeClr val="tx1"/>
                </a:solidFill>
                <a:latin typeface="Arial" pitchFamily="34" charset="0"/>
                <a:ea typeface="ヒラギノ角ゴ Pro W3" pitchFamily="122" charset="-128"/>
              </a:defRPr>
            </a:lvl4pPr>
            <a:lvl5pPr marL="2057400" indent="-228600">
              <a:defRPr sz="2400">
                <a:solidFill>
                  <a:schemeClr val="tx1"/>
                </a:solidFill>
                <a:latin typeface="Arial" pitchFamily="34" charset="0"/>
                <a:ea typeface="ヒラギノ角ゴ Pro W3" pitchFamily="12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a:spcBef>
                <a:spcPct val="50000"/>
              </a:spcBef>
              <a:defRPr/>
            </a:pPr>
            <a:r>
              <a:rPr lang="en-US" sz="800" dirty="0" smtClean="0">
                <a:solidFill>
                  <a:srgbClr val="FFFFFF"/>
                </a:solidFill>
              </a:rPr>
              <a:t>© 2012 by the Catholic Health Association of the United States</a:t>
            </a:r>
          </a:p>
        </p:txBody>
      </p:sp>
      <p:sp>
        <p:nvSpPr>
          <p:cNvPr id="2" name="Title 1"/>
          <p:cNvSpPr>
            <a:spLocks noGrp="1"/>
          </p:cNvSpPr>
          <p:nvPr>
            <p:ph type="ctrTitle"/>
          </p:nvPr>
        </p:nvSpPr>
        <p:spPr>
          <a:xfrm>
            <a:off x="685800" y="685800"/>
            <a:ext cx="6400800" cy="685799"/>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85800" y="1828800"/>
            <a:ext cx="7772400" cy="4343400"/>
          </a:xfrm>
        </p:spPr>
        <p:txBody>
          <a:bodyPr/>
          <a:lstStyle>
            <a:lvl1pPr marL="0" indent="0" algn="l">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smtClean="0"/>
            </a:lvl1pPr>
          </a:lstStyle>
          <a:p>
            <a:pPr>
              <a:defRPr/>
            </a:pPr>
            <a:fld id="{66762332-971B-4C21-8276-32DB6754FB30}" type="datetime4">
              <a:rPr lang="en-US"/>
              <a:pPr>
                <a:defRPr/>
              </a:pPr>
              <a:t>June 23, 2016</a:t>
            </a:fld>
            <a:endParaRPr lang="en-US" dirty="0">
              <a:solidFill>
                <a:srgbClr val="000000"/>
              </a:solidFill>
            </a:endParaRPr>
          </a:p>
        </p:txBody>
      </p:sp>
      <p:sp>
        <p:nvSpPr>
          <p:cNvPr id="7" name="Slide Number Placeholder 5"/>
          <p:cNvSpPr>
            <a:spLocks noGrp="1"/>
          </p:cNvSpPr>
          <p:nvPr>
            <p:ph type="sldNum" sz="quarter" idx="11"/>
          </p:nvPr>
        </p:nvSpPr>
        <p:spPr/>
        <p:txBody>
          <a:bodyPr/>
          <a:lstStyle>
            <a:lvl1pPr>
              <a:defRPr smtClean="0"/>
            </a:lvl1pPr>
          </a:lstStyle>
          <a:p>
            <a:pPr>
              <a:defRPr/>
            </a:pPr>
            <a:fld id="{A7441148-EDE3-47AF-A1C2-0ED2D6BA1EDF}" type="slidenum">
              <a:rPr lang="en-US"/>
              <a:pPr>
                <a:defRPr/>
              </a:pPr>
              <a:t>‹#›</a:t>
            </a:fld>
            <a:endParaRPr lang="en-US" dirty="0"/>
          </a:p>
        </p:txBody>
      </p:sp>
      <p:pic>
        <p:nvPicPr>
          <p:cNvPr id="8" name="Picture 8" descr="CHA_PPT_Templates_Ic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userDrawn="1"/>
        </p:nvSpPr>
        <p:spPr bwMode="auto">
          <a:xfrm>
            <a:off x="609600" y="6512554"/>
            <a:ext cx="3581400"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2" charset="-128"/>
              </a:defRPr>
            </a:lvl1pPr>
            <a:lvl2pPr marL="742950" indent="-285750">
              <a:defRPr sz="2400">
                <a:solidFill>
                  <a:schemeClr val="tx1"/>
                </a:solidFill>
                <a:latin typeface="Arial" pitchFamily="34" charset="0"/>
                <a:ea typeface="ヒラギノ角ゴ Pro W3" pitchFamily="122" charset="-128"/>
              </a:defRPr>
            </a:lvl2pPr>
            <a:lvl3pPr marL="1143000" indent="-228600">
              <a:defRPr sz="2400">
                <a:solidFill>
                  <a:schemeClr val="tx1"/>
                </a:solidFill>
                <a:latin typeface="Arial" pitchFamily="34" charset="0"/>
                <a:ea typeface="ヒラギノ角ゴ Pro W3" pitchFamily="122" charset="-128"/>
              </a:defRPr>
            </a:lvl3pPr>
            <a:lvl4pPr marL="1600200" indent="-228600">
              <a:defRPr sz="2400">
                <a:solidFill>
                  <a:schemeClr val="tx1"/>
                </a:solidFill>
                <a:latin typeface="Arial" pitchFamily="34" charset="0"/>
                <a:ea typeface="ヒラギノ角ゴ Pro W3" pitchFamily="122" charset="-128"/>
              </a:defRPr>
            </a:lvl4pPr>
            <a:lvl5pPr marL="2057400" indent="-228600">
              <a:defRPr sz="2400">
                <a:solidFill>
                  <a:schemeClr val="tx1"/>
                </a:solidFill>
                <a:latin typeface="Arial" pitchFamily="34" charset="0"/>
                <a:ea typeface="ヒラギノ角ゴ Pro W3" pitchFamily="12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0" hangingPunct="0">
              <a:spcBef>
                <a:spcPct val="50000"/>
              </a:spcBef>
              <a:defRPr/>
            </a:pPr>
            <a:r>
              <a:rPr lang="en-US" sz="800" dirty="0" smtClean="0">
                <a:solidFill>
                  <a:srgbClr val="FFFFFF"/>
                </a:solidFill>
                <a:cs typeface="Arial" pitchFamily="34" charset="0"/>
              </a:rPr>
              <a:t>© 2014 by the Catholic Health Association of the United States</a:t>
            </a:r>
          </a:p>
        </p:txBody>
      </p:sp>
    </p:spTree>
    <p:extLst>
      <p:ext uri="{BB962C8B-B14F-4D97-AF65-F5344CB8AC3E}">
        <p14:creationId xmlns:p14="http://schemas.microsoft.com/office/powerpoint/2010/main" val="264584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6FE9A8-E8D2-472C-8956-F2EE4C1BB22E}" type="slidenum">
              <a:rPr lang="en-US"/>
              <a:pPr>
                <a:defRPr/>
              </a:pPr>
              <a:t>‹#›</a:t>
            </a:fld>
            <a:endParaRPr lang="en-US" dirty="0"/>
          </a:p>
        </p:txBody>
      </p:sp>
    </p:spTree>
    <p:extLst>
      <p:ext uri="{BB962C8B-B14F-4D97-AF65-F5344CB8AC3E}">
        <p14:creationId xmlns:p14="http://schemas.microsoft.com/office/powerpoint/2010/main" val="14764716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A40571-D46C-4738-904F-A060160339FC}" type="slidenum">
              <a:rPr lang="en-US"/>
              <a:pPr>
                <a:defRPr/>
              </a:pPr>
              <a:t>‹#›</a:t>
            </a:fld>
            <a:endParaRPr lang="en-US" dirty="0"/>
          </a:p>
        </p:txBody>
      </p:sp>
    </p:spTree>
    <p:extLst>
      <p:ext uri="{BB962C8B-B14F-4D97-AF65-F5344CB8AC3E}">
        <p14:creationId xmlns:p14="http://schemas.microsoft.com/office/powerpoint/2010/main" val="141697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6FE9A8-E8D2-472C-8956-F2EE4C1BB22E}" type="slidenum">
              <a:rPr lang="en-US"/>
              <a:pPr>
                <a:defRPr/>
              </a:pPr>
              <a:t>‹#›</a:t>
            </a:fld>
            <a:endParaRPr lang="en-US" dirty="0"/>
          </a:p>
        </p:txBody>
      </p:sp>
    </p:spTree>
    <p:extLst>
      <p:ext uri="{BB962C8B-B14F-4D97-AF65-F5344CB8AC3E}">
        <p14:creationId xmlns:p14="http://schemas.microsoft.com/office/powerpoint/2010/main" val="41376285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dirty="0"/>
              <a:t>Oct. 22, 2013</a:t>
            </a:r>
            <a:endParaRPr lang="en-US" dirty="0">
              <a:solidFill>
                <a:schemeClr val="tx1"/>
              </a:solidFill>
            </a:endParaRPr>
          </a:p>
        </p:txBody>
      </p:sp>
      <p:sp>
        <p:nvSpPr>
          <p:cNvPr id="6" name="Slide Number Placeholder 6"/>
          <p:cNvSpPr>
            <a:spLocks noGrp="1"/>
          </p:cNvSpPr>
          <p:nvPr>
            <p:ph type="sldNum" sz="quarter" idx="11"/>
          </p:nvPr>
        </p:nvSpPr>
        <p:spPr/>
        <p:txBody>
          <a:bodyPr/>
          <a:lstStyle>
            <a:lvl1pPr>
              <a:defRPr/>
            </a:lvl1pPr>
          </a:lstStyle>
          <a:p>
            <a:pPr>
              <a:defRPr/>
            </a:pPr>
            <a:fld id="{A72D4982-0EC2-4A27-83A1-56139B8AC1EA}" type="slidenum">
              <a:rPr lang="en-US"/>
              <a:pPr>
                <a:defRPr/>
              </a:pPr>
              <a:t>‹#›</a:t>
            </a:fld>
            <a:endParaRPr lang="en-US" dirty="0"/>
          </a:p>
        </p:txBody>
      </p:sp>
    </p:spTree>
    <p:extLst>
      <p:ext uri="{BB962C8B-B14F-4D97-AF65-F5344CB8AC3E}">
        <p14:creationId xmlns:p14="http://schemas.microsoft.com/office/powerpoint/2010/main" val="2867072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mtClean="0"/>
            </a:lvl1pPr>
          </a:lstStyle>
          <a:p>
            <a:pPr>
              <a:defRPr/>
            </a:pPr>
            <a:fld id="{99922A3E-CB3B-4702-BCD6-F74E7BB2F398}" type="slidenum">
              <a:rPr lang="en-US"/>
              <a:pPr>
                <a:defRPr/>
              </a:pPr>
              <a:t>‹#›</a:t>
            </a:fld>
            <a:endParaRPr lang="en-US" dirty="0"/>
          </a:p>
        </p:txBody>
      </p:sp>
    </p:spTree>
    <p:extLst>
      <p:ext uri="{BB962C8B-B14F-4D97-AF65-F5344CB8AC3E}">
        <p14:creationId xmlns:p14="http://schemas.microsoft.com/office/powerpoint/2010/main" val="111701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42913"/>
            <a:ext cx="9144000" cy="64611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096000" y="7620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endParaRPr>
          </a:p>
        </p:txBody>
      </p:sp>
      <p:sp>
        <p:nvSpPr>
          <p:cNvPr id="6" name="Rectangle 6"/>
          <p:cNvSpPr>
            <a:spLocks noGrp="1" noChangeArrowheads="1"/>
          </p:cNvSpPr>
          <p:nvPr>
            <p:ph type="sldNum" sz="quarter" idx="4"/>
          </p:nvPr>
        </p:nvSpPr>
        <p:spPr bwMode="auto">
          <a:xfrm>
            <a:off x="8382000" y="6491288"/>
            <a:ext cx="381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800">
                <a:solidFill>
                  <a:srgbClr val="FFFFFF"/>
                </a:solidFill>
                <a:ea typeface="ヒラギノ角ゴ Pro W3" pitchFamily="124" charset="-128"/>
                <a:cs typeface="+mn-cs"/>
              </a:defRPr>
            </a:lvl1pPr>
          </a:lstStyle>
          <a:p>
            <a:pPr>
              <a:defRPr/>
            </a:pPr>
            <a:fld id="{7B5EF159-B08F-4FE9-B7AB-1C0814588F99}" type="slidenum">
              <a:rPr lang="en-US"/>
              <a:pPr>
                <a:defRPr/>
              </a:pPr>
              <a:t>‹#›</a:t>
            </a:fld>
            <a:endParaRPr lang="en-US" dirty="0"/>
          </a:p>
        </p:txBody>
      </p:sp>
    </p:spTree>
    <p:extLst>
      <p:ext uri="{BB962C8B-B14F-4D97-AF65-F5344CB8AC3E}">
        <p14:creationId xmlns:p14="http://schemas.microsoft.com/office/powerpoint/2010/main" val="339459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9C486C8F-180B-4284-8B9C-4AF27B7C421F}" type="slidenum">
              <a:rPr lang="en-US"/>
              <a:pPr/>
              <a:t>‹#›</a:t>
            </a:fld>
            <a:endParaRPr lang="en-US" dirty="0"/>
          </a:p>
        </p:txBody>
      </p:sp>
    </p:spTree>
    <p:extLst>
      <p:ext uri="{BB962C8B-B14F-4D97-AF65-F5344CB8AC3E}">
        <p14:creationId xmlns:p14="http://schemas.microsoft.com/office/powerpoint/2010/main" val="3002119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6FE9A8-E8D2-472C-8956-F2EE4C1BB22E}" type="slidenum">
              <a:rPr lang="en-US"/>
              <a:pPr>
                <a:defRPr/>
              </a:pPr>
              <a:t>‹#›</a:t>
            </a:fld>
            <a:endParaRPr lang="en-US" dirty="0"/>
          </a:p>
        </p:txBody>
      </p:sp>
    </p:spTree>
    <p:extLst>
      <p:ext uri="{BB962C8B-B14F-4D97-AF65-F5344CB8AC3E}">
        <p14:creationId xmlns:p14="http://schemas.microsoft.com/office/powerpoint/2010/main" val="82315000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A40571-D46C-4738-904F-A060160339FC}" type="slidenum">
              <a:rPr lang="en-US"/>
              <a:pPr>
                <a:defRPr/>
              </a:pPr>
              <a:t>‹#›</a:t>
            </a:fld>
            <a:endParaRPr lang="en-US" dirty="0"/>
          </a:p>
        </p:txBody>
      </p:sp>
    </p:spTree>
    <p:extLst>
      <p:ext uri="{BB962C8B-B14F-4D97-AF65-F5344CB8AC3E}">
        <p14:creationId xmlns:p14="http://schemas.microsoft.com/office/powerpoint/2010/main" val="135813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324600" y="6553200"/>
            <a:ext cx="1905000" cy="304800"/>
          </a:xfrm>
          <a:prstGeom prst="rect">
            <a:avLst/>
          </a:prstGeom>
        </p:spPr>
        <p:txBody>
          <a:bodyPr/>
          <a:lstStyle>
            <a:lvl1pPr>
              <a:defRPr/>
            </a:lvl1pPr>
          </a:lstStyle>
          <a:p>
            <a:fld id="{FE418C04-95A5-484F-9B60-36CD6CC6F521}" type="datetime4">
              <a:rPr lang="en-US">
                <a:solidFill>
                  <a:srgbClr val="FFFFFF"/>
                </a:solidFill>
              </a:rPr>
              <a:pPr/>
              <a:t>June 23, 2016</a:t>
            </a:fld>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486C8F-180B-4284-8B9C-4AF27B7C421F}" type="slidenum">
              <a:rPr lang="en-US"/>
              <a:pPr/>
              <a:t>‹#›</a:t>
            </a:fld>
            <a:endParaRPr lang="en-US" dirty="0"/>
          </a:p>
        </p:txBody>
      </p:sp>
    </p:spTree>
    <p:extLst>
      <p:ext uri="{BB962C8B-B14F-4D97-AF65-F5344CB8AC3E}">
        <p14:creationId xmlns:p14="http://schemas.microsoft.com/office/powerpoint/2010/main" val="3568964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A40571-D46C-4738-904F-A060160339FC}" type="slidenum">
              <a:rPr lang="en-US"/>
              <a:pPr>
                <a:defRPr/>
              </a:pPr>
              <a:t>‹#›</a:t>
            </a:fld>
            <a:endParaRPr lang="en-US" dirty="0"/>
          </a:p>
        </p:txBody>
      </p:sp>
    </p:spTree>
    <p:extLst>
      <p:ext uri="{BB962C8B-B14F-4D97-AF65-F5344CB8AC3E}">
        <p14:creationId xmlns:p14="http://schemas.microsoft.com/office/powerpoint/2010/main" val="252383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83C295D5-89B3-4D4B-850E-D8BE0A8BDE8C}" type="slidenum">
              <a:rPr lang="en-US"/>
              <a:pPr/>
              <a:t>‹#›</a:t>
            </a:fld>
            <a:endParaRPr lang="en-US" dirty="0"/>
          </a:p>
        </p:txBody>
      </p:sp>
    </p:spTree>
    <p:extLst>
      <p:ext uri="{BB962C8B-B14F-4D97-AF65-F5344CB8AC3E}">
        <p14:creationId xmlns:p14="http://schemas.microsoft.com/office/powerpoint/2010/main" val="1105033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9C486C8F-180B-4284-8B9C-4AF27B7C421F}" type="slidenum">
              <a:rPr lang="en-US"/>
              <a:pPr/>
              <a:t>‹#›</a:t>
            </a:fld>
            <a:endParaRPr lang="en-US" dirty="0"/>
          </a:p>
        </p:txBody>
      </p:sp>
    </p:spTree>
    <p:extLst>
      <p:ext uri="{BB962C8B-B14F-4D97-AF65-F5344CB8AC3E}">
        <p14:creationId xmlns:p14="http://schemas.microsoft.com/office/powerpoint/2010/main" val="1132475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371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491288"/>
            <a:ext cx="1905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800" smtClean="0">
                <a:solidFill>
                  <a:srgbClr val="FFFFFF"/>
                </a:solidFill>
              </a:defRPr>
            </a:lvl1pPr>
          </a:lstStyle>
          <a:p>
            <a:pPr>
              <a:defRPr/>
            </a:pPr>
            <a:fld id="{F9602463-0E1D-45B8-B4A0-E81862C54D08}" type="datetime4">
              <a:rPr lang="en-US"/>
              <a:pPr>
                <a:defRPr/>
              </a:pPr>
              <a:t>June 23, 2016</a:t>
            </a:fld>
            <a:endParaRPr lang="en-US" dirty="0"/>
          </a:p>
        </p:txBody>
      </p:sp>
      <p:sp>
        <p:nvSpPr>
          <p:cNvPr id="1029" name="Rectangle 5"/>
          <p:cNvSpPr>
            <a:spLocks noGrp="1" noChangeArrowheads="1"/>
          </p:cNvSpPr>
          <p:nvPr>
            <p:ph type="ftr" sz="quarter" idx="3"/>
          </p:nvPr>
        </p:nvSpPr>
        <p:spPr bwMode="auto">
          <a:xfrm>
            <a:off x="685800" y="0"/>
            <a:ext cx="6477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lvl1pPr>
              <a:defRPr sz="1600" i="1">
                <a:solidFill>
                  <a:schemeClr val="bg1"/>
                </a:solidFill>
                <a:latin typeface="Arial" charset="0"/>
                <a:ea typeface="ヒラギノ角ゴ Pro W3" charset="0"/>
                <a:cs typeface="Geneva" charset="0"/>
              </a:defRPr>
            </a:lvl1pPr>
          </a:lstStyle>
          <a:p>
            <a:pPr>
              <a:defRPr/>
            </a:pPr>
            <a:r>
              <a:rPr lang="en-US" dirty="0">
                <a:solidFill>
                  <a:srgbClr val="FFFFFF"/>
                </a:solidFill>
              </a:rPr>
              <a:t>Competencies for Mission Leaders</a:t>
            </a:r>
            <a:endParaRPr lang="en-US" i="0" dirty="0">
              <a:solidFill>
                <a:srgbClr val="000000"/>
              </a:solidFill>
            </a:endParaRPr>
          </a:p>
        </p:txBody>
      </p:sp>
      <p:sp>
        <p:nvSpPr>
          <p:cNvPr id="1030" name="Rectangle 6"/>
          <p:cNvSpPr>
            <a:spLocks noGrp="1" noChangeArrowheads="1"/>
          </p:cNvSpPr>
          <p:nvPr>
            <p:ph type="sldNum" sz="quarter" idx="4"/>
          </p:nvPr>
        </p:nvSpPr>
        <p:spPr bwMode="auto">
          <a:xfrm>
            <a:off x="8382000" y="6491288"/>
            <a:ext cx="381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800" smtClean="0">
                <a:solidFill>
                  <a:srgbClr val="FFFFFF"/>
                </a:solidFill>
              </a:defRPr>
            </a:lvl1pPr>
          </a:lstStyle>
          <a:p>
            <a:pPr eaLnBrk="0" hangingPunct="0">
              <a:defRPr/>
            </a:pPr>
            <a:fld id="{8FF46C9F-A128-4283-B0EA-94048D4A8BD4}" type="slidenum">
              <a:rPr lang="en-US"/>
              <a:pPr eaLnBrk="0" hangingPunct="0">
                <a:defRPr/>
              </a:pPr>
              <a:t>‹#›</a:t>
            </a:fld>
            <a:endParaRPr lang="en-US" dirty="0"/>
          </a:p>
        </p:txBody>
      </p:sp>
      <p:sp>
        <p:nvSpPr>
          <p:cNvPr id="1031" name="Text Box 8"/>
          <p:cNvSpPr txBox="1">
            <a:spLocks noChangeArrowheads="1"/>
          </p:cNvSpPr>
          <p:nvPr/>
        </p:nvSpPr>
        <p:spPr bwMode="auto">
          <a:xfrm>
            <a:off x="685800" y="2514600"/>
            <a:ext cx="777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50000"/>
              </a:spcBef>
              <a:defRPr/>
            </a:pPr>
            <a:endParaRPr lang="en-US" dirty="0" smtClean="0">
              <a:solidFill>
                <a:srgbClr val="000000"/>
              </a:solidFill>
            </a:endParaRPr>
          </a:p>
        </p:txBody>
      </p:sp>
      <p:sp>
        <p:nvSpPr>
          <p:cNvPr id="9" name="Text Box 8"/>
          <p:cNvSpPr txBox="1">
            <a:spLocks noChangeArrowheads="1"/>
          </p:cNvSpPr>
          <p:nvPr/>
        </p:nvSpPr>
        <p:spPr bwMode="auto">
          <a:xfrm>
            <a:off x="685800" y="2514600"/>
            <a:ext cx="777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0" hangingPunct="0">
              <a:spcBef>
                <a:spcPct val="50000"/>
              </a:spcBef>
              <a:defRPr/>
            </a:pPr>
            <a:endParaRPr lang="en-US" dirty="0" smtClean="0">
              <a:solidFill>
                <a:srgbClr val="000000"/>
              </a:solidFill>
            </a:endParaRPr>
          </a:p>
        </p:txBody>
      </p:sp>
      <p:sp>
        <p:nvSpPr>
          <p:cNvPr id="10" name="Text Box 9"/>
          <p:cNvSpPr txBox="1">
            <a:spLocks noChangeArrowheads="1"/>
          </p:cNvSpPr>
          <p:nvPr/>
        </p:nvSpPr>
        <p:spPr bwMode="auto">
          <a:xfrm>
            <a:off x="609600" y="6498266"/>
            <a:ext cx="3581400"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22" charset="-128"/>
              </a:defRPr>
            </a:lvl1pPr>
            <a:lvl2pPr marL="742950" indent="-285750">
              <a:defRPr sz="2400">
                <a:solidFill>
                  <a:schemeClr val="tx1"/>
                </a:solidFill>
                <a:latin typeface="Arial" pitchFamily="34" charset="0"/>
                <a:ea typeface="ヒラギノ角ゴ Pro W3" pitchFamily="122" charset="-128"/>
              </a:defRPr>
            </a:lvl2pPr>
            <a:lvl3pPr marL="1143000" indent="-228600">
              <a:defRPr sz="2400">
                <a:solidFill>
                  <a:schemeClr val="tx1"/>
                </a:solidFill>
                <a:latin typeface="Arial" pitchFamily="34" charset="0"/>
                <a:ea typeface="ヒラギノ角ゴ Pro W3" pitchFamily="122" charset="-128"/>
              </a:defRPr>
            </a:lvl3pPr>
            <a:lvl4pPr marL="1600200" indent="-228600">
              <a:defRPr sz="2400">
                <a:solidFill>
                  <a:schemeClr val="tx1"/>
                </a:solidFill>
                <a:latin typeface="Arial" pitchFamily="34" charset="0"/>
                <a:ea typeface="ヒラギノ角ゴ Pro W3" pitchFamily="122" charset="-128"/>
              </a:defRPr>
            </a:lvl4pPr>
            <a:lvl5pPr marL="2057400" indent="-228600">
              <a:defRPr sz="2400">
                <a:solidFill>
                  <a:schemeClr val="tx1"/>
                </a:solidFill>
                <a:latin typeface="Arial" pitchFamily="34" charset="0"/>
                <a:ea typeface="ヒラギノ角ゴ Pro W3" pitchFamily="12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0" hangingPunct="0">
              <a:spcBef>
                <a:spcPct val="50000"/>
              </a:spcBef>
              <a:defRPr/>
            </a:pPr>
            <a:r>
              <a:rPr lang="en-US" sz="800" dirty="0" smtClean="0">
                <a:solidFill>
                  <a:srgbClr val="FFFFFF"/>
                </a:solidFill>
                <a:cs typeface="Arial" pitchFamily="34" charset="0"/>
              </a:rPr>
              <a:t>© 2014 by the Catholic Health Association of the United States</a:t>
            </a:r>
          </a:p>
        </p:txBody>
      </p:sp>
    </p:spTree>
  </p:cSld>
  <p:clrMap bg1="lt1" tx1="dk1" bg2="lt2" tx2="dk2" accent1="accent1" accent2="accent2" accent3="accent3" accent4="accent4" accent5="accent5" accent6="accent6" hlink="hlink" folHlink="folHlink"/>
  <p:sldLayoutIdLst>
    <p:sldLayoutId id="2147483690" r:id="rId1"/>
    <p:sldLayoutId id="2147483693" r:id="rId2"/>
    <p:sldLayoutId id="2147483677" r:id="rId3"/>
    <p:sldLayoutId id="2147483678" r:id="rId4"/>
    <p:sldLayoutId id="2147483679" r:id="rId5"/>
    <p:sldLayoutId id="2147483680" r:id="rId6"/>
    <p:sldLayoutId id="2147483682" r:id="rId7"/>
    <p:sldLayoutId id="2147483683" r:id="rId8"/>
    <p:sldLayoutId id="2147483684" r:id="rId9"/>
    <p:sldLayoutId id="2147483685" r:id="rId10"/>
    <p:sldLayoutId id="2147483686" r:id="rId11"/>
    <p:sldLayoutId id="2147483687" r:id="rId12"/>
    <p:sldLayoutId id="2147483695" r:id="rId13"/>
    <p:sldLayoutId id="2147483696" r:id="rId14"/>
  </p:sldLayoutIdLst>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24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24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24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2400">
          <a:solidFill>
            <a:schemeClr val="tx2"/>
          </a:solidFill>
          <a:latin typeface="Arial" charset="0"/>
          <a:ea typeface="ヒラギノ角ゴ Pro W3" charset="0"/>
          <a:cs typeface="Geneva" charset="0"/>
        </a:defRPr>
      </a:lvl6pPr>
      <a:lvl7pPr marL="914400" algn="l" rtl="0" eaLnBrk="1" fontAlgn="base" hangingPunct="1">
        <a:spcBef>
          <a:spcPct val="0"/>
        </a:spcBef>
        <a:spcAft>
          <a:spcPct val="0"/>
        </a:spcAft>
        <a:defRPr sz="2400">
          <a:solidFill>
            <a:schemeClr val="tx2"/>
          </a:solidFill>
          <a:latin typeface="Arial" charset="0"/>
          <a:ea typeface="ヒラギノ角ゴ Pro W3" charset="0"/>
          <a:cs typeface="Geneva" charset="0"/>
        </a:defRPr>
      </a:lvl7pPr>
      <a:lvl8pPr marL="1371600" algn="l" rtl="0" eaLnBrk="1" fontAlgn="base" hangingPunct="1">
        <a:spcBef>
          <a:spcPct val="0"/>
        </a:spcBef>
        <a:spcAft>
          <a:spcPct val="0"/>
        </a:spcAft>
        <a:defRPr sz="2400">
          <a:solidFill>
            <a:schemeClr val="tx2"/>
          </a:solidFill>
          <a:latin typeface="Arial" charset="0"/>
          <a:ea typeface="ヒラギノ角ゴ Pro W3" charset="0"/>
          <a:cs typeface="Geneva" charset="0"/>
        </a:defRPr>
      </a:lvl8pPr>
      <a:lvl9pPr marL="1828800" algn="l" rtl="0" eaLnBrk="1" fontAlgn="base" hangingPunct="1">
        <a:spcBef>
          <a:spcPct val="0"/>
        </a:spcBef>
        <a:spcAft>
          <a:spcPct val="0"/>
        </a:spcAft>
        <a:defRPr sz="2400">
          <a:solidFill>
            <a:schemeClr val="tx2"/>
          </a:solidFill>
          <a:latin typeface="Arial" charset="0"/>
          <a:ea typeface="ヒラギノ角ゴ Pro W3" charset="0"/>
          <a:cs typeface="Geneva"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ea typeface="Geneva" charset="0"/>
          <a:cs typeface="+mn-cs"/>
        </a:defRPr>
      </a:lvl2pPr>
      <a:lvl3pPr marL="1143000" indent="-228600" algn="l" rtl="0" eaLnBrk="1" fontAlgn="base" hangingPunct="1">
        <a:spcBef>
          <a:spcPct val="20000"/>
        </a:spcBef>
        <a:spcAft>
          <a:spcPct val="0"/>
        </a:spcAft>
        <a:buChar char="•"/>
        <a:defRPr sz="1200">
          <a:solidFill>
            <a:schemeClr val="tx1"/>
          </a:solidFill>
          <a:latin typeface="+mn-lt"/>
          <a:ea typeface="Geneva" charset="0"/>
          <a:cs typeface="+mn-cs"/>
        </a:defRPr>
      </a:lvl3pPr>
      <a:lvl4pPr marL="1600200" indent="-228600" algn="l" rtl="0" eaLnBrk="1" fontAlgn="base" hangingPunct="1">
        <a:spcBef>
          <a:spcPct val="20000"/>
        </a:spcBef>
        <a:spcAft>
          <a:spcPct val="0"/>
        </a:spcAft>
        <a:buChar char="–"/>
        <a:defRPr sz="1200">
          <a:solidFill>
            <a:schemeClr val="tx1"/>
          </a:solidFill>
          <a:latin typeface="+mn-lt"/>
          <a:ea typeface="Geneva" charset="0"/>
          <a:cs typeface="+mn-cs"/>
        </a:defRPr>
      </a:lvl4pPr>
      <a:lvl5pPr marL="2057400" indent="-228600" algn="l" rtl="0" eaLnBrk="1" fontAlgn="base" hangingPunct="1">
        <a:spcBef>
          <a:spcPct val="20000"/>
        </a:spcBef>
        <a:spcAft>
          <a:spcPct val="0"/>
        </a:spcAft>
        <a:buChar char="»"/>
        <a:defRPr sz="1200">
          <a:solidFill>
            <a:schemeClr val="tx1"/>
          </a:solidFill>
          <a:latin typeface="+mn-lt"/>
          <a:ea typeface="Geneva" charset="0"/>
          <a:cs typeface="+mn-cs"/>
        </a:defRPr>
      </a:lvl5pPr>
      <a:lvl6pPr marL="2514600" indent="-228600" algn="l" rtl="0" eaLnBrk="1" fontAlgn="base" hangingPunct="1">
        <a:spcBef>
          <a:spcPct val="20000"/>
        </a:spcBef>
        <a:spcAft>
          <a:spcPct val="0"/>
        </a:spcAft>
        <a:buChar char="»"/>
        <a:defRPr sz="1200">
          <a:solidFill>
            <a:schemeClr val="tx1"/>
          </a:solidFill>
          <a:latin typeface="+mn-lt"/>
          <a:ea typeface="Geneva" charset="0"/>
          <a:cs typeface="+mn-cs"/>
        </a:defRPr>
      </a:lvl6pPr>
      <a:lvl7pPr marL="2971800" indent="-228600" algn="l" rtl="0" eaLnBrk="1" fontAlgn="base" hangingPunct="1">
        <a:spcBef>
          <a:spcPct val="20000"/>
        </a:spcBef>
        <a:spcAft>
          <a:spcPct val="0"/>
        </a:spcAft>
        <a:buChar char="»"/>
        <a:defRPr sz="1200">
          <a:solidFill>
            <a:schemeClr val="tx1"/>
          </a:solidFill>
          <a:latin typeface="+mn-lt"/>
          <a:ea typeface="Geneva" charset="0"/>
          <a:cs typeface="+mn-cs"/>
        </a:defRPr>
      </a:lvl7pPr>
      <a:lvl8pPr marL="3429000" indent="-228600" algn="l" rtl="0" eaLnBrk="1" fontAlgn="base" hangingPunct="1">
        <a:spcBef>
          <a:spcPct val="20000"/>
        </a:spcBef>
        <a:spcAft>
          <a:spcPct val="0"/>
        </a:spcAft>
        <a:buChar char="»"/>
        <a:defRPr sz="1200">
          <a:solidFill>
            <a:schemeClr val="tx1"/>
          </a:solidFill>
          <a:latin typeface="+mn-lt"/>
          <a:ea typeface="Geneva" charset="0"/>
          <a:cs typeface="+mn-cs"/>
        </a:defRPr>
      </a:lvl8pPr>
      <a:lvl9pPr marL="3886200" indent="-228600" algn="l" rtl="0" eaLnBrk="1" fontAlgn="base" hangingPunct="1">
        <a:spcBef>
          <a:spcPct val="20000"/>
        </a:spcBef>
        <a:spcAft>
          <a:spcPct val="0"/>
        </a:spcAft>
        <a:buChar char="»"/>
        <a:defRPr sz="1200">
          <a:solidFill>
            <a:schemeClr val="tx1"/>
          </a:solidFill>
          <a:latin typeface="+mn-lt"/>
          <a:ea typeface="Geneva"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txBox="1">
            <a:spLocks/>
          </p:cNvSpPr>
          <p:nvPr/>
        </p:nvSpPr>
        <p:spPr bwMode="auto">
          <a:xfrm>
            <a:off x="261938" y="609600"/>
            <a:ext cx="8029575"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US" sz="2800" dirty="0" smtClean="0">
              <a:solidFill>
                <a:srgbClr val="000000"/>
              </a:solidFill>
            </a:endParaRPr>
          </a:p>
        </p:txBody>
      </p:sp>
      <p:grpSp>
        <p:nvGrpSpPr>
          <p:cNvPr id="6" name="Group 5"/>
          <p:cNvGrpSpPr/>
          <p:nvPr/>
        </p:nvGrpSpPr>
        <p:grpSpPr>
          <a:xfrm>
            <a:off x="6409765" y="4796373"/>
            <a:ext cx="1911096" cy="1463040"/>
            <a:chOff x="6929665" y="4800600"/>
            <a:chExt cx="1911096" cy="1463040"/>
          </a:xfrm>
        </p:grpSpPr>
        <p:pic>
          <p:nvPicPr>
            <p:cNvPr id="7" name="Picture 8"/>
            <p:cNvPicPr>
              <a:picLocks noChangeAspect="1" noChangeArrowheads="1"/>
            </p:cNvPicPr>
            <p:nvPr/>
          </p:nvPicPr>
          <p:blipFill>
            <a:blip r:embed="rId3" cstate="print"/>
            <a:srcRect/>
            <a:stretch>
              <a:fillRect/>
            </a:stretch>
          </p:blipFill>
          <p:spPr bwMode="auto">
            <a:xfrm>
              <a:off x="6932648" y="4800600"/>
              <a:ext cx="1904772" cy="488836"/>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noChangeArrowheads="1"/>
            </p:cNvPicPr>
            <p:nvPr/>
          </p:nvPicPr>
          <p:blipFill>
            <a:blip r:embed="rId4" cstate="print"/>
            <a:srcRect/>
            <a:stretch>
              <a:fillRect/>
            </a:stretch>
          </p:blipFill>
          <p:spPr bwMode="auto">
            <a:xfrm>
              <a:off x="6929665" y="5287760"/>
              <a:ext cx="1911096" cy="49391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noChangeArrowheads="1"/>
            </p:cNvPicPr>
            <p:nvPr/>
          </p:nvPicPr>
          <p:blipFill>
            <a:blip r:embed="rId5" cstate="print"/>
            <a:srcRect/>
            <a:stretch>
              <a:fillRect/>
            </a:stretch>
          </p:blipFill>
          <p:spPr bwMode="auto">
            <a:xfrm>
              <a:off x="6933586" y="5775323"/>
              <a:ext cx="1905558" cy="488317"/>
            </a:xfrm>
            <a:prstGeom prst="rect">
              <a:avLst/>
            </a:prstGeom>
            <a:ln>
              <a:noFill/>
            </a:ln>
            <a:effectLst>
              <a:outerShdw blurRad="292100" dist="139700" dir="2700000" algn="tl" rotWithShape="0">
                <a:srgbClr val="333333">
                  <a:alpha val="65000"/>
                </a:srgbClr>
              </a:outerShdw>
            </a:effectLst>
          </p:spPr>
        </p:pic>
      </p:grpSp>
      <p:sp>
        <p:nvSpPr>
          <p:cNvPr id="3" name="Rectangle 2"/>
          <p:cNvSpPr/>
          <p:nvPr/>
        </p:nvSpPr>
        <p:spPr>
          <a:xfrm>
            <a:off x="457200" y="3657600"/>
            <a:ext cx="6705600" cy="1446550"/>
          </a:xfrm>
          <a:prstGeom prst="rect">
            <a:avLst/>
          </a:prstGeom>
        </p:spPr>
        <p:txBody>
          <a:bodyPr wrap="square">
            <a:spAutoFit/>
          </a:bodyPr>
          <a:lstStyle/>
          <a:p>
            <a:pPr marL="6350" indent="-6350" eaLnBrk="0" hangingPunct="0">
              <a:spcBef>
                <a:spcPts val="0"/>
              </a:spcBef>
              <a:buFont typeface="Times"/>
              <a:buNone/>
              <a:defRPr/>
            </a:pPr>
            <a:endParaRPr lang="en-US" altLang="en-US" sz="2000" kern="0" spc="100" dirty="0" smtClean="0">
              <a:effectLst>
                <a:innerShdw blurRad="63500" dist="50800" dir="18900000">
                  <a:prstClr val="black">
                    <a:alpha val="50000"/>
                  </a:prstClr>
                </a:innerShdw>
              </a:effectLst>
              <a:ea typeface="Osaka"/>
              <a:cs typeface="Osaka"/>
            </a:endParaRPr>
          </a:p>
          <a:p>
            <a:pPr marL="6350" indent="-6350" eaLnBrk="0" hangingPunct="0">
              <a:spcBef>
                <a:spcPts val="0"/>
              </a:spcBef>
              <a:buFont typeface="Times"/>
              <a:buNone/>
              <a:defRPr/>
            </a:pPr>
            <a:r>
              <a:rPr lang="en-US" altLang="en-US" sz="2000" kern="0" spc="100" dirty="0" smtClean="0">
                <a:effectLst>
                  <a:innerShdw blurRad="63500" dist="50800" dir="18900000">
                    <a:prstClr val="black">
                      <a:alpha val="50000"/>
                    </a:prstClr>
                  </a:innerShdw>
                </a:effectLst>
                <a:ea typeface="Osaka"/>
                <a:cs typeface="Osaka"/>
              </a:rPr>
              <a:t>Brian P. Smith, MS, MA, M.Div.</a:t>
            </a:r>
            <a:endParaRPr lang="en-US" altLang="en-US" sz="2000" kern="0" spc="100" dirty="0">
              <a:effectLst>
                <a:innerShdw blurRad="63500" dist="50800" dir="18900000">
                  <a:prstClr val="black">
                    <a:alpha val="50000"/>
                  </a:prstClr>
                </a:innerShdw>
              </a:effectLst>
              <a:ea typeface="Osaka"/>
              <a:cs typeface="Osaka"/>
            </a:endParaRPr>
          </a:p>
          <a:p>
            <a:pPr marL="6350" indent="-6350" eaLnBrk="0" hangingPunct="0">
              <a:spcBef>
                <a:spcPts val="0"/>
              </a:spcBef>
              <a:buFont typeface="Times"/>
              <a:buNone/>
              <a:defRPr/>
            </a:pPr>
            <a:r>
              <a:rPr lang="en-US" altLang="en-US" sz="1600" kern="0" spc="100" dirty="0" smtClean="0">
                <a:effectLst>
                  <a:innerShdw blurRad="63500" dist="50800" dir="18900000">
                    <a:prstClr val="black">
                      <a:alpha val="50000"/>
                    </a:prstClr>
                  </a:innerShdw>
                </a:effectLst>
                <a:ea typeface="Osaka"/>
                <a:cs typeface="Osaka"/>
              </a:rPr>
              <a:t>Senior Director, Mission Integration</a:t>
            </a:r>
          </a:p>
          <a:p>
            <a:pPr marL="6350" indent="-6350" eaLnBrk="0" hangingPunct="0">
              <a:spcBef>
                <a:spcPts val="0"/>
              </a:spcBef>
              <a:buFont typeface="Times"/>
              <a:buNone/>
              <a:defRPr/>
            </a:pPr>
            <a:r>
              <a:rPr lang="en-US" altLang="en-US" sz="1600" kern="0" spc="100" dirty="0" smtClean="0">
                <a:effectLst>
                  <a:innerShdw blurRad="63500" dist="50800" dir="18900000">
                    <a:prstClr val="black">
                      <a:alpha val="50000"/>
                    </a:prstClr>
                  </a:innerShdw>
                </a:effectLst>
                <a:ea typeface="Osaka"/>
                <a:cs typeface="Osaka"/>
              </a:rPr>
              <a:t>and Leadership Formation</a:t>
            </a:r>
          </a:p>
          <a:p>
            <a:pPr marL="6350" indent="-6350" eaLnBrk="0" hangingPunct="0">
              <a:spcBef>
                <a:spcPts val="0"/>
              </a:spcBef>
              <a:buFont typeface="Times"/>
              <a:buNone/>
              <a:defRPr/>
            </a:pPr>
            <a:r>
              <a:rPr lang="en-US" altLang="en-US" sz="1600" kern="0" spc="100" dirty="0" smtClean="0">
                <a:effectLst>
                  <a:innerShdw blurRad="63500" dist="50800" dir="18900000">
                    <a:prstClr val="black">
                      <a:alpha val="50000"/>
                    </a:prstClr>
                  </a:innerShdw>
                </a:effectLst>
                <a:ea typeface="Osaka"/>
                <a:cs typeface="Osaka"/>
              </a:rPr>
              <a:t>Catholic Health Association </a:t>
            </a:r>
            <a:endParaRPr lang="en-US" altLang="en-US" sz="1600" kern="0" spc="100" dirty="0">
              <a:effectLst>
                <a:innerShdw blurRad="63500" dist="50800" dir="18900000">
                  <a:prstClr val="black">
                    <a:alpha val="50000"/>
                  </a:prstClr>
                </a:innerShdw>
              </a:effectLst>
              <a:ea typeface="Osaka"/>
              <a:cs typeface="Osaka"/>
            </a:endParaRPr>
          </a:p>
        </p:txBody>
      </p:sp>
      <p:sp>
        <p:nvSpPr>
          <p:cNvPr id="11" name="TextBox 10"/>
          <p:cNvSpPr txBox="1"/>
          <p:nvPr/>
        </p:nvSpPr>
        <p:spPr>
          <a:xfrm>
            <a:off x="380999" y="2057400"/>
            <a:ext cx="7910513" cy="1200329"/>
          </a:xfrm>
          <a:prstGeom prst="rect">
            <a:avLst/>
          </a:prstGeom>
          <a:noFill/>
        </p:spPr>
        <p:txBody>
          <a:bodyPr wrap="square" rtlCol="0">
            <a:spAutoFit/>
          </a:bodyPr>
          <a:lstStyle/>
          <a:p>
            <a:endParaRPr lang="en-US" sz="3600" dirty="0" smtClean="0">
              <a:solidFill>
                <a:schemeClr val="bg1"/>
              </a:solidFill>
            </a:endParaRPr>
          </a:p>
          <a:p>
            <a:r>
              <a:rPr lang="en-US" sz="3600" dirty="0" smtClean="0">
                <a:solidFill>
                  <a:schemeClr val="bg1"/>
                </a:solidFill>
              </a:rPr>
              <a:t>Leading Through Times of Transition</a:t>
            </a:r>
          </a:p>
        </p:txBody>
      </p:sp>
    </p:spTree>
    <p:extLst>
      <p:ext uri="{BB962C8B-B14F-4D97-AF65-F5344CB8AC3E}">
        <p14:creationId xmlns:p14="http://schemas.microsoft.com/office/powerpoint/2010/main" val="3155216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010400" cy="762000"/>
          </a:xfrm>
        </p:spPr>
        <p:txBody>
          <a:bodyPr/>
          <a:lstStyle/>
          <a:p>
            <a:r>
              <a:rPr lang="en-US" sz="2800" b="1" dirty="0" smtClean="0">
                <a:solidFill>
                  <a:schemeClr val="bg1"/>
                </a:solidFill>
              </a:rPr>
              <a:t>The Old Man and the Butterfly</a:t>
            </a:r>
            <a:endParaRPr lang="en-US" sz="2800" b="1"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447800"/>
            <a:ext cx="4952684" cy="4114800"/>
          </a:xfrm>
        </p:spPr>
      </p:pic>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10</a:t>
            </a:fld>
            <a:endParaRPr lang="en-US" dirty="0"/>
          </a:p>
        </p:txBody>
      </p:sp>
      <p:sp>
        <p:nvSpPr>
          <p:cNvPr id="6" name="Rectangle 5"/>
          <p:cNvSpPr/>
          <p:nvPr/>
        </p:nvSpPr>
        <p:spPr>
          <a:xfrm>
            <a:off x="1828800" y="5623560"/>
            <a:ext cx="4724399" cy="461665"/>
          </a:xfrm>
          <a:prstGeom prst="rect">
            <a:avLst/>
          </a:prstGeom>
        </p:spPr>
        <p:txBody>
          <a:bodyPr wrap="square">
            <a:spAutoFit/>
          </a:bodyPr>
          <a:lstStyle/>
          <a:p>
            <a:pPr lvl="0"/>
            <a:r>
              <a:rPr lang="en-US" b="1" dirty="0" smtClean="0">
                <a:solidFill>
                  <a:srgbClr val="000000"/>
                </a:solidFill>
              </a:rPr>
              <a:t>Transitions </a:t>
            </a:r>
            <a:r>
              <a:rPr lang="en-US" b="1" dirty="0">
                <a:solidFill>
                  <a:srgbClr val="000000"/>
                </a:solidFill>
              </a:rPr>
              <a:t>Cannot Be Rushed</a:t>
            </a:r>
            <a:endParaRPr lang="en-US" dirty="0">
              <a:solidFill>
                <a:srgbClr val="000000"/>
              </a:solidFill>
            </a:endParaRPr>
          </a:p>
        </p:txBody>
      </p:sp>
    </p:spTree>
    <p:extLst>
      <p:ext uri="{BB962C8B-B14F-4D97-AF65-F5344CB8AC3E}">
        <p14:creationId xmlns:p14="http://schemas.microsoft.com/office/powerpoint/2010/main" val="778151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784225"/>
          </a:xfrm>
        </p:spPr>
        <p:txBody>
          <a:bodyPr/>
          <a:lstStyle/>
          <a:p>
            <a:r>
              <a:rPr lang="en-US" sz="2800" b="1" dirty="0">
                <a:solidFill>
                  <a:schemeClr val="bg1"/>
                </a:solidFill>
              </a:rPr>
              <a:t>Learning Partner Exercise</a:t>
            </a:r>
            <a:endParaRPr lang="en-US" sz="2800" dirty="0"/>
          </a:p>
        </p:txBody>
      </p:sp>
      <p:sp>
        <p:nvSpPr>
          <p:cNvPr id="3" name="Content Placeholder 2"/>
          <p:cNvSpPr>
            <a:spLocks noGrp="1"/>
          </p:cNvSpPr>
          <p:nvPr>
            <p:ph idx="1"/>
          </p:nvPr>
        </p:nvSpPr>
        <p:spPr/>
        <p:txBody>
          <a:bodyPr/>
          <a:lstStyle/>
          <a:p>
            <a:r>
              <a:rPr lang="en-US" sz="2800" dirty="0" smtClean="0"/>
              <a:t>Name an example of a time you had to let go without knowing what was on the other side.  What did you learn in the awkward “in-between” time? Did the “neutral zone” make you stronger? </a:t>
            </a:r>
          </a:p>
          <a:p>
            <a:endParaRPr lang="en-US" sz="2800" dirty="0"/>
          </a:p>
          <a:p>
            <a:r>
              <a:rPr lang="en-US" sz="2800" dirty="0"/>
              <a:t>What images of nature, life experiences or metaphors have helped you during </a:t>
            </a:r>
            <a:r>
              <a:rPr lang="en-US" sz="2800" dirty="0" smtClean="0"/>
              <a:t>times </a:t>
            </a:r>
            <a:r>
              <a:rPr lang="en-US" sz="2800" dirty="0"/>
              <a:t>of transition?</a:t>
            </a:r>
          </a:p>
          <a:p>
            <a:endParaRPr lang="en-US" sz="2800" dirty="0"/>
          </a:p>
          <a:p>
            <a:endParaRPr lang="en-US" sz="2800" dirty="0" smtClean="0"/>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11</a:t>
            </a:fld>
            <a:endParaRPr lang="en-US" dirty="0"/>
          </a:p>
        </p:txBody>
      </p:sp>
    </p:spTree>
    <p:extLst>
      <p:ext uri="{BB962C8B-B14F-4D97-AF65-F5344CB8AC3E}">
        <p14:creationId xmlns:p14="http://schemas.microsoft.com/office/powerpoint/2010/main" val="1675697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934200" cy="1066800"/>
          </a:xfrm>
        </p:spPr>
        <p:txBody>
          <a:bodyPr/>
          <a:lstStyle/>
          <a:p>
            <a:r>
              <a:rPr lang="en-US" sz="2800" dirty="0" smtClean="0">
                <a:solidFill>
                  <a:schemeClr val="bg1"/>
                </a:solidFill>
              </a:rPr>
              <a:t>Getting Through the Wilderness:</a:t>
            </a:r>
            <a:br>
              <a:rPr lang="en-US" sz="2800" dirty="0" smtClean="0">
                <a:solidFill>
                  <a:schemeClr val="bg1"/>
                </a:solidFill>
              </a:rPr>
            </a:br>
            <a:r>
              <a:rPr lang="en-US" sz="2800" dirty="0" smtClean="0">
                <a:solidFill>
                  <a:schemeClr val="bg1"/>
                </a:solidFill>
              </a:rPr>
              <a:t>Exodus as a Story of Transition – Endings</a:t>
            </a:r>
            <a:endParaRPr lang="en-US" sz="2800" dirty="0">
              <a:solidFill>
                <a:schemeClr val="bg1"/>
              </a:solidFill>
            </a:endParaRPr>
          </a:p>
        </p:txBody>
      </p:sp>
      <p:sp>
        <p:nvSpPr>
          <p:cNvPr id="3" name="Content Placeholder 2"/>
          <p:cNvSpPr>
            <a:spLocks noGrp="1"/>
          </p:cNvSpPr>
          <p:nvPr>
            <p:ph idx="1"/>
          </p:nvPr>
        </p:nvSpPr>
        <p:spPr>
          <a:xfrm>
            <a:off x="457200" y="1219200"/>
            <a:ext cx="8229600" cy="5181600"/>
          </a:xfrm>
        </p:spPr>
        <p:txBody>
          <a:bodyPr/>
          <a:lstStyle/>
          <a:p>
            <a:r>
              <a:rPr lang="en-US" sz="2400" dirty="0" smtClean="0"/>
              <a:t>Leaving a place of slavery and bondage</a:t>
            </a:r>
          </a:p>
          <a:p>
            <a:pPr lvl="1">
              <a:buFont typeface="Courier New" panose="02070309020205020404" pitchFamily="49" charset="0"/>
              <a:buChar char="o"/>
            </a:pPr>
            <a:r>
              <a:rPr lang="en-US" sz="2000" dirty="0"/>
              <a:t>Outdated ways of thinking and doing things</a:t>
            </a:r>
          </a:p>
          <a:p>
            <a:pPr lvl="1">
              <a:buFont typeface="Courier New" panose="02070309020205020404" pitchFamily="49" charset="0"/>
              <a:buChar char="o"/>
            </a:pPr>
            <a:r>
              <a:rPr lang="en-US" sz="2000" dirty="0" smtClean="0"/>
              <a:t>Slaves </a:t>
            </a:r>
            <a:r>
              <a:rPr lang="en-US" sz="2000" dirty="0"/>
              <a:t>to </a:t>
            </a:r>
            <a:r>
              <a:rPr lang="en-US" sz="2000" dirty="0" smtClean="0"/>
              <a:t>past </a:t>
            </a:r>
            <a:r>
              <a:rPr lang="en-US" sz="2000" dirty="0"/>
              <a:t>because </a:t>
            </a:r>
            <a:r>
              <a:rPr lang="en-US" sz="2000" dirty="0" smtClean="0"/>
              <a:t>it’s </a:t>
            </a:r>
            <a:r>
              <a:rPr lang="en-US" sz="2000" dirty="0"/>
              <a:t>what </a:t>
            </a:r>
            <a:r>
              <a:rPr lang="en-US" sz="2000" dirty="0" smtClean="0"/>
              <a:t>“we </a:t>
            </a:r>
            <a:r>
              <a:rPr lang="en-US" sz="2000" dirty="0"/>
              <a:t>have always </a:t>
            </a:r>
            <a:r>
              <a:rPr lang="en-US" sz="2000" dirty="0" smtClean="0"/>
              <a:t>done”</a:t>
            </a:r>
          </a:p>
          <a:p>
            <a:pPr marL="457200" lvl="1" indent="0">
              <a:buNone/>
            </a:pPr>
            <a:endParaRPr lang="en-US" sz="2000" dirty="0"/>
          </a:p>
          <a:p>
            <a:r>
              <a:rPr lang="en-US" sz="2400" dirty="0" smtClean="0"/>
              <a:t>Announce a “change” and plagues will follow</a:t>
            </a:r>
          </a:p>
          <a:p>
            <a:pPr marL="0" indent="0">
              <a:buNone/>
            </a:pPr>
            <a:endParaRPr lang="en-US" sz="2400" dirty="0" smtClean="0"/>
          </a:p>
          <a:p>
            <a:r>
              <a:rPr lang="en-US" sz="2400" dirty="0" smtClean="0"/>
              <a:t>Ritualize our endings</a:t>
            </a:r>
          </a:p>
          <a:p>
            <a:pPr lvl="1">
              <a:buFont typeface="Courier New" panose="02070309020205020404" pitchFamily="49" charset="0"/>
              <a:buChar char="o"/>
            </a:pPr>
            <a:r>
              <a:rPr lang="en-US" sz="2000" dirty="0" smtClean="0"/>
              <a:t>Grieve </a:t>
            </a:r>
            <a:r>
              <a:rPr lang="en-US" sz="2000" dirty="0"/>
              <a:t>what is left behind</a:t>
            </a:r>
          </a:p>
          <a:p>
            <a:pPr lvl="1">
              <a:buFont typeface="Courier New" panose="02070309020205020404" pitchFamily="49" charset="0"/>
              <a:buChar char="o"/>
            </a:pPr>
            <a:r>
              <a:rPr lang="en-US" sz="2000" dirty="0" smtClean="0"/>
              <a:t>Celebrate </a:t>
            </a:r>
            <a:r>
              <a:rPr lang="en-US" sz="2000" dirty="0"/>
              <a:t>the identity </a:t>
            </a:r>
            <a:r>
              <a:rPr lang="en-US" sz="2000" dirty="0" smtClean="0"/>
              <a:t>being </a:t>
            </a:r>
            <a:r>
              <a:rPr lang="en-US" sz="2000" dirty="0"/>
              <a:t>carried </a:t>
            </a:r>
            <a:r>
              <a:rPr lang="en-US" sz="2000" dirty="0" smtClean="0"/>
              <a:t>forward</a:t>
            </a:r>
          </a:p>
          <a:p>
            <a:pPr marL="457200" lvl="1" indent="0">
              <a:buNone/>
            </a:pPr>
            <a:endParaRPr lang="en-US" sz="2000" dirty="0" smtClean="0"/>
          </a:p>
          <a:p>
            <a:r>
              <a:rPr lang="en-US" sz="2400" dirty="0" smtClean="0"/>
              <a:t>Every organization needs a “Red Sea” moment</a:t>
            </a:r>
          </a:p>
          <a:p>
            <a:pPr lvl="1">
              <a:buFont typeface="Courier New" panose="02070309020205020404" pitchFamily="49" charset="0"/>
              <a:buChar char="o"/>
            </a:pPr>
            <a:r>
              <a:rPr lang="en-US" sz="2000" dirty="0" smtClean="0"/>
              <a:t>No turning back </a:t>
            </a:r>
            <a:endParaRPr lang="en-US" sz="2000" dirty="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12</a:t>
            </a:fld>
            <a:endParaRPr lang="en-US" dirty="0"/>
          </a:p>
        </p:txBody>
      </p:sp>
    </p:spTree>
    <p:extLst>
      <p:ext uri="{BB962C8B-B14F-4D97-AF65-F5344CB8AC3E}">
        <p14:creationId xmlns:p14="http://schemas.microsoft.com/office/powerpoint/2010/main" val="588040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784225"/>
          </a:xfrm>
        </p:spPr>
        <p:txBody>
          <a:bodyPr/>
          <a:lstStyle/>
          <a:p>
            <a:r>
              <a:rPr lang="en-US" sz="2800" b="1" dirty="0" smtClean="0">
                <a:solidFill>
                  <a:schemeClr val="bg1"/>
                </a:solidFill>
              </a:rPr>
              <a:t>Where do you need a Red Sea moment?  </a:t>
            </a:r>
            <a:endParaRPr lang="en-US" sz="2800" b="1" dirty="0">
              <a:solidFill>
                <a:schemeClr val="bg1"/>
              </a:solidFill>
            </a:endParaRPr>
          </a:p>
        </p:txBody>
      </p:sp>
      <p:sp>
        <p:nvSpPr>
          <p:cNvPr id="3" name="Content Placeholder 2"/>
          <p:cNvSpPr>
            <a:spLocks noGrp="1"/>
          </p:cNvSpPr>
          <p:nvPr>
            <p:ph idx="1"/>
          </p:nvPr>
        </p:nvSpPr>
        <p:spPr>
          <a:xfrm>
            <a:off x="457200" y="1295400"/>
            <a:ext cx="8229600" cy="4419600"/>
          </a:xfrm>
        </p:spPr>
        <p:txBody>
          <a:bodyPr/>
          <a:lstStyle/>
          <a:p>
            <a:pPr marL="0" indent="0">
              <a:buNone/>
            </a:pPr>
            <a:r>
              <a:rPr lang="en-US" sz="2800" b="1" dirty="0" smtClean="0"/>
              <a:t>Table Exercise</a:t>
            </a:r>
          </a:p>
          <a:p>
            <a:r>
              <a:rPr lang="en-US" sz="2400" dirty="0" smtClean="0"/>
              <a:t>Write down something in your life or work experience you need to let go or leave behind.</a:t>
            </a:r>
          </a:p>
          <a:p>
            <a:r>
              <a:rPr lang="en-US" sz="2400" dirty="0" smtClean="0"/>
              <a:t>Is anything keeping you in “bondage” or stopping you from making progress?</a:t>
            </a:r>
          </a:p>
          <a:p>
            <a:pPr marL="0" indent="0">
              <a:buNone/>
            </a:pPr>
            <a:endParaRPr lang="en-US" sz="2400" dirty="0" smtClean="0"/>
          </a:p>
          <a:p>
            <a:endParaRPr lang="en-US" sz="2400" dirty="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13</a:t>
            </a:fld>
            <a:endParaRPr lang="en-US" dirty="0"/>
          </a:p>
        </p:txBody>
      </p:sp>
      <p:pic>
        <p:nvPicPr>
          <p:cNvPr id="7"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86200" y="3581400"/>
            <a:ext cx="499403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01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934200" cy="646112"/>
          </a:xfrm>
        </p:spPr>
        <p:txBody>
          <a:bodyPr/>
          <a:lstStyle/>
          <a:p>
            <a:r>
              <a:rPr lang="en-US" dirty="0" smtClean="0">
                <a:solidFill>
                  <a:schemeClr val="bg1"/>
                </a:solidFill>
              </a:rPr>
              <a:t>Table Exercise</a:t>
            </a:r>
            <a:endParaRPr lang="en-US" dirty="0">
              <a:solidFill>
                <a:schemeClr val="bg1"/>
              </a:solidFill>
            </a:endParaRPr>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14</a:t>
            </a:fld>
            <a:endParaRPr lang="en-US" dirty="0"/>
          </a:p>
        </p:txBody>
      </p:sp>
      <p:pic>
        <p:nvPicPr>
          <p:cNvPr id="1026" name="Picture 2" descr="C:\Users\bsmith\AppData\Local\Microsoft\Windows\Temporary Internet Files\Content.IE5\KJ0GG7JI\MP900402529[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4754880"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6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15</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143000"/>
            <a:ext cx="4940973" cy="5120640"/>
          </a:xfrm>
        </p:spPr>
      </p:pic>
    </p:spTree>
    <p:extLst>
      <p:ext uri="{BB962C8B-B14F-4D97-AF65-F5344CB8AC3E}">
        <p14:creationId xmlns:p14="http://schemas.microsoft.com/office/powerpoint/2010/main" val="3857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934200" cy="838201"/>
          </a:xfrm>
        </p:spPr>
        <p:txBody>
          <a:bodyPr/>
          <a:lstStyle/>
          <a:p>
            <a:r>
              <a:rPr lang="en-US" sz="2800" dirty="0" smtClean="0">
                <a:solidFill>
                  <a:schemeClr val="bg1"/>
                </a:solidFill>
              </a:rPr>
              <a:t>Neutral Zone – The Importance of the </a:t>
            </a:r>
            <a:br>
              <a:rPr lang="en-US" sz="2800" dirty="0" smtClean="0">
                <a:solidFill>
                  <a:schemeClr val="bg1"/>
                </a:solidFill>
              </a:rPr>
            </a:br>
            <a:r>
              <a:rPr lang="en-US" sz="2800" dirty="0" smtClean="0">
                <a:solidFill>
                  <a:schemeClr val="bg1"/>
                </a:solidFill>
              </a:rPr>
              <a:t>Wilderness Period</a:t>
            </a:r>
            <a:endParaRPr lang="en-US" sz="2800" dirty="0">
              <a:solidFill>
                <a:schemeClr val="bg1"/>
              </a:solidFill>
            </a:endParaRPr>
          </a:p>
        </p:txBody>
      </p:sp>
      <p:sp>
        <p:nvSpPr>
          <p:cNvPr id="3" name="Content Placeholder 2"/>
          <p:cNvSpPr>
            <a:spLocks noGrp="1"/>
          </p:cNvSpPr>
          <p:nvPr>
            <p:ph idx="1"/>
          </p:nvPr>
        </p:nvSpPr>
        <p:spPr>
          <a:xfrm>
            <a:off x="533400" y="1600200"/>
            <a:ext cx="8229600" cy="4114800"/>
          </a:xfrm>
        </p:spPr>
        <p:txBody>
          <a:bodyPr/>
          <a:lstStyle/>
          <a:p>
            <a:r>
              <a:rPr lang="en-US" sz="2400" dirty="0" smtClean="0"/>
              <a:t>Unknown and unfamiliar may create anxiety and stress</a:t>
            </a:r>
          </a:p>
          <a:p>
            <a:r>
              <a:rPr lang="en-US" sz="2400" dirty="0" smtClean="0"/>
              <a:t>This takes time</a:t>
            </a:r>
          </a:p>
          <a:p>
            <a:r>
              <a:rPr lang="en-US" sz="2400" dirty="0" smtClean="0"/>
              <a:t>Keep people going</a:t>
            </a:r>
          </a:p>
          <a:p>
            <a:pPr lvl="1">
              <a:buFont typeface="Courier New" panose="02070309020205020404" pitchFamily="49" charset="0"/>
              <a:buChar char="o"/>
            </a:pPr>
            <a:r>
              <a:rPr lang="en-US" sz="2400" dirty="0" smtClean="0"/>
              <a:t>Lift up each other’s spirits</a:t>
            </a:r>
          </a:p>
          <a:p>
            <a:pPr lvl="1">
              <a:buFont typeface="Courier New" panose="02070309020205020404" pitchFamily="49" charset="0"/>
              <a:buChar char="o"/>
            </a:pPr>
            <a:r>
              <a:rPr lang="en-US" sz="2400" dirty="0" smtClean="0"/>
              <a:t>Have </a:t>
            </a:r>
            <a:r>
              <a:rPr lang="en-US" sz="2400" dirty="0"/>
              <a:t>a miracle or two up your </a:t>
            </a:r>
            <a:r>
              <a:rPr lang="en-US" sz="2400" dirty="0" smtClean="0"/>
              <a:t>sleeve</a:t>
            </a:r>
            <a:endParaRPr lang="en-US" sz="2400" dirty="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465" y="3904390"/>
            <a:ext cx="5193363" cy="2377244"/>
          </a:xfrm>
          <a:prstGeom prst="rect">
            <a:avLst/>
          </a:prstGeom>
        </p:spPr>
      </p:pic>
    </p:spTree>
    <p:extLst>
      <p:ext uri="{BB962C8B-B14F-4D97-AF65-F5344CB8AC3E}">
        <p14:creationId xmlns:p14="http://schemas.microsoft.com/office/powerpoint/2010/main" val="3778798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799"/>
            <a:ext cx="6934200" cy="609601"/>
          </a:xfrm>
        </p:spPr>
        <p:txBody>
          <a:bodyPr/>
          <a:lstStyle/>
          <a:p>
            <a:r>
              <a:rPr lang="en-US" sz="2800" b="1" dirty="0" smtClean="0">
                <a:solidFill>
                  <a:schemeClr val="bg1"/>
                </a:solidFill>
              </a:rPr>
              <a:t>Self Care in the Wilderness</a:t>
            </a:r>
            <a:endParaRPr lang="en-US" sz="2800" b="1" dirty="0">
              <a:solidFill>
                <a:schemeClr val="bg1"/>
              </a:solidFill>
            </a:endParaRPr>
          </a:p>
        </p:txBody>
      </p:sp>
      <p:sp>
        <p:nvSpPr>
          <p:cNvPr id="3" name="Content Placeholder 2"/>
          <p:cNvSpPr>
            <a:spLocks noGrp="1"/>
          </p:cNvSpPr>
          <p:nvPr>
            <p:ph idx="1"/>
          </p:nvPr>
        </p:nvSpPr>
        <p:spPr>
          <a:xfrm>
            <a:off x="457200" y="1371600"/>
            <a:ext cx="8382000" cy="4800600"/>
          </a:xfrm>
        </p:spPr>
        <p:txBody>
          <a:bodyPr/>
          <a:lstStyle/>
          <a:p>
            <a:r>
              <a:rPr lang="en-US" sz="2400" dirty="0" smtClean="0"/>
              <a:t>How do we care for our soul in the wilderness? </a:t>
            </a:r>
          </a:p>
          <a:p>
            <a:pPr lvl="1">
              <a:buFont typeface="Courier New" pitchFamily="49" charset="0"/>
              <a:buChar char="o"/>
            </a:pPr>
            <a:r>
              <a:rPr lang="en-US" sz="2400" dirty="0" smtClean="0"/>
              <a:t>Take time to speak with God daily</a:t>
            </a:r>
          </a:p>
          <a:p>
            <a:pPr lvl="1">
              <a:buFont typeface="Courier New" pitchFamily="49" charset="0"/>
              <a:buChar char="o"/>
            </a:pPr>
            <a:r>
              <a:rPr lang="en-US" sz="2400" dirty="0" smtClean="0"/>
              <a:t>Does your face show your connection to God? </a:t>
            </a:r>
          </a:p>
          <a:p>
            <a:r>
              <a:rPr lang="en-US" sz="2400" dirty="0" smtClean="0"/>
              <a:t>Bring </a:t>
            </a:r>
            <a:r>
              <a:rPr lang="en-US" sz="2400" dirty="0"/>
              <a:t>problems and questions </a:t>
            </a:r>
            <a:r>
              <a:rPr lang="en-US" sz="2400" dirty="0" smtClean="0"/>
              <a:t>to discernment</a:t>
            </a:r>
          </a:p>
          <a:p>
            <a:r>
              <a:rPr lang="en-US" sz="2400" dirty="0" smtClean="0"/>
              <a:t>God still feeds us in the wilderness</a:t>
            </a:r>
          </a:p>
          <a:p>
            <a:pPr lvl="1">
              <a:buFont typeface="Courier New" pitchFamily="49" charset="0"/>
              <a:buChar char="o"/>
            </a:pPr>
            <a:r>
              <a:rPr lang="en-US" sz="2400" dirty="0" smtClean="0"/>
              <a:t>How is God sustaining you?</a:t>
            </a:r>
          </a:p>
          <a:p>
            <a:pPr lvl="1">
              <a:buFont typeface="Courier New" pitchFamily="49" charset="0"/>
              <a:buChar char="o"/>
            </a:pPr>
            <a:r>
              <a:rPr lang="en-US" sz="2400" dirty="0" smtClean="0"/>
              <a:t>Do you give thanks for your daily bread? </a:t>
            </a:r>
            <a:r>
              <a:rPr lang="en-US" dirty="0" smtClean="0"/>
              <a:t>	 </a:t>
            </a:r>
          </a:p>
          <a:p>
            <a:pPr>
              <a:buFont typeface="Arial" pitchFamily="34" charset="0"/>
              <a:buChar char="•"/>
            </a:pPr>
            <a:r>
              <a:rPr lang="en-US" sz="2400" dirty="0" smtClean="0"/>
              <a:t>We are part of a ministry bigger than any one of us</a:t>
            </a:r>
          </a:p>
          <a:p>
            <a:pPr lvl="1">
              <a:buFont typeface="Courier New" pitchFamily="49" charset="0"/>
              <a:buChar char="o"/>
            </a:pPr>
            <a:r>
              <a:rPr lang="en-US" sz="2400" dirty="0" smtClean="0"/>
              <a:t>God will not abandon us</a:t>
            </a:r>
          </a:p>
          <a:p>
            <a:pPr lvl="1">
              <a:buFont typeface="Courier New" pitchFamily="49" charset="0"/>
              <a:buChar char="o"/>
            </a:pPr>
            <a:r>
              <a:rPr lang="en-US" sz="2400" dirty="0" smtClean="0"/>
              <a:t>Where is the pillar of fire guiding us? </a:t>
            </a:r>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17</a:t>
            </a:fld>
            <a:endParaRPr lang="en-US" dirty="0"/>
          </a:p>
        </p:txBody>
      </p:sp>
    </p:spTree>
    <p:extLst>
      <p:ext uri="{BB962C8B-B14F-4D97-AF65-F5344CB8AC3E}">
        <p14:creationId xmlns:p14="http://schemas.microsoft.com/office/powerpoint/2010/main" val="3282737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934200" cy="646112"/>
          </a:xfrm>
        </p:spPr>
        <p:txBody>
          <a:bodyPr/>
          <a:lstStyle/>
          <a:p>
            <a:r>
              <a:rPr lang="en-US" sz="2800" b="1" dirty="0" smtClean="0">
                <a:solidFill>
                  <a:schemeClr val="bg1"/>
                </a:solidFill>
              </a:rPr>
              <a:t>Role of Leaders in the Wilderness</a:t>
            </a:r>
            <a:endParaRPr lang="en-US" sz="2800" b="1" dirty="0">
              <a:solidFill>
                <a:schemeClr val="bg1"/>
              </a:solidFill>
            </a:endParaRPr>
          </a:p>
        </p:txBody>
      </p:sp>
      <p:sp>
        <p:nvSpPr>
          <p:cNvPr id="3" name="Content Placeholder 2"/>
          <p:cNvSpPr>
            <a:spLocks noGrp="1"/>
          </p:cNvSpPr>
          <p:nvPr>
            <p:ph idx="1"/>
          </p:nvPr>
        </p:nvSpPr>
        <p:spPr>
          <a:xfrm>
            <a:off x="457200" y="1219200"/>
            <a:ext cx="8229600" cy="4495800"/>
          </a:xfrm>
        </p:spPr>
        <p:txBody>
          <a:bodyPr/>
          <a:lstStyle/>
          <a:p>
            <a:pPr lvl="1">
              <a:buFont typeface="Arial" pitchFamily="34" charset="0"/>
              <a:buChar char="•"/>
            </a:pPr>
            <a:r>
              <a:rPr lang="en-US" sz="2800" dirty="0" smtClean="0"/>
              <a:t>Walk among the people – be visible</a:t>
            </a:r>
          </a:p>
          <a:p>
            <a:pPr lvl="1">
              <a:buFont typeface="Arial" pitchFamily="34" charset="0"/>
              <a:buChar char="•"/>
            </a:pPr>
            <a:r>
              <a:rPr lang="en-US" sz="2800" dirty="0" smtClean="0"/>
              <a:t>Listen </a:t>
            </a:r>
            <a:r>
              <a:rPr lang="en-US" sz="2800" dirty="0"/>
              <a:t>to their </a:t>
            </a:r>
            <a:r>
              <a:rPr lang="en-US" sz="2800" dirty="0" smtClean="0"/>
              <a:t>grumbling</a:t>
            </a:r>
          </a:p>
          <a:p>
            <a:pPr lvl="1">
              <a:buFont typeface="Arial" pitchFamily="34" charset="0"/>
              <a:buChar char="•"/>
            </a:pPr>
            <a:r>
              <a:rPr lang="en-US" sz="2800" dirty="0" smtClean="0"/>
              <a:t>Opportunity for bonding </a:t>
            </a:r>
            <a:r>
              <a:rPr lang="en-US" sz="2800" dirty="0"/>
              <a:t>and community</a:t>
            </a:r>
          </a:p>
          <a:p>
            <a:pPr marL="0" indent="0">
              <a:buNone/>
            </a:pPr>
            <a:endParaRPr lang="en-US" sz="2800" dirty="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18</a:t>
            </a:fld>
            <a:endParaRPr lang="en-US" dirty="0"/>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71800"/>
            <a:ext cx="6629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025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2888"/>
            <a:ext cx="7010400" cy="646112"/>
          </a:xfrm>
        </p:spPr>
        <p:txBody>
          <a:bodyPr/>
          <a:lstStyle/>
          <a:p>
            <a:r>
              <a:rPr lang="en-US" sz="2800" b="1" dirty="0" smtClean="0">
                <a:solidFill>
                  <a:schemeClr val="bg1"/>
                </a:solidFill>
              </a:rPr>
              <a:t>Identity and Community</a:t>
            </a:r>
            <a:endParaRPr lang="en-US" sz="2800" b="1" dirty="0">
              <a:solidFill>
                <a:schemeClr val="bg1"/>
              </a:solidFill>
            </a:endParaRPr>
          </a:p>
        </p:txBody>
      </p:sp>
      <p:sp>
        <p:nvSpPr>
          <p:cNvPr id="3" name="Content Placeholder 2"/>
          <p:cNvSpPr>
            <a:spLocks noGrp="1"/>
          </p:cNvSpPr>
          <p:nvPr>
            <p:ph idx="1"/>
          </p:nvPr>
        </p:nvSpPr>
        <p:spPr/>
        <p:txBody>
          <a:bodyPr/>
          <a:lstStyle/>
          <a:p>
            <a:r>
              <a:rPr lang="en-US" sz="2400" dirty="0" smtClean="0"/>
              <a:t>What must we preserve to keep our identity?</a:t>
            </a:r>
          </a:p>
          <a:p>
            <a:r>
              <a:rPr lang="en-US" sz="2400" dirty="0"/>
              <a:t>What is in our Ark of the Covenant?</a:t>
            </a:r>
          </a:p>
          <a:p>
            <a:r>
              <a:rPr lang="en-US" sz="2400" dirty="0" smtClean="0"/>
              <a:t>How does the wilderness time bring us closer together as a community of healers?</a:t>
            </a:r>
          </a:p>
          <a:p>
            <a:r>
              <a:rPr lang="en-US" sz="2400" dirty="0" smtClean="0"/>
              <a:t>Do we allow the time necessary to reflect on the deeper meaning of what is going on in the midst of change and transition?</a:t>
            </a:r>
            <a:endParaRPr lang="en-US" sz="2400" dirty="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19</a:t>
            </a:fld>
            <a:endParaRPr lang="en-US" dirty="0"/>
          </a:p>
        </p:txBody>
      </p:sp>
    </p:spTree>
    <p:extLst>
      <p:ext uri="{BB962C8B-B14F-4D97-AF65-F5344CB8AC3E}">
        <p14:creationId xmlns:p14="http://schemas.microsoft.com/office/powerpoint/2010/main" val="1964390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81000"/>
            <a:ext cx="8991600" cy="708025"/>
          </a:xfrm>
        </p:spPr>
        <p:txBody>
          <a:bodyPr/>
          <a:lstStyle/>
          <a:p>
            <a:r>
              <a:rPr lang="en-US" sz="2800" b="1" dirty="0" smtClean="0">
                <a:solidFill>
                  <a:schemeClr val="bg1"/>
                </a:solidFill>
              </a:rPr>
              <a:t>Learning Partner Exercise</a:t>
            </a:r>
            <a:endParaRPr lang="en-US" sz="2800" b="1" dirty="0">
              <a:solidFill>
                <a:schemeClr val="bg1"/>
              </a:solidFill>
            </a:endParaRPr>
          </a:p>
        </p:txBody>
      </p:sp>
      <p:sp>
        <p:nvSpPr>
          <p:cNvPr id="5" name="Content Placeholder 4"/>
          <p:cNvSpPr>
            <a:spLocks noGrp="1"/>
          </p:cNvSpPr>
          <p:nvPr>
            <p:ph idx="1"/>
          </p:nvPr>
        </p:nvSpPr>
        <p:spPr>
          <a:xfrm>
            <a:off x="457200" y="1828800"/>
            <a:ext cx="8229600" cy="3886200"/>
          </a:xfrm>
        </p:spPr>
        <p:txBody>
          <a:bodyPr/>
          <a:lstStyle/>
          <a:p>
            <a:r>
              <a:rPr lang="en-US" sz="2800" dirty="0" smtClean="0"/>
              <a:t>Name a person who helped you through a time of change or a difficult time.</a:t>
            </a:r>
          </a:p>
          <a:p>
            <a:endParaRPr lang="en-US" sz="2800" dirty="0"/>
          </a:p>
          <a:p>
            <a:r>
              <a:rPr lang="en-US" sz="2800" dirty="0" smtClean="0"/>
              <a:t>What did that person teach you?</a:t>
            </a:r>
          </a:p>
          <a:p>
            <a:endParaRPr lang="en-US" sz="2800" dirty="0"/>
          </a:p>
          <a:p>
            <a:pPr marL="0" indent="0">
              <a:buNone/>
            </a:pPr>
            <a:r>
              <a:rPr lang="en-US" sz="2800" dirty="0" smtClean="0"/>
              <a:t> </a:t>
            </a:r>
            <a:endParaRPr lang="en-US" sz="2800" dirty="0"/>
          </a:p>
        </p:txBody>
      </p:sp>
      <p:sp>
        <p:nvSpPr>
          <p:cNvPr id="2" name="Slide Number Placeholder 1"/>
          <p:cNvSpPr>
            <a:spLocks noGrp="1"/>
          </p:cNvSpPr>
          <p:nvPr>
            <p:ph type="sldNum" sz="quarter" idx="4"/>
          </p:nvPr>
        </p:nvSpPr>
        <p:spPr/>
        <p:txBody>
          <a:bodyPr/>
          <a:lstStyle/>
          <a:p>
            <a:pPr>
              <a:defRPr/>
            </a:pPr>
            <a:fld id="{99922A3E-CB3B-4702-BCD6-F74E7BB2F398}" type="slidenum">
              <a:rPr lang="en-US"/>
              <a:pPr>
                <a:defRPr/>
              </a:pPr>
              <a:t>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5" y="2857500"/>
            <a:ext cx="2314575" cy="2857500"/>
          </a:xfrm>
          <a:prstGeom prst="rect">
            <a:avLst/>
          </a:prstGeom>
        </p:spPr>
      </p:pic>
    </p:spTree>
    <p:extLst>
      <p:ext uri="{BB962C8B-B14F-4D97-AF65-F5344CB8AC3E}">
        <p14:creationId xmlns:p14="http://schemas.microsoft.com/office/powerpoint/2010/main" val="2410267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784225"/>
          </a:xfrm>
        </p:spPr>
        <p:txBody>
          <a:bodyPr/>
          <a:lstStyle/>
          <a:p>
            <a:r>
              <a:rPr lang="en-US" sz="2800" b="1" dirty="0" smtClean="0">
                <a:solidFill>
                  <a:schemeClr val="bg1"/>
                </a:solidFill>
              </a:rPr>
              <a:t>Learning Partner Exercise</a:t>
            </a:r>
            <a:endParaRPr lang="en-US" sz="2800" dirty="0"/>
          </a:p>
        </p:txBody>
      </p:sp>
      <p:sp>
        <p:nvSpPr>
          <p:cNvPr id="3" name="Content Placeholder 2"/>
          <p:cNvSpPr>
            <a:spLocks noGrp="1"/>
          </p:cNvSpPr>
          <p:nvPr>
            <p:ph idx="1"/>
          </p:nvPr>
        </p:nvSpPr>
        <p:spPr>
          <a:xfrm>
            <a:off x="457200" y="1293097"/>
            <a:ext cx="8229600" cy="4114800"/>
          </a:xfrm>
        </p:spPr>
        <p:txBody>
          <a:bodyPr/>
          <a:lstStyle/>
          <a:p>
            <a:r>
              <a:rPr lang="en-US" sz="2800" dirty="0" smtClean="0"/>
              <a:t>Where have you seen a co-worker taking care of another co-worker’s spirit? </a:t>
            </a:r>
          </a:p>
          <a:p>
            <a:r>
              <a:rPr lang="en-US" sz="2800" dirty="0" smtClean="0"/>
              <a:t>Where do you experience community and teamwork at Mercy Medical Center?</a:t>
            </a:r>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20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29000"/>
            <a:ext cx="7869738" cy="2651760"/>
          </a:xfrm>
          <a:prstGeom prst="rect">
            <a:avLst/>
          </a:prstGeom>
        </p:spPr>
      </p:pic>
    </p:spTree>
    <p:extLst>
      <p:ext uri="{BB962C8B-B14F-4D97-AF65-F5344CB8AC3E}">
        <p14:creationId xmlns:p14="http://schemas.microsoft.com/office/powerpoint/2010/main" val="3181617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784225"/>
          </a:xfrm>
        </p:spPr>
        <p:txBody>
          <a:bodyPr/>
          <a:lstStyle/>
          <a:p>
            <a:r>
              <a:rPr lang="en-US" sz="2800" b="1" dirty="0" smtClean="0">
                <a:solidFill>
                  <a:schemeClr val="bg1"/>
                </a:solidFill>
              </a:rPr>
              <a:t>New Beginnings – The Promised Land</a:t>
            </a:r>
            <a:endParaRPr lang="en-US" sz="2800" b="1" dirty="0">
              <a:solidFill>
                <a:schemeClr val="bg1"/>
              </a:solidFill>
            </a:endParaRPr>
          </a:p>
        </p:txBody>
      </p:sp>
      <p:sp>
        <p:nvSpPr>
          <p:cNvPr id="3" name="Content Placeholder 2"/>
          <p:cNvSpPr>
            <a:spLocks noGrp="1"/>
          </p:cNvSpPr>
          <p:nvPr>
            <p:ph idx="1"/>
          </p:nvPr>
        </p:nvSpPr>
        <p:spPr>
          <a:xfrm>
            <a:off x="304799" y="1371600"/>
            <a:ext cx="4267201" cy="4876800"/>
          </a:xfrm>
        </p:spPr>
        <p:txBody>
          <a:bodyPr/>
          <a:lstStyle/>
          <a:p>
            <a:pPr marL="457200" lvl="1" indent="-457200">
              <a:buFont typeface="Arial" panose="020B0604020202020204" pitchFamily="34" charset="0"/>
              <a:buChar char="•"/>
            </a:pPr>
            <a:r>
              <a:rPr lang="en-US" sz="2400" dirty="0"/>
              <a:t>Leaders </a:t>
            </a:r>
            <a:r>
              <a:rPr lang="en-US" sz="2400" dirty="0" smtClean="0"/>
              <a:t>communicate the vision</a:t>
            </a:r>
            <a:endParaRPr lang="en-US" sz="2400" dirty="0"/>
          </a:p>
          <a:p>
            <a:pPr marL="457200" lvl="1" indent="-457200">
              <a:buFont typeface="Arial" panose="020B0604020202020204" pitchFamily="34" charset="0"/>
              <a:buChar char="•"/>
            </a:pPr>
            <a:r>
              <a:rPr lang="en-US" sz="2400" dirty="0" smtClean="0"/>
              <a:t>From grumbling, </a:t>
            </a:r>
            <a:r>
              <a:rPr lang="en-US" sz="2400" dirty="0"/>
              <a:t>to </a:t>
            </a:r>
            <a:r>
              <a:rPr lang="en-US" sz="2400" dirty="0" smtClean="0"/>
              <a:t>questioning, </a:t>
            </a:r>
            <a:r>
              <a:rPr lang="en-US" sz="2400" dirty="0"/>
              <a:t>to hope</a:t>
            </a:r>
          </a:p>
          <a:p>
            <a:pPr marL="457200" lvl="1" indent="-457200">
              <a:buFont typeface="Arial" panose="020B0604020202020204" pitchFamily="34" charset="0"/>
              <a:buChar char="•"/>
            </a:pPr>
            <a:r>
              <a:rPr lang="en-US" sz="2400" dirty="0"/>
              <a:t>Associates are part of crafting the “new</a:t>
            </a:r>
            <a:r>
              <a:rPr lang="en-US" sz="2400" dirty="0" smtClean="0"/>
              <a:t>”</a:t>
            </a:r>
          </a:p>
          <a:p>
            <a:pPr marL="457200" lvl="1" indent="-457200">
              <a:buFont typeface="Arial" panose="020B0604020202020204" pitchFamily="34" charset="0"/>
              <a:buChar char="•"/>
            </a:pPr>
            <a:r>
              <a:rPr lang="en-US" sz="2400" dirty="0" smtClean="0"/>
              <a:t>Principle of subsidiarity</a:t>
            </a:r>
          </a:p>
          <a:p>
            <a:pPr marL="457200" lvl="1" indent="-457200">
              <a:buFont typeface="Arial" panose="020B0604020202020204" pitchFamily="34" charset="0"/>
              <a:buChar char="•"/>
            </a:pPr>
            <a:r>
              <a:rPr lang="en-US" sz="2400" dirty="0" smtClean="0"/>
              <a:t>Collect wisdom from this journey for the next time</a:t>
            </a:r>
          </a:p>
          <a:p>
            <a:pPr marL="457200" lvl="1" indent="-457200">
              <a:buFont typeface="Arial" panose="020B0604020202020204" pitchFamily="34" charset="0"/>
              <a:buChar char="•"/>
            </a:pPr>
            <a:r>
              <a:rPr lang="en-US" sz="2400" dirty="0" smtClean="0"/>
              <a:t>History shows change and transition is ongoing</a:t>
            </a:r>
            <a:endParaRPr lang="en-US" sz="2400" dirty="0"/>
          </a:p>
          <a:p>
            <a:pPr marL="457200" lvl="1" indent="-457200">
              <a:buFont typeface="Arial" panose="020B0604020202020204" pitchFamily="34" charset="0"/>
              <a:buChar char="•"/>
            </a:pPr>
            <a:endParaRPr lang="en-US" sz="2400" dirty="0"/>
          </a:p>
          <a:p>
            <a:pPr marL="457200" lvl="1" indent="0">
              <a:buNone/>
            </a:pPr>
            <a:endParaRPr lang="en-US" sz="2400" dirty="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357365"/>
            <a:ext cx="4343400" cy="4510035"/>
          </a:xfrm>
          <a:prstGeom prst="rect">
            <a:avLst/>
          </a:prstGeom>
        </p:spPr>
      </p:pic>
    </p:spTree>
    <p:extLst>
      <p:ext uri="{BB962C8B-B14F-4D97-AF65-F5344CB8AC3E}">
        <p14:creationId xmlns:p14="http://schemas.microsoft.com/office/powerpoint/2010/main" val="2800199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010400" cy="609600"/>
          </a:xfrm>
        </p:spPr>
        <p:txBody>
          <a:bodyPr/>
          <a:lstStyle/>
          <a:p>
            <a:r>
              <a:rPr lang="en-US" sz="2800" b="1" dirty="0" smtClean="0">
                <a:solidFill>
                  <a:schemeClr val="bg1"/>
                </a:solidFill>
              </a:rPr>
              <a:t>Jesus Follows the Same Pattern</a:t>
            </a:r>
            <a:endParaRPr lang="en-US" sz="2800" b="1" dirty="0">
              <a:solidFill>
                <a:schemeClr val="bg1"/>
              </a:solidFill>
            </a:endParaRPr>
          </a:p>
        </p:txBody>
      </p:sp>
      <p:sp>
        <p:nvSpPr>
          <p:cNvPr id="6" name="Content Placeholder 5"/>
          <p:cNvSpPr>
            <a:spLocks noGrp="1"/>
          </p:cNvSpPr>
          <p:nvPr>
            <p:ph sz="half" idx="1"/>
          </p:nvPr>
        </p:nvSpPr>
        <p:spPr>
          <a:xfrm>
            <a:off x="685800" y="1676400"/>
            <a:ext cx="4114800" cy="4191000"/>
          </a:xfrm>
        </p:spPr>
        <p:txBody>
          <a:bodyPr/>
          <a:lstStyle/>
          <a:p>
            <a:r>
              <a:rPr lang="en-US" sz="2400" dirty="0" smtClean="0"/>
              <a:t>Philippians 2:6-11</a:t>
            </a:r>
          </a:p>
          <a:p>
            <a:r>
              <a:rPr lang="en-US" sz="2400" dirty="0"/>
              <a:t>Paschal Mystery</a:t>
            </a:r>
          </a:p>
          <a:p>
            <a:pPr lvl="1">
              <a:buFont typeface="Courier New" pitchFamily="49" charset="0"/>
              <a:buChar char="o"/>
            </a:pPr>
            <a:r>
              <a:rPr lang="en-US" sz="2000" dirty="0"/>
              <a:t>Cross – Ending</a:t>
            </a:r>
          </a:p>
          <a:p>
            <a:pPr lvl="1">
              <a:buFont typeface="Courier New" pitchFamily="49" charset="0"/>
              <a:buChar char="o"/>
            </a:pPr>
            <a:r>
              <a:rPr lang="en-US" sz="2000" dirty="0"/>
              <a:t>3 days – Wilderness</a:t>
            </a:r>
          </a:p>
          <a:p>
            <a:pPr lvl="1">
              <a:buFont typeface="Courier New" pitchFamily="49" charset="0"/>
              <a:buChar char="o"/>
            </a:pPr>
            <a:r>
              <a:rPr lang="en-US" sz="2000" dirty="0"/>
              <a:t>Resurrection – New Beginning</a:t>
            </a:r>
          </a:p>
          <a:p>
            <a:r>
              <a:rPr lang="en-US" sz="2400" dirty="0" smtClean="0"/>
              <a:t>Christians enter this mystery through baptism </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600200"/>
            <a:ext cx="3057692" cy="4389120"/>
          </a:xfrm>
        </p:spPr>
      </p:pic>
      <p:sp>
        <p:nvSpPr>
          <p:cNvPr id="4" name="Slide Number Placeholder 3"/>
          <p:cNvSpPr>
            <a:spLocks noGrp="1"/>
          </p:cNvSpPr>
          <p:nvPr>
            <p:ph type="sldNum" sz="quarter" idx="11"/>
          </p:nvPr>
        </p:nvSpPr>
        <p:spPr/>
        <p:txBody>
          <a:bodyPr/>
          <a:lstStyle/>
          <a:p>
            <a:pPr>
              <a:defRPr/>
            </a:pPr>
            <a:fld id="{7B5EF159-B08F-4FE9-B7AB-1C0814588F99}" type="slidenum">
              <a:rPr lang="en-US" smtClean="0"/>
              <a:pPr>
                <a:defRPr/>
              </a:pPr>
              <a:t>22</a:t>
            </a:fld>
            <a:endParaRPr lang="en-US" dirty="0"/>
          </a:p>
        </p:txBody>
      </p:sp>
    </p:spTree>
    <p:extLst>
      <p:ext uri="{BB962C8B-B14F-4D97-AF65-F5344CB8AC3E}">
        <p14:creationId xmlns:p14="http://schemas.microsoft.com/office/powerpoint/2010/main" val="2476731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784225"/>
          </a:xfrm>
        </p:spPr>
        <p:txBody>
          <a:bodyPr/>
          <a:lstStyle/>
          <a:p>
            <a:r>
              <a:rPr lang="en-US" sz="2800" b="1" dirty="0" smtClean="0">
                <a:solidFill>
                  <a:schemeClr val="bg1"/>
                </a:solidFill>
              </a:rPr>
              <a:t>Human Suffering Follows This Pattern</a:t>
            </a:r>
            <a:endParaRPr lang="en-US" sz="2800" b="1" dirty="0">
              <a:solidFill>
                <a:schemeClr val="bg1"/>
              </a:solidFill>
            </a:endParaRPr>
          </a:p>
        </p:txBody>
      </p:sp>
      <p:sp>
        <p:nvSpPr>
          <p:cNvPr id="3" name="Content Placeholder 2"/>
          <p:cNvSpPr>
            <a:spLocks noGrp="1"/>
          </p:cNvSpPr>
          <p:nvPr>
            <p:ph idx="1"/>
          </p:nvPr>
        </p:nvSpPr>
        <p:spPr>
          <a:xfrm>
            <a:off x="152400" y="1143000"/>
            <a:ext cx="8686800" cy="4572000"/>
          </a:xfrm>
        </p:spPr>
        <p:txBody>
          <a:bodyPr/>
          <a:lstStyle/>
          <a:p>
            <a:r>
              <a:rPr lang="en-US" sz="2200" b="1" dirty="0" smtClean="0"/>
              <a:t>Endings:</a:t>
            </a:r>
            <a:r>
              <a:rPr lang="en-US" sz="2200" dirty="0" smtClean="0"/>
              <a:t> Sickness, disease, loss of independence, wholeness</a:t>
            </a:r>
          </a:p>
          <a:p>
            <a:r>
              <a:rPr lang="en-US" sz="2200" b="1" dirty="0" smtClean="0"/>
              <a:t>Neutral Zone:</a:t>
            </a:r>
            <a:r>
              <a:rPr lang="en-US" sz="2200" dirty="0" smtClean="0"/>
              <a:t> Tests, consults, diagnosis, treatment </a:t>
            </a:r>
          </a:p>
          <a:p>
            <a:r>
              <a:rPr lang="en-US" sz="2200" b="1" dirty="0" smtClean="0"/>
              <a:t>New Beginnings: </a:t>
            </a:r>
            <a:r>
              <a:rPr lang="en-US" sz="2200" dirty="0" smtClean="0"/>
              <a:t>Cure; finding meaning while living with chronic illness or a terminal disease; reconciliation with self, families and God; death with dignity</a:t>
            </a:r>
            <a:endParaRPr lang="en-US" sz="2200" b="1" dirty="0"/>
          </a:p>
        </p:txBody>
      </p:sp>
      <p:sp>
        <p:nvSpPr>
          <p:cNvPr id="5" name="Slide Number Placeholder 4"/>
          <p:cNvSpPr>
            <a:spLocks noGrp="1"/>
          </p:cNvSpPr>
          <p:nvPr>
            <p:ph type="sldNum" sz="quarter" idx="4"/>
          </p:nvPr>
        </p:nvSpPr>
        <p:spPr/>
        <p:txBody>
          <a:bodyPr/>
          <a:lstStyle/>
          <a:p>
            <a:pPr>
              <a:defRPr/>
            </a:pPr>
            <a:fld id="{A72D4982-0EC2-4A27-83A1-56139B8AC1EA}" type="slidenum">
              <a:rPr lang="en-US" smtClean="0"/>
              <a:pPr>
                <a:defRPr/>
              </a:pPr>
              <a:t>23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276600"/>
            <a:ext cx="5077261" cy="3124200"/>
          </a:xfrm>
          <a:prstGeom prst="rect">
            <a:avLst/>
          </a:prstGeom>
        </p:spPr>
      </p:pic>
    </p:spTree>
    <p:extLst>
      <p:ext uri="{BB962C8B-B14F-4D97-AF65-F5344CB8AC3E}">
        <p14:creationId xmlns:p14="http://schemas.microsoft.com/office/powerpoint/2010/main" val="2589856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781800" cy="599887"/>
          </a:xfrm>
        </p:spPr>
        <p:txBody>
          <a:bodyPr/>
          <a:lstStyle/>
          <a:p>
            <a:r>
              <a:rPr lang="en-US" sz="2800" b="1" dirty="0" smtClean="0">
                <a:solidFill>
                  <a:schemeClr val="bg1"/>
                </a:solidFill>
              </a:rPr>
              <a:t>The Wilderness Can Transform Us</a:t>
            </a:r>
            <a:endParaRPr lang="en-US" sz="2800" b="1" dirty="0">
              <a:solidFill>
                <a:schemeClr val="bg1"/>
              </a:solidFill>
            </a:endParaRPr>
          </a:p>
        </p:txBody>
      </p:sp>
      <p:sp>
        <p:nvSpPr>
          <p:cNvPr id="3" name="Content Placeholder 2"/>
          <p:cNvSpPr>
            <a:spLocks noGrp="1"/>
          </p:cNvSpPr>
          <p:nvPr>
            <p:ph idx="1"/>
          </p:nvPr>
        </p:nvSpPr>
        <p:spPr>
          <a:xfrm>
            <a:off x="228600" y="1295400"/>
            <a:ext cx="8534399" cy="44958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a:t>
            </a:r>
            <a:r>
              <a:rPr lang="en-US" dirty="0"/>
              <a:t>All change results from a change of meaning. Change occurs </a:t>
            </a:r>
            <a:r>
              <a:rPr lang="en-US" dirty="0" smtClean="0"/>
              <a:t>only</a:t>
            </a:r>
          </a:p>
          <a:p>
            <a:pPr marL="0" indent="0" algn="ctr">
              <a:buNone/>
            </a:pPr>
            <a:r>
              <a:rPr lang="en-US" dirty="0" smtClean="0"/>
              <a:t>when </a:t>
            </a:r>
            <a:r>
              <a:rPr lang="en-US" dirty="0"/>
              <a:t>we let go of our certainty, our current views, and develop a </a:t>
            </a:r>
            <a:endParaRPr lang="en-US" dirty="0" smtClean="0"/>
          </a:p>
          <a:p>
            <a:pPr marL="0" indent="0" algn="ctr">
              <a:buNone/>
            </a:pPr>
            <a:r>
              <a:rPr lang="en-US" dirty="0"/>
              <a:t> </a:t>
            </a:r>
            <a:r>
              <a:rPr lang="en-US" dirty="0" smtClean="0"/>
              <a:t>       new </a:t>
            </a:r>
            <a:r>
              <a:rPr lang="en-US" dirty="0"/>
              <a:t>understanding of what’s going on.”  					   			</a:t>
            </a:r>
            <a:r>
              <a:rPr lang="en-US" dirty="0" smtClean="0"/>
              <a:t>			</a:t>
            </a:r>
            <a:r>
              <a:rPr lang="en-US" sz="1600" dirty="0" smtClean="0"/>
              <a:t>Margaret </a:t>
            </a:r>
            <a:r>
              <a:rPr lang="en-US" sz="1600" dirty="0"/>
              <a:t>Wheatley</a:t>
            </a:r>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24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8153400" cy="3276600"/>
          </a:xfrm>
          <a:prstGeom prst="rect">
            <a:avLst/>
          </a:prstGeom>
        </p:spPr>
      </p:pic>
    </p:spTree>
    <p:extLst>
      <p:ext uri="{BB962C8B-B14F-4D97-AF65-F5344CB8AC3E}">
        <p14:creationId xmlns:p14="http://schemas.microsoft.com/office/powerpoint/2010/main" val="560710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010400" cy="646112"/>
          </a:xfrm>
        </p:spPr>
        <p:txBody>
          <a:bodyPr/>
          <a:lstStyle/>
          <a:p>
            <a:r>
              <a:rPr lang="en-US" sz="2800" b="1" dirty="0" smtClean="0">
                <a:solidFill>
                  <a:schemeClr val="bg1"/>
                </a:solidFill>
              </a:rPr>
              <a:t>Table Exercise</a:t>
            </a:r>
            <a:endParaRPr lang="en-US" sz="2800" b="1" dirty="0">
              <a:solidFill>
                <a:schemeClr val="bg1"/>
              </a:solidFill>
            </a:endParaRPr>
          </a:p>
        </p:txBody>
      </p:sp>
      <p:sp>
        <p:nvSpPr>
          <p:cNvPr id="3" name="Content Placeholder 2"/>
          <p:cNvSpPr>
            <a:spLocks noGrp="1"/>
          </p:cNvSpPr>
          <p:nvPr>
            <p:ph idx="1"/>
          </p:nvPr>
        </p:nvSpPr>
        <p:spPr/>
        <p:txBody>
          <a:bodyPr/>
          <a:lstStyle/>
          <a:p>
            <a:r>
              <a:rPr lang="en-US" sz="2400" dirty="0" smtClean="0"/>
              <a:t>How do we make sure we are paying attention to the transitions in the midst of the rapid changes occurring in health care?</a:t>
            </a:r>
          </a:p>
          <a:p>
            <a:pPr marL="0" indent="0">
              <a:buNone/>
            </a:pPr>
            <a:endParaRPr lang="en-US" sz="2400" dirty="0" smtClean="0"/>
          </a:p>
          <a:p>
            <a:r>
              <a:rPr lang="en-US" sz="2400" dirty="0" smtClean="0"/>
              <a:t>What are the mission, values, culture and Catholic identity questions we need to be asking?</a:t>
            </a:r>
          </a:p>
          <a:p>
            <a:pPr marL="0" indent="0">
              <a:buNone/>
            </a:pPr>
            <a:endParaRPr lang="en-US" sz="2400" dirty="0" smtClean="0"/>
          </a:p>
          <a:p>
            <a:r>
              <a:rPr lang="en-US" sz="2400" dirty="0" smtClean="0"/>
              <a:t>What are the non-negotiable “must have’s” for our organization going forward?  What is our Ark of the Covenant? </a:t>
            </a:r>
            <a:endParaRPr lang="en-US" sz="2400" dirty="0"/>
          </a:p>
        </p:txBody>
      </p:sp>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25</a:t>
            </a:fld>
            <a:endParaRPr lang="en-US" dirty="0"/>
          </a:p>
        </p:txBody>
      </p:sp>
    </p:spTree>
    <p:extLst>
      <p:ext uri="{BB962C8B-B14F-4D97-AF65-F5344CB8AC3E}">
        <p14:creationId xmlns:p14="http://schemas.microsoft.com/office/powerpoint/2010/main" val="312313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04800"/>
            <a:ext cx="7010400" cy="569912"/>
          </a:xfrm>
        </p:spPr>
        <p:txBody>
          <a:bodyPr/>
          <a:lstStyle/>
          <a:p>
            <a:r>
              <a:rPr lang="en-US" sz="2800" b="1" dirty="0" smtClean="0">
                <a:solidFill>
                  <a:schemeClr val="bg1"/>
                </a:solidFill>
              </a:rPr>
              <a:t>Closing Reflection and Commissioning</a:t>
            </a:r>
            <a:endParaRPr lang="en-US" sz="2800" b="1" dirty="0">
              <a:solidFill>
                <a:schemeClr val="bg1"/>
              </a:solidFill>
            </a:endParaRPr>
          </a:p>
        </p:txBody>
      </p:sp>
      <p:sp>
        <p:nvSpPr>
          <p:cNvPr id="5" name="Slide Number Placeholder 4"/>
          <p:cNvSpPr>
            <a:spLocks noGrp="1"/>
          </p:cNvSpPr>
          <p:nvPr>
            <p:ph type="sldNum" sz="quarter" idx="4"/>
          </p:nvPr>
        </p:nvSpPr>
        <p:spPr/>
        <p:txBody>
          <a:bodyPr/>
          <a:lstStyle/>
          <a:p>
            <a:pPr>
              <a:defRPr/>
            </a:pPr>
            <a:fld id="{A72D4982-0EC2-4A27-83A1-56139B8AC1EA}" type="slidenum">
              <a:rPr lang="en-US" smtClean="0"/>
              <a:pPr>
                <a:defRPr/>
              </a:pPr>
              <a:t>26</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8534400" cy="5029200"/>
          </a:xfrm>
          <a:prstGeom prst="rect">
            <a:avLst/>
          </a:prstGeom>
        </p:spPr>
      </p:pic>
    </p:spTree>
    <p:extLst>
      <p:ext uri="{BB962C8B-B14F-4D97-AF65-F5344CB8AC3E}">
        <p14:creationId xmlns:p14="http://schemas.microsoft.com/office/powerpoint/2010/main" val="3160460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05800" cy="838200"/>
          </a:xfrm>
        </p:spPr>
        <p:txBody>
          <a:bodyPr/>
          <a:lstStyle/>
          <a:p>
            <a:r>
              <a:rPr lang="en-US" sz="2800" b="1" dirty="0" smtClean="0">
                <a:solidFill>
                  <a:schemeClr val="bg1"/>
                </a:solidFill>
              </a:rPr>
              <a:t>Health Care is Getting More Complex</a:t>
            </a:r>
            <a:endParaRPr lang="en-US" sz="28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81437"/>
            <a:ext cx="2780670" cy="231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21725"/>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86" y="3019425"/>
            <a:ext cx="329906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295400"/>
            <a:ext cx="25527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5571" y="1700212"/>
            <a:ext cx="2941430"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424541"/>
            <a:ext cx="2209800" cy="147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3400425"/>
            <a:ext cx="1714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8382000" y="6491288"/>
            <a:ext cx="381000" cy="152400"/>
          </a:xfrm>
          <a:prstGeom prst="rect">
            <a:avLst/>
          </a:prstGeom>
        </p:spPr>
        <p:txBody>
          <a:bodyPr/>
          <a:lstStyle/>
          <a:p>
            <a:fld id="{83E29D3F-11E3-4A19-8531-FC3CA44BC946}" type="slidenum">
              <a:rPr lang="en-US" smtClean="0"/>
              <a:pPr/>
              <a:t>3</a:t>
            </a:fld>
            <a:endParaRPr lang="en-US" dirty="0"/>
          </a:p>
        </p:txBody>
      </p:sp>
    </p:spTree>
    <p:extLst>
      <p:ext uri="{BB962C8B-B14F-4D97-AF65-F5344CB8AC3E}">
        <p14:creationId xmlns:p14="http://schemas.microsoft.com/office/powerpoint/2010/main" val="4103541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7772400" cy="685800"/>
          </a:xfrm>
        </p:spPr>
        <p:txBody>
          <a:bodyPr/>
          <a:lstStyle/>
          <a:p>
            <a:r>
              <a:rPr lang="en-US" sz="2800" b="1" dirty="0" smtClean="0">
                <a:solidFill>
                  <a:schemeClr val="bg1"/>
                </a:solidFill>
              </a:rPr>
              <a:t>Change vs. Transition</a:t>
            </a:r>
            <a:endParaRPr lang="en-US" sz="2800" b="1" dirty="0">
              <a:solidFill>
                <a:schemeClr val="bg1"/>
              </a:solidFill>
            </a:endParaRPr>
          </a:p>
        </p:txBody>
      </p:sp>
      <p:sp>
        <p:nvSpPr>
          <p:cNvPr id="6" name="Content Placeholder 5"/>
          <p:cNvSpPr>
            <a:spLocks noGrp="1"/>
          </p:cNvSpPr>
          <p:nvPr>
            <p:ph sz="half" idx="1"/>
          </p:nvPr>
        </p:nvSpPr>
        <p:spPr>
          <a:xfrm>
            <a:off x="533400" y="1409281"/>
            <a:ext cx="3810000" cy="4800600"/>
          </a:xfrm>
        </p:spPr>
        <p:txBody>
          <a:bodyPr/>
          <a:lstStyle/>
          <a:p>
            <a:pPr marL="0" indent="0">
              <a:buNone/>
            </a:pPr>
            <a:endParaRPr lang="en-US" b="1" dirty="0" smtClean="0"/>
          </a:p>
          <a:p>
            <a:pPr marL="0" indent="0">
              <a:buNone/>
            </a:pPr>
            <a:endParaRPr lang="en-US" b="1" dirty="0"/>
          </a:p>
        </p:txBody>
      </p:sp>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1611001"/>
            <a:ext cx="2865120" cy="4297680"/>
          </a:xfrm>
        </p:spPr>
      </p:pic>
      <p:sp>
        <p:nvSpPr>
          <p:cNvPr id="4" name="Slide Number Placeholder 3"/>
          <p:cNvSpPr>
            <a:spLocks noGrp="1"/>
          </p:cNvSpPr>
          <p:nvPr>
            <p:ph type="sldNum" sz="quarter" idx="11"/>
          </p:nvPr>
        </p:nvSpPr>
        <p:spPr/>
        <p:txBody>
          <a:bodyPr/>
          <a:lstStyle/>
          <a:p>
            <a:pPr>
              <a:defRPr/>
            </a:pPr>
            <a:fld id="{7B5EF159-B08F-4FE9-B7AB-1C0814588F99}" type="slidenum">
              <a:rPr lang="en-US" smtClean="0"/>
              <a:pPr>
                <a:defRPr/>
              </a:pPr>
              <a:t>4</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11001"/>
            <a:ext cx="3048000" cy="4397159"/>
          </a:xfrm>
          <a:prstGeom prst="rect">
            <a:avLst/>
          </a:prstGeom>
        </p:spPr>
      </p:pic>
    </p:spTree>
    <p:extLst>
      <p:ext uri="{BB962C8B-B14F-4D97-AF65-F5344CB8AC3E}">
        <p14:creationId xmlns:p14="http://schemas.microsoft.com/office/powerpoint/2010/main" val="170454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3810000" cy="4114800"/>
          </a:xfrm>
        </p:spPr>
        <p:txBody>
          <a:bodyPr/>
          <a:lstStyle/>
          <a:p>
            <a:r>
              <a:rPr lang="en-US" dirty="0" smtClean="0"/>
              <a:t>External task</a:t>
            </a:r>
          </a:p>
          <a:p>
            <a:r>
              <a:rPr lang="en-US" dirty="0" smtClean="0"/>
              <a:t>Implementation plan</a:t>
            </a:r>
          </a:p>
          <a:p>
            <a:r>
              <a:rPr lang="en-US" dirty="0" smtClean="0"/>
              <a:t>Timetable</a:t>
            </a:r>
          </a:p>
          <a:p>
            <a:r>
              <a:rPr lang="en-US" dirty="0" smtClean="0"/>
              <a:t>Benchmarks/metrics </a:t>
            </a:r>
          </a:p>
          <a:p>
            <a:r>
              <a:rPr lang="en-US" dirty="0" smtClean="0"/>
              <a:t>“Just do it!”</a:t>
            </a:r>
          </a:p>
        </p:txBody>
      </p:sp>
      <p:sp>
        <p:nvSpPr>
          <p:cNvPr id="4" name="Content Placeholder 3"/>
          <p:cNvSpPr>
            <a:spLocks noGrp="1"/>
          </p:cNvSpPr>
          <p:nvPr>
            <p:ph sz="half" idx="2"/>
          </p:nvPr>
        </p:nvSpPr>
        <p:spPr>
          <a:xfrm>
            <a:off x="4648200" y="1524000"/>
            <a:ext cx="4038600" cy="4114800"/>
          </a:xfrm>
        </p:spPr>
        <p:txBody>
          <a:bodyPr/>
          <a:lstStyle/>
          <a:p>
            <a:r>
              <a:rPr lang="en-US" dirty="0" smtClean="0"/>
              <a:t>Internal reorientation</a:t>
            </a:r>
          </a:p>
          <a:p>
            <a:r>
              <a:rPr lang="en-US" dirty="0" smtClean="0"/>
              <a:t>No defined road map</a:t>
            </a:r>
          </a:p>
          <a:p>
            <a:r>
              <a:rPr lang="en-US" dirty="0" smtClean="0"/>
              <a:t>Variable time frame</a:t>
            </a:r>
          </a:p>
          <a:p>
            <a:r>
              <a:rPr lang="en-US" dirty="0" smtClean="0"/>
              <a:t>Culture and identity</a:t>
            </a:r>
          </a:p>
          <a:p>
            <a:r>
              <a:rPr lang="en-US" dirty="0" smtClean="0"/>
              <a:t>Motivating hearts</a:t>
            </a:r>
          </a:p>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A72D4982-0EC2-4A27-83A1-56139B8AC1EA}" type="slidenum">
              <a:rPr lang="en-US" smtClean="0"/>
              <a:pPr>
                <a:defRPr/>
              </a:pPr>
              <a:t>5</a:t>
            </a:fld>
            <a:endParaRPr lang="en-US" dirty="0"/>
          </a:p>
        </p:txBody>
      </p:sp>
      <p:sp>
        <p:nvSpPr>
          <p:cNvPr id="7" name="Title 4"/>
          <p:cNvSpPr>
            <a:spLocks noGrp="1"/>
          </p:cNvSpPr>
          <p:nvPr>
            <p:ph type="title"/>
          </p:nvPr>
        </p:nvSpPr>
        <p:spPr>
          <a:xfrm>
            <a:off x="304800" y="304800"/>
            <a:ext cx="7772400" cy="685800"/>
          </a:xfrm>
        </p:spPr>
        <p:txBody>
          <a:bodyPr/>
          <a:lstStyle/>
          <a:p>
            <a:r>
              <a:rPr lang="en-US" sz="2800" b="1" dirty="0" smtClean="0">
                <a:solidFill>
                  <a:schemeClr val="bg1"/>
                </a:solidFill>
              </a:rPr>
              <a:t>Change vs. Transition</a:t>
            </a:r>
            <a:endParaRPr lang="en-US" sz="2800" b="1" dirty="0">
              <a:solidFill>
                <a:schemeClr val="bg1"/>
              </a:solidFill>
            </a:endParaRPr>
          </a:p>
        </p:txBody>
      </p:sp>
    </p:spTree>
    <p:extLst>
      <p:ext uri="{BB962C8B-B14F-4D97-AF65-F5344CB8AC3E}">
        <p14:creationId xmlns:p14="http://schemas.microsoft.com/office/powerpoint/2010/main" val="242334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680"/>
            <a:ext cx="9144000" cy="646112"/>
          </a:xfrm>
        </p:spPr>
        <p:txBody>
          <a:bodyPr/>
          <a:lstStyle/>
          <a:p>
            <a:r>
              <a:rPr lang="en-US" sz="2800" b="1" dirty="0"/>
              <a:t> </a:t>
            </a:r>
            <a:r>
              <a:rPr lang="en-US" sz="2800" b="1" dirty="0" smtClean="0"/>
              <a:t> </a:t>
            </a:r>
            <a:r>
              <a:rPr lang="en-US" sz="2800" b="1" dirty="0" smtClean="0">
                <a:solidFill>
                  <a:schemeClr val="bg1"/>
                </a:solidFill>
              </a:rPr>
              <a:t>Change vs. Transition</a:t>
            </a:r>
            <a:endParaRPr lang="en-US" sz="28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828800"/>
            <a:ext cx="8389967" cy="3840480"/>
          </a:xfrm>
        </p:spPr>
      </p:pic>
      <p:sp>
        <p:nvSpPr>
          <p:cNvPr id="5" name="Slide Number Placeholder 4"/>
          <p:cNvSpPr>
            <a:spLocks noGrp="1"/>
          </p:cNvSpPr>
          <p:nvPr>
            <p:ph type="sldNum" sz="quarter" idx="4"/>
          </p:nvPr>
        </p:nvSpPr>
        <p:spPr/>
        <p:txBody>
          <a:bodyPr/>
          <a:lstStyle/>
          <a:p>
            <a:pPr>
              <a:defRPr/>
            </a:pPr>
            <a:fld id="{A72D4982-0EC2-4A27-83A1-56139B8AC1EA}" type="slidenum">
              <a:rPr lang="en-US" smtClean="0"/>
              <a:pPr>
                <a:defRPr/>
              </a:pPr>
              <a:t>6</a:t>
            </a:fld>
            <a:endParaRPr lang="en-US" dirty="0"/>
          </a:p>
        </p:txBody>
      </p:sp>
    </p:spTree>
    <p:extLst>
      <p:ext uri="{BB962C8B-B14F-4D97-AF65-F5344CB8AC3E}">
        <p14:creationId xmlns:p14="http://schemas.microsoft.com/office/powerpoint/2010/main" val="88464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04800"/>
            <a:ext cx="8915400" cy="784225"/>
          </a:xfrm>
        </p:spPr>
        <p:txBody>
          <a:bodyPr/>
          <a:lstStyle/>
          <a:p>
            <a:pPr lvl="0"/>
            <a:r>
              <a:rPr lang="en-US" sz="2800" b="1" spc="50" dirty="0">
                <a:ln w="11430"/>
                <a:solidFill>
                  <a:schemeClr val="bg1"/>
                </a:solidFill>
                <a:ea typeface="Osaka"/>
                <a:cs typeface="Osaka"/>
              </a:rPr>
              <a:t>Three Transitional Elements</a:t>
            </a:r>
            <a:br>
              <a:rPr lang="en-US" sz="2800" b="1" spc="50" dirty="0">
                <a:ln w="11430"/>
                <a:solidFill>
                  <a:schemeClr val="bg1"/>
                </a:solidFill>
                <a:ea typeface="Osaka"/>
                <a:cs typeface="Osaka"/>
              </a:rPr>
            </a:br>
            <a:endParaRPr lang="en-US" sz="2800" dirty="0"/>
          </a:p>
        </p:txBody>
      </p:sp>
      <p:sp>
        <p:nvSpPr>
          <p:cNvPr id="7" name="Content Placeholder 6"/>
          <p:cNvSpPr>
            <a:spLocks noGrp="1"/>
          </p:cNvSpPr>
          <p:nvPr>
            <p:ph idx="1"/>
          </p:nvPr>
        </p:nvSpPr>
        <p:spPr>
          <a:xfrm>
            <a:off x="457200" y="1295400"/>
            <a:ext cx="8229600" cy="4419600"/>
          </a:xfrm>
        </p:spPr>
        <p:txBody>
          <a:bodyPr/>
          <a:lstStyle/>
          <a:p>
            <a:pPr marL="0" indent="0">
              <a:buNone/>
            </a:pPr>
            <a:r>
              <a:rPr lang="en-US" sz="2400" b="1" dirty="0" smtClean="0"/>
              <a:t>Endings</a:t>
            </a:r>
          </a:p>
          <a:p>
            <a:pPr lvl="1">
              <a:buFont typeface="Arial" panose="020B0604020202020204" pitchFamily="34" charset="0"/>
              <a:buChar char="•"/>
            </a:pPr>
            <a:r>
              <a:rPr lang="en-US" sz="2000" dirty="0"/>
              <a:t>Celebrate what was</a:t>
            </a:r>
          </a:p>
          <a:p>
            <a:pPr lvl="1">
              <a:buFont typeface="Arial" panose="020B0604020202020204" pitchFamily="34" charset="0"/>
              <a:buChar char="•"/>
            </a:pPr>
            <a:r>
              <a:rPr lang="en-US" sz="2000" dirty="0"/>
              <a:t>Time to grieve</a:t>
            </a:r>
          </a:p>
          <a:p>
            <a:pPr lvl="1">
              <a:buFont typeface="Arial" panose="020B0604020202020204" pitchFamily="34" charset="0"/>
              <a:buChar char="•"/>
            </a:pPr>
            <a:r>
              <a:rPr lang="en-US" sz="2000" dirty="0"/>
              <a:t>Claim </a:t>
            </a:r>
            <a:r>
              <a:rPr lang="en-US" sz="2000" dirty="0" smtClean="0"/>
              <a:t>the identity </a:t>
            </a:r>
            <a:r>
              <a:rPr lang="en-US" sz="2000" dirty="0"/>
              <a:t>that moves </a:t>
            </a:r>
            <a:r>
              <a:rPr lang="en-US" sz="2000" dirty="0" smtClean="0"/>
              <a:t>forward</a:t>
            </a:r>
          </a:p>
          <a:p>
            <a:pPr marL="0" indent="0">
              <a:buNone/>
            </a:pPr>
            <a:r>
              <a:rPr lang="en-US" sz="2400" b="1" dirty="0" smtClean="0"/>
              <a:t>Neutral Zone</a:t>
            </a:r>
          </a:p>
          <a:p>
            <a:pPr lvl="1">
              <a:buFont typeface="Arial" panose="020B0604020202020204" pitchFamily="34" charset="0"/>
              <a:buChar char="•"/>
            </a:pPr>
            <a:r>
              <a:rPr lang="en-US" sz="2000" dirty="0" smtClean="0"/>
              <a:t>Awkward, uncomfortable phase</a:t>
            </a:r>
          </a:p>
          <a:p>
            <a:pPr lvl="1">
              <a:buFont typeface="Arial" panose="020B0604020202020204" pitchFamily="34" charset="0"/>
              <a:buChar char="•"/>
            </a:pPr>
            <a:r>
              <a:rPr lang="en-US" sz="2000" dirty="0" smtClean="0"/>
              <a:t>Cannot be rushed through</a:t>
            </a:r>
          </a:p>
          <a:p>
            <a:pPr lvl="1">
              <a:buFont typeface="Arial" panose="020B0604020202020204" pitchFamily="34" charset="0"/>
              <a:buChar char="•"/>
            </a:pPr>
            <a:r>
              <a:rPr lang="en-US" sz="2000" dirty="0" smtClean="0"/>
              <a:t>Place where hopes and dreams emerge</a:t>
            </a:r>
          </a:p>
          <a:p>
            <a:pPr marL="0" indent="0">
              <a:buNone/>
            </a:pPr>
            <a:r>
              <a:rPr lang="en-US" sz="2400" b="1" dirty="0" smtClean="0"/>
              <a:t>New </a:t>
            </a:r>
            <a:r>
              <a:rPr lang="en-US" sz="2400" b="1" dirty="0"/>
              <a:t>Beginnings</a:t>
            </a:r>
          </a:p>
          <a:p>
            <a:pPr lvl="1">
              <a:buFont typeface="Arial" panose="020B0604020202020204" pitchFamily="34" charset="0"/>
              <a:buChar char="•"/>
            </a:pPr>
            <a:r>
              <a:rPr lang="en-US" sz="2000" dirty="0"/>
              <a:t>Articulated vision </a:t>
            </a:r>
          </a:p>
          <a:p>
            <a:pPr lvl="1">
              <a:buFont typeface="Arial" panose="020B0604020202020204" pitchFamily="34" charset="0"/>
              <a:buChar char="•"/>
            </a:pPr>
            <a:r>
              <a:rPr lang="en-US" sz="2000" dirty="0"/>
              <a:t>Creativity</a:t>
            </a:r>
          </a:p>
          <a:p>
            <a:pPr lvl="1">
              <a:buFont typeface="Arial" panose="020B0604020202020204" pitchFamily="34" charset="0"/>
              <a:buChar char="•"/>
            </a:pPr>
            <a:r>
              <a:rPr lang="en-US" sz="2000" dirty="0"/>
              <a:t>Behaving in a new way</a:t>
            </a:r>
          </a:p>
          <a:p>
            <a:pPr marL="457200" lvl="1" indent="0">
              <a:buNone/>
            </a:pPr>
            <a:endParaRPr lang="en-US" sz="2000" dirty="0"/>
          </a:p>
          <a:p>
            <a:pPr marL="0" indent="0">
              <a:buNone/>
            </a:pPr>
            <a:endParaRPr lang="en-US" b="1" dirty="0" smtClean="0"/>
          </a:p>
        </p:txBody>
      </p:sp>
      <p:sp>
        <p:nvSpPr>
          <p:cNvPr id="5" name="Slide Number Placeholder 4"/>
          <p:cNvSpPr>
            <a:spLocks noGrp="1"/>
          </p:cNvSpPr>
          <p:nvPr>
            <p:ph type="sldNum" sz="quarter" idx="4"/>
          </p:nvPr>
        </p:nvSpPr>
        <p:spPr/>
        <p:txBody>
          <a:bodyPr/>
          <a:lstStyle/>
          <a:p>
            <a:pPr>
              <a:defRPr/>
            </a:pPr>
            <a:fld id="{A72D4982-0EC2-4A27-83A1-56139B8AC1EA}" type="slidenum">
              <a:rPr lang="en-US" smtClean="0"/>
              <a:pPr>
                <a:defRPr/>
              </a:pPr>
              <a:t>7</a:t>
            </a:fld>
            <a:endParaRPr lang="en-US" dirty="0"/>
          </a:p>
        </p:txBody>
      </p:sp>
    </p:spTree>
    <p:extLst>
      <p:ext uri="{BB962C8B-B14F-4D97-AF65-F5344CB8AC3E}">
        <p14:creationId xmlns:p14="http://schemas.microsoft.com/office/powerpoint/2010/main" val="339029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0"/>
          </p:nvPr>
        </p:nvSpPr>
        <p:spPr>
          <a:noFill/>
        </p:spPr>
        <p:txBody>
          <a:bodyPr/>
          <a:lstStyle/>
          <a:p>
            <a:fld id="{8F24D6DB-2C60-4C51-8AA4-39EB517B3875}" type="slidenum">
              <a:rPr lang="en-US"/>
              <a:pPr/>
              <a:t>8</a:t>
            </a:fld>
            <a:endParaRPr lang="en-US" dirty="0"/>
          </a:p>
        </p:txBody>
      </p:sp>
      <p:sp>
        <p:nvSpPr>
          <p:cNvPr id="7" name="Rectangle 2"/>
          <p:cNvSpPr txBox="1">
            <a:spLocks noChangeArrowheads="1"/>
          </p:cNvSpPr>
          <p:nvPr/>
        </p:nvSpPr>
        <p:spPr bwMode="auto">
          <a:xfrm>
            <a:off x="228601" y="309926"/>
            <a:ext cx="6934200" cy="523875"/>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spc="50" dirty="0" smtClean="0">
                <a:ln w="11430"/>
                <a:solidFill>
                  <a:schemeClr val="bg1"/>
                </a:solidFill>
                <a:latin typeface="Arial"/>
                <a:ea typeface="Osaka"/>
                <a:cs typeface="Osaka"/>
              </a:rPr>
              <a:t>Three Transitional Elements</a:t>
            </a:r>
            <a:endParaRPr lang="en-US" sz="2800" b="1" kern="0" spc="50" dirty="0">
              <a:ln w="11430"/>
              <a:solidFill>
                <a:schemeClr val="bg1"/>
              </a:solidFill>
              <a:latin typeface="Arial"/>
              <a:ea typeface="Osaka"/>
              <a:cs typeface="Osak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0" y="1219200"/>
            <a:ext cx="9112180" cy="5272088"/>
          </a:xfrm>
          <a:prstGeom prst="rect">
            <a:avLst/>
          </a:prstGeom>
        </p:spPr>
      </p:pic>
    </p:spTree>
    <p:extLst>
      <p:ext uri="{BB962C8B-B14F-4D97-AF65-F5344CB8AC3E}">
        <p14:creationId xmlns:p14="http://schemas.microsoft.com/office/powerpoint/2010/main" val="366584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58000" cy="646112"/>
          </a:xfrm>
        </p:spPr>
        <p:txBody>
          <a:bodyPr/>
          <a:lstStyle/>
          <a:p>
            <a:r>
              <a:rPr lang="en-US" sz="2800" b="1" dirty="0" smtClean="0">
                <a:solidFill>
                  <a:schemeClr val="bg1"/>
                </a:solidFill>
              </a:rPr>
              <a:t>Transition is Part of Life </a:t>
            </a:r>
            <a:endParaRPr lang="en-US" sz="2800" b="1"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25474"/>
            <a:ext cx="3333750" cy="3105150"/>
          </a:xfrm>
        </p:spPr>
      </p:pic>
      <p:sp>
        <p:nvSpPr>
          <p:cNvPr id="4" name="Slide Number Placeholder 3"/>
          <p:cNvSpPr>
            <a:spLocks noGrp="1"/>
          </p:cNvSpPr>
          <p:nvPr>
            <p:ph type="sldNum" sz="quarter" idx="4"/>
          </p:nvPr>
        </p:nvSpPr>
        <p:spPr/>
        <p:txBody>
          <a:bodyPr/>
          <a:lstStyle/>
          <a:p>
            <a:pPr>
              <a:defRPr/>
            </a:pPr>
            <a:fld id="{7B5EF159-B08F-4FE9-B7AB-1C0814588F99}" type="slidenum">
              <a:rPr lang="en-US" smtClean="0"/>
              <a:pPr>
                <a:defRPr/>
              </a:pPr>
              <a:t>9</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864" y="1214660"/>
            <a:ext cx="3755136" cy="26304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032" y="3900218"/>
            <a:ext cx="4876800" cy="2535936"/>
          </a:xfrm>
          <a:prstGeom prst="rect">
            <a:avLst/>
          </a:prstGeom>
        </p:spPr>
      </p:pic>
    </p:spTree>
    <p:extLst>
      <p:ext uri="{BB962C8B-B14F-4D97-AF65-F5344CB8AC3E}">
        <p14:creationId xmlns:p14="http://schemas.microsoft.com/office/powerpoint/2010/main" val="3137236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 PV Template">
  <a:themeElements>
    <a:clrScheme name="Custom 7">
      <a:dk1>
        <a:srgbClr val="000000"/>
      </a:dk1>
      <a:lt1>
        <a:srgbClr val="FFFFFF"/>
      </a:lt1>
      <a:dk2>
        <a:srgbClr val="000000"/>
      </a:dk2>
      <a:lt2>
        <a:srgbClr val="808080"/>
      </a:lt2>
      <a:accent1>
        <a:srgbClr val="E54E26"/>
      </a:accent1>
      <a:accent2>
        <a:srgbClr val="F68B33"/>
      </a:accent2>
      <a:accent3>
        <a:srgbClr val="FAA61A"/>
      </a:accent3>
      <a:accent4>
        <a:srgbClr val="FFCB1F"/>
      </a:accent4>
      <a:accent5>
        <a:srgbClr val="141313"/>
      </a:accent5>
      <a:accent6>
        <a:srgbClr val="CA525C"/>
      </a:accent6>
      <a:hlink>
        <a:srgbClr val="E78E23"/>
      </a:hlink>
      <a:folHlink>
        <a:srgbClr val="5F5F5F"/>
      </a:folHlink>
    </a:clrScheme>
    <a:fontScheme name="Blank Presentation">
      <a:majorFont>
        <a:latin typeface="Arial"/>
        <a:ea typeface="ヒラギノ角ゴ Pro W3"/>
        <a:cs typeface="Geneva"/>
      </a:majorFont>
      <a:minorFont>
        <a:latin typeface="Arial"/>
        <a:ea typeface="ヒラギノ角ゴ Pro W3"/>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Geneva" charset="0"/>
          </a:defRPr>
        </a:defPPr>
      </a:lstStyle>
    </a:lnDef>
  </a:objectDefaults>
  <a:extraClrSchemeLst>
    <a:extraClrScheme>
      <a:clrScheme name="Blank Presentation 1">
        <a:dk1>
          <a:srgbClr val="000000"/>
        </a:dk1>
        <a:lt1>
          <a:srgbClr val="FFFFFF"/>
        </a:lt1>
        <a:dk2>
          <a:srgbClr val="000000"/>
        </a:dk2>
        <a:lt2>
          <a:srgbClr val="808080"/>
        </a:lt2>
        <a:accent1>
          <a:srgbClr val="CA535C"/>
        </a:accent1>
        <a:accent2>
          <a:srgbClr val="CBA128"/>
        </a:accent2>
        <a:accent3>
          <a:srgbClr val="FFFFFF"/>
        </a:accent3>
        <a:accent4>
          <a:srgbClr val="000000"/>
        </a:accent4>
        <a:accent5>
          <a:srgbClr val="E1B3B5"/>
        </a:accent5>
        <a:accent6>
          <a:srgbClr val="B89123"/>
        </a:accent6>
        <a:hlink>
          <a:srgbClr val="7795B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4553</TotalTime>
  <Words>3250</Words>
  <Application>Microsoft Office PowerPoint</Application>
  <PresentationFormat>On-screen Show (4:3)</PresentationFormat>
  <Paragraphs>307</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Geneva</vt:lpstr>
      <vt:lpstr>Osaka</vt:lpstr>
      <vt:lpstr>Times</vt:lpstr>
      <vt:lpstr>Times New Roman</vt:lpstr>
      <vt:lpstr>ヒラギノ角ゴ Pro W3</vt:lpstr>
      <vt:lpstr>2012 PV Template</vt:lpstr>
      <vt:lpstr>PowerPoint Presentation</vt:lpstr>
      <vt:lpstr>Learning Partner Exercise</vt:lpstr>
      <vt:lpstr>Health Care is Getting More Complex</vt:lpstr>
      <vt:lpstr>Change vs. Transition</vt:lpstr>
      <vt:lpstr>Change vs. Transition</vt:lpstr>
      <vt:lpstr>  Change vs. Transition</vt:lpstr>
      <vt:lpstr>Three Transitional Elements </vt:lpstr>
      <vt:lpstr>PowerPoint Presentation</vt:lpstr>
      <vt:lpstr>Transition is Part of Life </vt:lpstr>
      <vt:lpstr>The Old Man and the Butterfly</vt:lpstr>
      <vt:lpstr>Learning Partner Exercise</vt:lpstr>
      <vt:lpstr>Getting Through the Wilderness: Exodus as a Story of Transition – Endings</vt:lpstr>
      <vt:lpstr>Where do you need a Red Sea moment?  </vt:lpstr>
      <vt:lpstr>Table Exercise</vt:lpstr>
      <vt:lpstr>PowerPoint Presentation</vt:lpstr>
      <vt:lpstr>Neutral Zone – The Importance of the  Wilderness Period</vt:lpstr>
      <vt:lpstr>Self Care in the Wilderness</vt:lpstr>
      <vt:lpstr>Role of Leaders in the Wilderness</vt:lpstr>
      <vt:lpstr>Identity and Community</vt:lpstr>
      <vt:lpstr>Learning Partner Exercise</vt:lpstr>
      <vt:lpstr>New Beginnings – The Promised Land</vt:lpstr>
      <vt:lpstr>Jesus Follows the Same Pattern</vt:lpstr>
      <vt:lpstr>Human Suffering Follows This Pattern</vt:lpstr>
      <vt:lpstr>The Wilderness Can Transform Us</vt:lpstr>
      <vt:lpstr>Table Exercise</vt:lpstr>
      <vt:lpstr>Closing Reflection and Commissioning</vt:lpstr>
    </vt:vector>
  </TitlesOfParts>
  <Company>Toky Branding +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Rosamond</dc:creator>
  <cp:lastModifiedBy>Brian Smith</cp:lastModifiedBy>
  <cp:revision>551</cp:revision>
  <cp:lastPrinted>2014-11-14T20:15:34Z</cp:lastPrinted>
  <dcterms:created xsi:type="dcterms:W3CDTF">2010-06-17T19:29:03Z</dcterms:created>
  <dcterms:modified xsi:type="dcterms:W3CDTF">2016-06-23T20:40:16Z</dcterms:modified>
</cp:coreProperties>
</file>