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38"/>
  </p:notesMasterIdLst>
  <p:sldIdLst>
    <p:sldId id="285" r:id="rId2"/>
    <p:sldId id="258" r:id="rId3"/>
    <p:sldId id="259" r:id="rId4"/>
    <p:sldId id="260" r:id="rId5"/>
    <p:sldId id="261" r:id="rId6"/>
    <p:sldId id="262" r:id="rId7"/>
    <p:sldId id="263" r:id="rId8"/>
    <p:sldId id="264" r:id="rId9"/>
    <p:sldId id="290" r:id="rId10"/>
    <p:sldId id="265" r:id="rId11"/>
    <p:sldId id="266" r:id="rId12"/>
    <p:sldId id="267" r:id="rId13"/>
    <p:sldId id="268" r:id="rId14"/>
    <p:sldId id="269" r:id="rId15"/>
    <p:sldId id="270" r:id="rId16"/>
    <p:sldId id="271" r:id="rId17"/>
    <p:sldId id="294" r:id="rId18"/>
    <p:sldId id="293" r:id="rId19"/>
    <p:sldId id="272" r:id="rId20"/>
    <p:sldId id="273" r:id="rId21"/>
    <p:sldId id="292" r:id="rId22"/>
    <p:sldId id="275" r:id="rId23"/>
    <p:sldId id="276" r:id="rId24"/>
    <p:sldId id="287" r:id="rId25"/>
    <p:sldId id="295" r:id="rId26"/>
    <p:sldId id="288" r:id="rId27"/>
    <p:sldId id="277" r:id="rId28"/>
    <p:sldId id="289" r:id="rId29"/>
    <p:sldId id="278" r:id="rId30"/>
    <p:sldId id="279" r:id="rId31"/>
    <p:sldId id="280" r:id="rId32"/>
    <p:sldId id="281" r:id="rId33"/>
    <p:sldId id="282" r:id="rId34"/>
    <p:sldId id="283" r:id="rId35"/>
    <p:sldId id="284" r:id="rId36"/>
    <p:sldId id="296" r:id="rId37"/>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61925" autoAdjust="0"/>
  </p:normalViewPr>
  <p:slideViewPr>
    <p:cSldViewPr snapToGrid="0">
      <p:cViewPr varScale="1">
        <p:scale>
          <a:sx n="67" d="100"/>
          <a:sy n="67" d="100"/>
        </p:scale>
        <p:origin x="225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56414" cy="467072"/>
          </a:xfrm>
          <a:prstGeom prst="rect">
            <a:avLst/>
          </a:prstGeom>
        </p:spPr>
        <p:txBody>
          <a:bodyPr vert="horz" lIns="93495" tIns="46747" rIns="93495" bIns="46747" rtlCol="0"/>
          <a:lstStyle>
            <a:lvl1pPr algn="l">
              <a:defRPr sz="1200"/>
            </a:lvl1pPr>
          </a:lstStyle>
          <a:p>
            <a:endParaRPr lang="en-US"/>
          </a:p>
        </p:txBody>
      </p:sp>
      <p:sp>
        <p:nvSpPr>
          <p:cNvPr id="3" name="Date Placeholder 2"/>
          <p:cNvSpPr>
            <a:spLocks noGrp="1"/>
          </p:cNvSpPr>
          <p:nvPr>
            <p:ph type="dt" idx="1"/>
          </p:nvPr>
        </p:nvSpPr>
        <p:spPr>
          <a:xfrm>
            <a:off x="3995217" y="2"/>
            <a:ext cx="3056414" cy="467072"/>
          </a:xfrm>
          <a:prstGeom prst="rect">
            <a:avLst/>
          </a:prstGeom>
        </p:spPr>
        <p:txBody>
          <a:bodyPr vert="horz" lIns="93495" tIns="46747" rIns="93495" bIns="46747" rtlCol="0"/>
          <a:lstStyle>
            <a:lvl1pPr algn="r">
              <a:defRPr sz="1200"/>
            </a:lvl1pPr>
          </a:lstStyle>
          <a:p>
            <a:fld id="{F194179C-B3C2-4A61-BD57-0E32A7C65075}" type="datetimeFigureOut">
              <a:rPr lang="en-US" smtClean="0"/>
              <a:t>9/9/2016</a:t>
            </a:fld>
            <a:endParaRPr lang="en-US"/>
          </a:p>
        </p:txBody>
      </p:sp>
      <p:sp>
        <p:nvSpPr>
          <p:cNvPr id="4" name="Slide Image Placeholder 3"/>
          <p:cNvSpPr>
            <a:spLocks noGrp="1" noRot="1" noChangeAspect="1"/>
          </p:cNvSpPr>
          <p:nvPr>
            <p:ph type="sldImg" idx="2"/>
          </p:nvPr>
        </p:nvSpPr>
        <p:spPr>
          <a:xfrm>
            <a:off x="1431925" y="1163638"/>
            <a:ext cx="4189413" cy="3141662"/>
          </a:xfrm>
          <a:prstGeom prst="rect">
            <a:avLst/>
          </a:prstGeom>
          <a:noFill/>
          <a:ln w="12700">
            <a:solidFill>
              <a:prstClr val="black"/>
            </a:solidFill>
          </a:ln>
        </p:spPr>
        <p:txBody>
          <a:bodyPr vert="horz" lIns="93495" tIns="46747" rIns="93495" bIns="46747"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5" tIns="46747" rIns="93495" bIns="4674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2"/>
            <a:ext cx="3056414" cy="467071"/>
          </a:xfrm>
          <a:prstGeom prst="rect">
            <a:avLst/>
          </a:prstGeom>
        </p:spPr>
        <p:txBody>
          <a:bodyPr vert="horz" lIns="93495" tIns="46747" rIns="93495" bIns="46747"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2"/>
            <a:ext cx="3056414" cy="467071"/>
          </a:xfrm>
          <a:prstGeom prst="rect">
            <a:avLst/>
          </a:prstGeom>
        </p:spPr>
        <p:txBody>
          <a:bodyPr vert="horz" lIns="93495" tIns="46747" rIns="93495" bIns="46747" rtlCol="0" anchor="b"/>
          <a:lstStyle>
            <a:lvl1pPr algn="r">
              <a:defRPr sz="1200"/>
            </a:lvl1pPr>
          </a:lstStyle>
          <a:p>
            <a:fld id="{E48E61C9-3552-4F50-A87E-6175DE7BF198}" type="slidenum">
              <a:rPr lang="en-US" smtClean="0"/>
              <a:t>‹#›</a:t>
            </a:fld>
            <a:endParaRPr lang="en-US"/>
          </a:p>
        </p:txBody>
      </p:sp>
    </p:spTree>
    <p:extLst>
      <p:ext uri="{BB962C8B-B14F-4D97-AF65-F5344CB8AC3E}">
        <p14:creationId xmlns:p14="http://schemas.microsoft.com/office/powerpoint/2010/main" val="1443525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hausa.org/international-outreach-video-scenarios/video-scenario---conducting-mission-and-immersion-trips/video-scenario---conducting-mission-and-immersion-trips"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www.chausa.org/international-outreach-video-scenarios/video-scenario---conducting-mission-and-immersion-trips/what-is-it-about-our-mission-that-calls-us-to-send-medical-teams" TargetMode="External"/><Relationship Id="rId4" Type="http://schemas.openxmlformats.org/officeDocument/2006/relationships/hyperlink" Target="https://www.chausa.org/international-outreach-video-scenarios/video-scenario---conducting-mission-and-immersion-trips/why-do-we-send-medical-teams-is-it-for-our-benefit-or-the-benefit-of-those-whom-we-serve"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a sample PowerPoint presentation for your use as an educational tool to help you develop an orientation process for participants on your medical mission trips. It is designed for you to customize to suit the needs of your program—adding or deleting slides where you deem appropriate.</a:t>
            </a:r>
          </a:p>
          <a:p>
            <a:endParaRPr lang="en-US" baseline="0" dirty="0" smtClean="0"/>
          </a:p>
          <a:p>
            <a:r>
              <a:rPr lang="en-US" baseline="0" dirty="0" smtClean="0"/>
              <a:t>CHA has attempted to provide instructions, explanations and examples to help your orientation process be as smooth as possible. Please consider this a work in progress. Therefore, when developing your medical mission program, if you find that pertinent information has been omitted by CHA, please do not hesitate to let us know so that we can update this sample orientation, which will be housed on CHA’s website at www.chausa.org/international.</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48E61C9-3552-4F50-A87E-6175DE7BF198}" type="slidenum">
              <a:rPr lang="en-US" smtClean="0"/>
              <a:t>1</a:t>
            </a:fld>
            <a:endParaRPr lang="en-US"/>
          </a:p>
        </p:txBody>
      </p:sp>
    </p:spTree>
    <p:extLst>
      <p:ext uri="{BB962C8B-B14F-4D97-AF65-F5344CB8AC3E}">
        <p14:creationId xmlns:p14="http://schemas.microsoft.com/office/powerpoint/2010/main" val="2715333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p:spPr>
      </p:sp>
      <p:sp>
        <p:nvSpPr>
          <p:cNvPr id="3" name="Notes Placeholder 2"/>
          <p:cNvSpPr>
            <a:spLocks noGrp="1"/>
          </p:cNvSpPr>
          <p:nvPr>
            <p:ph type="body" idx="1"/>
          </p:nvPr>
        </p:nvSpPr>
        <p:spPr/>
        <p:txBody>
          <a:bodyPr/>
          <a:lstStyle/>
          <a:p>
            <a:r>
              <a:rPr lang="en-US" b="1" dirty="0" smtClean="0">
                <a:solidFill>
                  <a:srgbClr val="FF0000"/>
                </a:solidFill>
                <a:effectLst/>
              </a:rPr>
              <a:t>All resources including videos</a:t>
            </a:r>
            <a:r>
              <a:rPr lang="en-US" b="1" baseline="0" dirty="0" smtClean="0">
                <a:solidFill>
                  <a:srgbClr val="FF0000"/>
                </a:solidFill>
                <a:effectLst/>
              </a:rPr>
              <a:t> and facilitator guides can be found at:  https://www.chausa.org/internationaloutreach/guiding-principles</a:t>
            </a:r>
            <a:endParaRPr lang="en-US" b="1" dirty="0" smtClean="0">
              <a:solidFill>
                <a:srgbClr val="FF0000"/>
              </a:solidFill>
              <a:effectLst/>
            </a:endParaRPr>
          </a:p>
          <a:p>
            <a:endParaRPr lang="en-US" b="1" dirty="0" smtClean="0">
              <a:solidFill>
                <a:srgbClr val="FF0000"/>
              </a:solidFill>
              <a:effectLst/>
            </a:endParaRPr>
          </a:p>
          <a:p>
            <a:endParaRPr lang="en-US" b="1" dirty="0" smtClean="0">
              <a:effectLst/>
            </a:endParaRPr>
          </a:p>
          <a:p>
            <a:r>
              <a:rPr lang="en-US" b="1" dirty="0" smtClean="0">
                <a:effectLst/>
              </a:rPr>
              <a:t>Background</a:t>
            </a:r>
            <a:br>
              <a:rPr lang="en-US" b="1" dirty="0" smtClean="0">
                <a:effectLst/>
              </a:rPr>
            </a:br>
            <a:r>
              <a:rPr lang="en-US" dirty="0" smtClean="0">
                <a:effectLst/>
              </a:rPr>
              <a:t>Compelled to continue Jesus’ mission of love and healing today, U.S.-based Catholic health care organizations are reaching out to our brothers and sisters around the world to improve their health status and quality of life. This tradition of international ministry is a testament to the commitment of associates from across Catholic health ministry to live up to the Gospel mandate to provide compassionate care, with special attention to those most in need.</a:t>
            </a:r>
          </a:p>
          <a:p>
            <a:endParaRPr lang="en-US" dirty="0" smtClean="0">
              <a:effectLst/>
            </a:endParaRPr>
          </a:p>
          <a:p>
            <a:r>
              <a:rPr lang="en-US" dirty="0"/>
              <a:t>CHA and its members have named six Guiding Principles for Conducting International Health Activities. These principles bring to life the richness of Catholic social teaching and tradition. Based loosely on the “Oath for Compassionate Service” in the book </a:t>
            </a:r>
            <a:r>
              <a:rPr lang="en-US" i="1" dirty="0"/>
              <a:t>Toxic Charity </a:t>
            </a:r>
            <a:r>
              <a:rPr lang="en-US" dirty="0"/>
              <a:t>by Robert Lupton, and insights from a special workgroup CHA convened to examine current international health program practice in light of our ministry’s commitments, they are offered to help Catholic health care most appropriately conduct international programs. </a:t>
            </a:r>
            <a:endParaRPr lang="en-US" dirty="0" smtClean="0"/>
          </a:p>
          <a:p>
            <a:endParaRPr lang="en-US" dirty="0" smtClean="0"/>
          </a:p>
          <a:p>
            <a:pPr>
              <a:lnSpc>
                <a:spcPct val="107000"/>
              </a:lnSpc>
              <a:spcAft>
                <a:spcPts val="800"/>
              </a:spcAft>
            </a:pPr>
            <a:r>
              <a:rPr lang="en-US" b="1" dirty="0" smtClean="0">
                <a:solidFill>
                  <a:srgbClr val="000000"/>
                </a:solidFill>
                <a:highlight>
                  <a:srgbClr val="FFFF00"/>
                </a:highlight>
                <a:latin typeface="Calibri" panose="020F0502020204030204" pitchFamily="34" charset="0"/>
              </a:rPr>
              <a:t>[REMEMBER </a:t>
            </a:r>
            <a:r>
              <a:rPr lang="en-US" b="1" dirty="0">
                <a:solidFill>
                  <a:srgbClr val="000000"/>
                </a:solidFill>
                <a:highlight>
                  <a:srgbClr val="FFFF00"/>
                </a:highlight>
                <a:latin typeface="Calibri" panose="020F0502020204030204" pitchFamily="34" charset="0"/>
              </a:rPr>
              <a:t>TO </a:t>
            </a:r>
            <a:r>
              <a:rPr lang="en-US" b="1" dirty="0" smtClean="0">
                <a:solidFill>
                  <a:srgbClr val="000000"/>
                </a:solidFill>
                <a:highlight>
                  <a:srgbClr val="FFFF00"/>
                </a:highlight>
                <a:latin typeface="Calibri" panose="020F0502020204030204" pitchFamily="34" charset="0"/>
              </a:rPr>
              <a:t>CREATE</a:t>
            </a:r>
            <a:r>
              <a:rPr lang="en-US" b="1" baseline="0" dirty="0" smtClean="0">
                <a:solidFill>
                  <a:srgbClr val="000000"/>
                </a:solidFill>
                <a:highlight>
                  <a:srgbClr val="FFFF00"/>
                </a:highlight>
                <a:latin typeface="Calibri" panose="020F0502020204030204" pitchFamily="34" charset="0"/>
              </a:rPr>
              <a:t> A HYPERLINK AND I</a:t>
            </a:r>
            <a:r>
              <a:rPr lang="en-US" b="1" dirty="0" smtClean="0">
                <a:solidFill>
                  <a:srgbClr val="000000"/>
                </a:solidFill>
                <a:highlight>
                  <a:srgbClr val="FFFF00"/>
                </a:highlight>
                <a:latin typeface="Calibri" panose="020F0502020204030204" pitchFamily="34" charset="0"/>
              </a:rPr>
              <a:t>NCLUDE </a:t>
            </a:r>
            <a:r>
              <a:rPr lang="en-US" b="1" dirty="0">
                <a:solidFill>
                  <a:srgbClr val="000000"/>
                </a:solidFill>
                <a:highlight>
                  <a:srgbClr val="FFFF00"/>
                </a:highlight>
                <a:latin typeface="Calibri" panose="020F0502020204030204" pitchFamily="34" charset="0"/>
              </a:rPr>
              <a:t>THE ELECTRONIC DOWNLOAD VERSION ON THIS </a:t>
            </a:r>
            <a:r>
              <a:rPr lang="en-US" b="1" dirty="0" smtClean="0">
                <a:solidFill>
                  <a:srgbClr val="000000"/>
                </a:solidFill>
                <a:highlight>
                  <a:srgbClr val="FFFF00"/>
                </a:highlight>
                <a:latin typeface="Calibri" panose="020F0502020204030204" pitchFamily="34" charset="0"/>
              </a:rPr>
              <a:t>SLIDE: Copy</a:t>
            </a:r>
            <a:r>
              <a:rPr lang="en-US" b="1" baseline="0" dirty="0" smtClean="0">
                <a:solidFill>
                  <a:srgbClr val="000000"/>
                </a:solidFill>
                <a:highlight>
                  <a:srgbClr val="FFFF00"/>
                </a:highlight>
                <a:latin typeface="Calibri" panose="020F0502020204030204" pitchFamily="34" charset="0"/>
              </a:rPr>
              <a:t> and paste the link below into the address section of the hyperlink screen</a:t>
            </a:r>
            <a:r>
              <a:rPr lang="en-US" b="1" dirty="0" smtClean="0">
                <a:solidFill>
                  <a:srgbClr val="000000"/>
                </a:solidFill>
                <a:highlight>
                  <a:srgbClr val="FFFF00"/>
                </a:highlight>
                <a:latin typeface="Calibri" panose="020F0502020204030204" pitchFamily="34" charset="0"/>
              </a:rPr>
              <a:t>]</a:t>
            </a:r>
            <a:endParaRPr lang="en-US" b="1" dirty="0">
              <a:latin typeface="Calibri" panose="020F0502020204030204" pitchFamily="34" charset="0"/>
              <a:ea typeface="Calibri" panose="020F0502020204030204" pitchFamily="34" charset="0"/>
              <a:cs typeface="Times New Roman" panose="02020603050405020304" pitchFamily="18" charset="0"/>
            </a:endParaRPr>
          </a:p>
          <a:p>
            <a:endParaRPr lang="en-US" b="1" u="sng" dirty="0" smtClean="0">
              <a:solidFill>
                <a:srgbClr val="C00000"/>
              </a:solidFill>
            </a:endParaRPr>
          </a:p>
          <a:p>
            <a:r>
              <a:rPr lang="en-US" b="1" dirty="0" smtClean="0">
                <a:solidFill>
                  <a:srgbClr val="C00000"/>
                </a:solidFill>
              </a:rPr>
              <a:t>https://www.chausa.org/guiding-principles</a:t>
            </a:r>
          </a:p>
          <a:p>
            <a:endParaRPr lang="en-US" b="0" dirty="0" smtClean="0">
              <a:solidFill>
                <a:srgbClr val="C00000"/>
              </a:solidFill>
            </a:endParaRPr>
          </a:p>
          <a:p>
            <a:r>
              <a:rPr lang="en-US" b="0" dirty="0" smtClean="0">
                <a:solidFill>
                  <a:srgbClr val="C00000"/>
                </a:solidFill>
              </a:rPr>
              <a:t>These six Guiding Principles are:</a:t>
            </a:r>
          </a:p>
          <a:p>
            <a:endParaRPr lang="en-US" b="0" dirty="0" smtClean="0">
              <a:solidFill>
                <a:srgbClr val="C00000"/>
              </a:solidFill>
            </a:endParaRPr>
          </a:p>
          <a:p>
            <a:pPr marL="229377" indent="-229377">
              <a:buAutoNum type="arabicParenR"/>
            </a:pPr>
            <a:r>
              <a:rPr lang="en-US" b="0" dirty="0" smtClean="0">
                <a:solidFill>
                  <a:srgbClr val="C00000"/>
                </a:solidFill>
              </a:rPr>
              <a:t>Prudence </a:t>
            </a:r>
            <a:r>
              <a:rPr lang="en-US" b="0" i="1" dirty="0" smtClean="0">
                <a:solidFill>
                  <a:srgbClr val="C00000"/>
                </a:solidFill>
              </a:rPr>
              <a:t>(Don’t just do it)</a:t>
            </a:r>
            <a:endParaRPr lang="en-US" b="0" i="0" dirty="0" smtClean="0">
              <a:solidFill>
                <a:srgbClr val="C00000"/>
              </a:solidFill>
            </a:endParaRPr>
          </a:p>
          <a:p>
            <a:pPr marL="229377" indent="-229377">
              <a:buAutoNum type="arabicParenR"/>
            </a:pPr>
            <a:r>
              <a:rPr lang="en-US" b="0" i="0" dirty="0" smtClean="0">
                <a:solidFill>
                  <a:srgbClr val="C00000"/>
                </a:solidFill>
              </a:rPr>
              <a:t>Authenticity</a:t>
            </a:r>
            <a:r>
              <a:rPr lang="en-US" b="0" i="0" baseline="0" dirty="0" smtClean="0">
                <a:solidFill>
                  <a:srgbClr val="C00000"/>
                </a:solidFill>
              </a:rPr>
              <a:t> </a:t>
            </a:r>
            <a:r>
              <a:rPr lang="en-US" b="0" i="1" baseline="0" dirty="0" smtClean="0">
                <a:solidFill>
                  <a:srgbClr val="C00000"/>
                </a:solidFill>
              </a:rPr>
              <a:t>(Know thyself, know thy partner)</a:t>
            </a:r>
            <a:endParaRPr lang="en-US" b="0" i="0" baseline="0" dirty="0" smtClean="0">
              <a:solidFill>
                <a:srgbClr val="C00000"/>
              </a:solidFill>
            </a:endParaRPr>
          </a:p>
          <a:p>
            <a:pPr marL="229377" indent="-229377">
              <a:buAutoNum type="arabicParenR"/>
            </a:pPr>
            <a:r>
              <a:rPr lang="en-US" b="0" i="0" baseline="0" dirty="0" smtClean="0">
                <a:solidFill>
                  <a:srgbClr val="C00000"/>
                </a:solidFill>
              </a:rPr>
              <a:t>Honesty </a:t>
            </a:r>
            <a:r>
              <a:rPr lang="en-US" b="0" i="1" baseline="0" dirty="0" smtClean="0">
                <a:solidFill>
                  <a:srgbClr val="C00000"/>
                </a:solidFill>
              </a:rPr>
              <a:t>(Trust is earned and learned)</a:t>
            </a:r>
            <a:endParaRPr lang="en-US" b="0" i="0" baseline="0" dirty="0" smtClean="0">
              <a:solidFill>
                <a:srgbClr val="C00000"/>
              </a:solidFill>
            </a:endParaRPr>
          </a:p>
          <a:p>
            <a:pPr marL="229377" indent="-229377">
              <a:buAutoNum type="arabicParenR"/>
            </a:pPr>
            <a:r>
              <a:rPr lang="en-US" b="0" i="0" baseline="0" dirty="0" smtClean="0">
                <a:solidFill>
                  <a:srgbClr val="C00000"/>
                </a:solidFill>
              </a:rPr>
              <a:t>Patience </a:t>
            </a:r>
            <a:r>
              <a:rPr lang="en-US" b="0" i="1" baseline="0" dirty="0" smtClean="0">
                <a:solidFill>
                  <a:srgbClr val="C00000"/>
                </a:solidFill>
              </a:rPr>
              <a:t>(Build capacity, not dependency)</a:t>
            </a:r>
            <a:endParaRPr lang="en-US" b="0" i="0" baseline="0" dirty="0" smtClean="0">
              <a:solidFill>
                <a:srgbClr val="C00000"/>
              </a:solidFill>
            </a:endParaRPr>
          </a:p>
          <a:p>
            <a:pPr marL="229377" indent="-229377">
              <a:buAutoNum type="arabicParenR"/>
            </a:pPr>
            <a:r>
              <a:rPr lang="en-US" b="0" i="0" baseline="0" dirty="0" smtClean="0">
                <a:solidFill>
                  <a:srgbClr val="C00000"/>
                </a:solidFill>
              </a:rPr>
              <a:t>Excellence </a:t>
            </a:r>
            <a:r>
              <a:rPr lang="en-US" b="0" i="1" baseline="0" dirty="0" smtClean="0">
                <a:solidFill>
                  <a:srgbClr val="C00000"/>
                </a:solidFill>
              </a:rPr>
              <a:t>(Best intentions do not equal best practices)</a:t>
            </a:r>
            <a:endParaRPr lang="en-US" b="0" i="0" baseline="0" dirty="0" smtClean="0">
              <a:solidFill>
                <a:srgbClr val="C00000"/>
              </a:solidFill>
            </a:endParaRPr>
          </a:p>
          <a:p>
            <a:pPr marL="229377" indent="-229377">
              <a:buAutoNum type="arabicParenR"/>
            </a:pPr>
            <a:r>
              <a:rPr lang="en-US" b="0" i="0" baseline="0" dirty="0" smtClean="0">
                <a:solidFill>
                  <a:srgbClr val="C00000"/>
                </a:solidFill>
              </a:rPr>
              <a:t>Humility </a:t>
            </a:r>
            <a:r>
              <a:rPr lang="en-US" b="0" i="1" baseline="0" dirty="0" smtClean="0">
                <a:solidFill>
                  <a:srgbClr val="C00000"/>
                </a:solidFill>
              </a:rPr>
              <a:t>(We all have something to learn)</a:t>
            </a:r>
            <a:endParaRPr lang="en-US" b="0" dirty="0" smtClean="0">
              <a:solidFill>
                <a:srgbClr val="C00000"/>
              </a:solidFill>
            </a:endParaRPr>
          </a:p>
          <a:p>
            <a:endParaRPr lang="en-US" b="0" dirty="0">
              <a:solidFill>
                <a:srgbClr val="C00000"/>
              </a:solidFill>
            </a:endParaRPr>
          </a:p>
        </p:txBody>
      </p:sp>
      <p:sp>
        <p:nvSpPr>
          <p:cNvPr id="4" name="Slide Number Placeholder 3"/>
          <p:cNvSpPr>
            <a:spLocks noGrp="1"/>
          </p:cNvSpPr>
          <p:nvPr>
            <p:ph type="sldNum" sz="quarter" idx="10"/>
          </p:nvPr>
        </p:nvSpPr>
        <p:spPr/>
        <p:txBody>
          <a:bodyPr/>
          <a:lstStyle/>
          <a:p>
            <a:fld id="{9DEB0C3C-1217-0C4E-AA4E-68EE3F35B69C}"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525116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p:spPr>
      </p:sp>
      <p:sp>
        <p:nvSpPr>
          <p:cNvPr id="3" name="Notes Placeholder 2"/>
          <p:cNvSpPr>
            <a:spLocks noGrp="1"/>
          </p:cNvSpPr>
          <p:nvPr>
            <p:ph type="body" idx="1"/>
          </p:nvPr>
        </p:nvSpPr>
        <p:spPr/>
        <p:txBody>
          <a:bodyPr/>
          <a:lstStyle/>
          <a:p>
            <a:r>
              <a:rPr lang="en-US" dirty="0" smtClean="0"/>
              <a:t>Too often when we don’t exercise</a:t>
            </a:r>
            <a:r>
              <a:rPr lang="en-US" baseline="0" dirty="0" smtClean="0"/>
              <a:t> prudence, the enthusiasm to do good can create more harm than good.  According to Robert Lupton in the book </a:t>
            </a:r>
            <a:r>
              <a:rPr lang="en-US" i="1" baseline="0" dirty="0" smtClean="0"/>
              <a:t>Toxic Charity</a:t>
            </a:r>
            <a:r>
              <a:rPr lang="en-US" baseline="0" dirty="0" smtClean="0"/>
              <a:t>, “We mean well, our motives are good, but we have neglected to conduct </a:t>
            </a:r>
            <a:r>
              <a:rPr lang="en-US" baseline="0" dirty="0" smtClean="0"/>
              <a:t>careful </a:t>
            </a:r>
            <a:r>
              <a:rPr lang="en-US" baseline="0" dirty="0" smtClean="0"/>
              <a:t>due diligence to determine emotional, economic and cultural outcomes on the receiving end of our charity. Why do we miss this crucial aspect in evaluating our charitable work? Because, as compassionate people, we have been evaluating our charity by the rewards we receive through service, rather than the benefits received by the served. We have failed to adequately calculate the effects of our service on the lives of those reduced to objects of our pity and patronage.”</a:t>
            </a:r>
          </a:p>
          <a:p>
            <a:endParaRPr lang="en-US" baseline="0" dirty="0" smtClean="0"/>
          </a:p>
          <a:p>
            <a:endParaRPr lang="en-US" baseline="0" dirty="0" smtClean="0"/>
          </a:p>
          <a:p>
            <a:pPr defTabSz="934952">
              <a:defRPr/>
            </a:pPr>
            <a:r>
              <a:rPr lang="en-US" b="1" i="1" dirty="0">
                <a:solidFill>
                  <a:prstClr val="black"/>
                </a:solidFill>
              </a:rPr>
              <a:t>An Excerpt from: A Shared Statement of Identity for the Catholic Health Ministry </a:t>
            </a:r>
            <a:endParaRPr lang="en-US" dirty="0">
              <a:solidFill>
                <a:prstClr val="black"/>
              </a:solidFill>
            </a:endParaRPr>
          </a:p>
          <a:p>
            <a:pPr defTabSz="934952">
              <a:defRPr/>
            </a:pPr>
            <a:r>
              <a:rPr lang="en-US" dirty="0" smtClean="0">
                <a:solidFill>
                  <a:prstClr val="black"/>
                </a:solidFill>
              </a:rPr>
              <a:t>“ … our </a:t>
            </a:r>
            <a:r>
              <a:rPr lang="en-US" dirty="0">
                <a:solidFill>
                  <a:prstClr val="black"/>
                </a:solidFill>
              </a:rPr>
              <a:t>ministry is an enduring sign of health care rooted in our belief that every person is a treasure, every life a sacred gift, every human being a unity of body, mind, and spirit</a:t>
            </a:r>
            <a:r>
              <a:rPr lang="en-US" dirty="0" smtClean="0">
                <a:solidFill>
                  <a:prstClr val="black"/>
                </a:solidFill>
              </a:rPr>
              <a:t>.“ </a:t>
            </a:r>
            <a:endParaRPr lang="en-US" dirty="0">
              <a:solidFill>
                <a:prstClr val="black"/>
              </a:solidFill>
            </a:endParaRPr>
          </a:p>
          <a:p>
            <a:pPr defTabSz="934952">
              <a:defRPr/>
            </a:pPr>
            <a:endParaRPr lang="en-US" dirty="0">
              <a:solidFill>
                <a:prstClr val="black"/>
              </a:solidFill>
            </a:endParaRPr>
          </a:p>
          <a:p>
            <a:pPr defTabSz="934952">
              <a:defRPr/>
            </a:pPr>
            <a:r>
              <a:rPr lang="en-US" dirty="0">
                <a:solidFill>
                  <a:prstClr val="black"/>
                </a:solidFill>
              </a:rPr>
              <a:t>With that in mind, we must ensure that when conducting international outreach we act with prudence and appropriate respect. </a:t>
            </a:r>
          </a:p>
          <a:p>
            <a:endParaRPr lang="en-US" dirty="0" smtClean="0"/>
          </a:p>
          <a:p>
            <a:r>
              <a:rPr lang="en-US" dirty="0" smtClean="0"/>
              <a:t>Compelled </a:t>
            </a:r>
            <a:r>
              <a:rPr lang="en-US" dirty="0"/>
              <a:t>to continue Jesus’ mission of love and healing today, U.S.-based Catholic health care organizations are reaching out to our brothers and sisters around the world to improve their health status and quality of life. This tradition of international ministry is a testament to the commitment of associates from across Catholic health ministry to live up to the Gospel mandate to provide compassionate care, with special attention to those most in need.</a:t>
            </a:r>
          </a:p>
          <a:p>
            <a:r>
              <a:rPr lang="en-US" dirty="0"/>
              <a:t> </a:t>
            </a:r>
          </a:p>
          <a:p>
            <a:r>
              <a:rPr lang="en-US" dirty="0"/>
              <a:t>Act with </a:t>
            </a:r>
            <a:r>
              <a:rPr lang="en-US" b="1" dirty="0"/>
              <a:t>Prudence</a:t>
            </a:r>
            <a:r>
              <a:rPr lang="en-US" dirty="0"/>
              <a:t> in planning, implementing and evaluating international health </a:t>
            </a:r>
            <a:r>
              <a:rPr lang="en-US" dirty="0" smtClean="0"/>
              <a:t>activities.</a:t>
            </a:r>
            <a:endParaRPr lang="en-US" dirty="0"/>
          </a:p>
          <a:p>
            <a:r>
              <a:rPr lang="en-US" dirty="0"/>
              <a:t> </a:t>
            </a:r>
          </a:p>
          <a:p>
            <a:pPr defTabSz="934952">
              <a:defRPr/>
            </a:pPr>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9DEB0C3C-1217-0C4E-AA4E-68EE3F35B69C}"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156343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p:spPr>
      </p:sp>
      <p:sp>
        <p:nvSpPr>
          <p:cNvPr id="3" name="Notes Placeholder 2"/>
          <p:cNvSpPr>
            <a:spLocks noGrp="1"/>
          </p:cNvSpPr>
          <p:nvPr>
            <p:ph type="body" idx="1"/>
          </p:nvPr>
        </p:nvSpPr>
        <p:spPr/>
        <p:txBody>
          <a:bodyPr/>
          <a:lstStyle/>
          <a:p>
            <a:r>
              <a:rPr lang="en-US" dirty="0" smtClean="0"/>
              <a:t>I’m relying</a:t>
            </a:r>
            <a:r>
              <a:rPr lang="en-US" baseline="0" dirty="0" smtClean="0"/>
              <a:t> heavily here on quotes from the book </a:t>
            </a:r>
            <a:r>
              <a:rPr lang="en-US" i="1" baseline="0" dirty="0" smtClean="0"/>
              <a:t>Toxic Charity</a:t>
            </a:r>
            <a:r>
              <a:rPr lang="en-US" baseline="0" dirty="0" smtClean="0"/>
              <a:t> by Robert Lupton: </a:t>
            </a:r>
          </a:p>
          <a:p>
            <a:endParaRPr lang="en-US" i="0" baseline="0" dirty="0" smtClean="0"/>
          </a:p>
          <a:p>
            <a:r>
              <a:rPr lang="en-US" i="0" baseline="0" dirty="0" smtClean="0"/>
              <a:t>“The best service projects are joint ventures where the need is real and the vision compelling, the work is organized and productive, and the interests of both groups are satisfied.” pg. 186</a:t>
            </a:r>
          </a:p>
          <a:p>
            <a:endParaRPr lang="en-US" i="0" baseline="0" dirty="0" smtClean="0"/>
          </a:p>
          <a:p>
            <a:pPr>
              <a:lnSpc>
                <a:spcPct val="107000"/>
              </a:lnSpc>
              <a:spcAft>
                <a:spcPts val="803"/>
              </a:spcAft>
            </a:pPr>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Here are a few suggestions that can help make this happen:</a:t>
            </a:r>
          </a:p>
          <a:p>
            <a:pPr>
              <a:lnSpc>
                <a:spcPct val="107000"/>
              </a:lnSpc>
              <a:spcAft>
                <a:spcPts val="803"/>
              </a:spcAft>
            </a:pPr>
            <a:endPar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172033" indent="-172033">
              <a:lnSpc>
                <a:spcPct val="107000"/>
              </a:lnSpc>
              <a:spcAft>
                <a:spcPts val="803"/>
              </a:spcAft>
              <a:buFont typeface="Arial" panose="020B0604020202020204" pitchFamily="34" charset="0"/>
              <a:buChar char="•"/>
            </a:pPr>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Planning meeting</a:t>
            </a:r>
          </a:p>
          <a:p>
            <a:pPr marL="172033" indent="-172033">
              <a:lnSpc>
                <a:spcPct val="107000"/>
              </a:lnSpc>
              <a:spcAft>
                <a:spcPts val="803"/>
              </a:spcAft>
              <a:buFont typeface="Arial" panose="020B0604020202020204" pitchFamily="34" charset="0"/>
              <a:buChar char="•"/>
            </a:pPr>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Reaching agreement</a:t>
            </a:r>
          </a:p>
          <a:p>
            <a:pPr marL="172033" indent="-172033">
              <a:lnSpc>
                <a:spcPct val="107000"/>
              </a:lnSpc>
              <a:spcAft>
                <a:spcPts val="803"/>
              </a:spcAft>
              <a:buFont typeface="Arial" panose="020B0604020202020204" pitchFamily="34" charset="0"/>
              <a:buChar char="•"/>
            </a:pPr>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Schedule</a:t>
            </a:r>
          </a:p>
          <a:p>
            <a:pPr marL="172033" indent="-172033">
              <a:lnSpc>
                <a:spcPct val="107000"/>
              </a:lnSpc>
              <a:spcAft>
                <a:spcPts val="803"/>
              </a:spcAft>
              <a:buFont typeface="Arial" panose="020B0604020202020204" pitchFamily="34" charset="0"/>
              <a:buChar char="•"/>
            </a:pPr>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Last-minute check-in</a:t>
            </a:r>
          </a:p>
          <a:p>
            <a:pPr marL="172033" indent="-172033">
              <a:lnSpc>
                <a:spcPct val="107000"/>
              </a:lnSpc>
              <a:spcAft>
                <a:spcPts val="803"/>
              </a:spcAft>
              <a:buFont typeface="Arial" panose="020B0604020202020204" pitchFamily="34" charset="0"/>
              <a:buChar char="•"/>
            </a:pPr>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Launch</a:t>
            </a:r>
          </a:p>
          <a:p>
            <a:pPr marL="172033" indent="-172033">
              <a:lnSpc>
                <a:spcPct val="107000"/>
              </a:lnSpc>
              <a:spcAft>
                <a:spcPts val="803"/>
              </a:spcAft>
              <a:buFont typeface="Arial" panose="020B0604020202020204" pitchFamily="34" charset="0"/>
              <a:buChar char="•"/>
            </a:pPr>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Fellowship</a:t>
            </a:r>
          </a:p>
          <a:p>
            <a:pPr marL="172033" indent="-172033">
              <a:lnSpc>
                <a:spcPct val="107000"/>
              </a:lnSpc>
              <a:spcAft>
                <a:spcPts val="803"/>
              </a:spcAft>
              <a:buFont typeface="Arial" panose="020B0604020202020204" pitchFamily="34" charset="0"/>
              <a:buChar char="•"/>
            </a:pPr>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Meaning</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i="0" baseline="0" dirty="0" smtClean="0"/>
          </a:p>
          <a:p>
            <a:pPr defTabSz="934952">
              <a:defRPr/>
            </a:pPr>
            <a:r>
              <a:rPr lang="en-US" b="1" i="1" dirty="0">
                <a:solidFill>
                  <a:prstClr val="black"/>
                </a:solidFill>
              </a:rPr>
              <a:t>An Excerpt from: A Shared Statement of Identity for the Catholic Health Ministry </a:t>
            </a:r>
            <a:endParaRPr lang="en-US" dirty="0">
              <a:solidFill>
                <a:prstClr val="black"/>
              </a:solidFill>
            </a:endParaRPr>
          </a:p>
          <a:p>
            <a:pPr defTabSz="934952">
              <a:defRPr/>
            </a:pPr>
            <a:r>
              <a:rPr lang="en-US" dirty="0">
                <a:solidFill>
                  <a:prstClr val="black"/>
                </a:solidFill>
              </a:rPr>
              <a:t>“We answer God’s call to foster healing, act with compassion, and promote wellness for all persons and communities, with special attention to our neighbors who are poor, underserved, and most vulnerable</a:t>
            </a:r>
            <a:r>
              <a:rPr lang="en-US" dirty="0" smtClean="0">
                <a:solidFill>
                  <a:prstClr val="black"/>
                </a:solidFill>
              </a:rPr>
              <a:t>.“</a:t>
            </a:r>
            <a:endParaRPr lang="en-US" dirty="0">
              <a:solidFill>
                <a:prstClr val="black"/>
              </a:solidFill>
            </a:endParaRPr>
          </a:p>
          <a:p>
            <a:endParaRPr lang="en-US" i="0" baseline="0" dirty="0" smtClean="0"/>
          </a:p>
          <a:p>
            <a:r>
              <a:rPr lang="en-US" i="0" baseline="0" dirty="0" smtClean="0"/>
              <a:t>This principle reminds us that we must work with a local partner, understand everyone's motives and be transparent regarding our goals if we are going to do our best work. </a:t>
            </a:r>
            <a:endParaRPr lang="en-US" dirty="0">
              <a:solidFill>
                <a:prstClr val="black"/>
              </a:solidFill>
            </a:endParaRPr>
          </a:p>
          <a:p>
            <a:endParaRPr lang="en-US" dirty="0">
              <a:solidFill>
                <a:prstClr val="black"/>
              </a:solidFill>
            </a:endParaRPr>
          </a:p>
          <a:p>
            <a:r>
              <a:rPr lang="en-US" dirty="0"/>
              <a:t>Maintain </a:t>
            </a:r>
            <a:r>
              <a:rPr lang="en-US" b="1" dirty="0"/>
              <a:t>Authenticity</a:t>
            </a:r>
            <a:r>
              <a:rPr lang="en-US" dirty="0"/>
              <a:t> by identifying the true motivations of all </a:t>
            </a:r>
            <a:r>
              <a:rPr lang="en-US" dirty="0" smtClean="0"/>
              <a:t>stakeholders.</a:t>
            </a:r>
            <a:endParaRPr lang="en-US" dirty="0"/>
          </a:p>
          <a:p>
            <a:r>
              <a:rPr lang="en-US" dirty="0"/>
              <a:t> </a:t>
            </a:r>
          </a:p>
          <a:p>
            <a:endParaRPr lang="en-US" i="0" baseline="0" dirty="0" smtClean="0"/>
          </a:p>
        </p:txBody>
      </p:sp>
      <p:sp>
        <p:nvSpPr>
          <p:cNvPr id="4" name="Slide Number Placeholder 3"/>
          <p:cNvSpPr>
            <a:spLocks noGrp="1"/>
          </p:cNvSpPr>
          <p:nvPr>
            <p:ph type="sldNum" sz="quarter" idx="10"/>
          </p:nvPr>
        </p:nvSpPr>
        <p:spPr/>
        <p:txBody>
          <a:bodyPr/>
          <a:lstStyle/>
          <a:p>
            <a:fld id="{9DEB0C3C-1217-0C4E-AA4E-68EE3F35B69C}"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260347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p:spPr>
      </p:sp>
      <p:sp>
        <p:nvSpPr>
          <p:cNvPr id="3" name="Notes Placeholder 2"/>
          <p:cNvSpPr>
            <a:spLocks noGrp="1"/>
          </p:cNvSpPr>
          <p:nvPr>
            <p:ph type="body" idx="1"/>
          </p:nvPr>
        </p:nvSpPr>
        <p:spPr/>
        <p:txBody>
          <a:bodyPr/>
          <a:lstStyle/>
          <a:p>
            <a:r>
              <a:rPr lang="en-US" dirty="0" smtClean="0"/>
              <a:t>Another Example from </a:t>
            </a:r>
            <a:r>
              <a:rPr lang="en-US" i="1" dirty="0" smtClean="0"/>
              <a:t>Toxic Charity</a:t>
            </a:r>
            <a:r>
              <a:rPr lang="en-US" dirty="0" smtClean="0"/>
              <a:t>:</a:t>
            </a:r>
          </a:p>
          <a:p>
            <a:endParaRPr lang="en-US" dirty="0" smtClean="0"/>
          </a:p>
          <a:p>
            <a:r>
              <a:rPr lang="en-US" dirty="0" smtClean="0"/>
              <a:t>“Expenditures for a week of service by church and college</a:t>
            </a:r>
            <a:r>
              <a:rPr lang="en-US" baseline="0" dirty="0" smtClean="0"/>
              <a:t> groups are grossly out of proportion with what is actually accomplished. U.S. mission teams who rushed to Honduras to help rebuild homes destroyed by Hurricane Mitch spent on average $30,000 per home – homes locals could have built for $3,000 each.” </a:t>
            </a:r>
          </a:p>
          <a:p>
            <a:endParaRPr lang="en-US" baseline="0" dirty="0" smtClean="0"/>
          </a:p>
          <a:p>
            <a:pPr defTabSz="934952">
              <a:defRPr/>
            </a:pPr>
            <a:r>
              <a:rPr lang="en-US" i="0" baseline="0" dirty="0" smtClean="0"/>
              <a:t>In our Shared Statement, “</a:t>
            </a:r>
            <a:r>
              <a:rPr lang="en-US" dirty="0" smtClean="0"/>
              <a:t>We work to bring alive the Gospel vision of justice and peace.”</a:t>
            </a:r>
          </a:p>
          <a:p>
            <a:pPr defTabSz="934952">
              <a:defRPr/>
            </a:pPr>
            <a:r>
              <a:rPr lang="en-US" dirty="0" smtClean="0"/>
              <a:t> </a:t>
            </a:r>
            <a:endParaRPr lang="en-US" i="0" baseline="0" dirty="0" smtClean="0"/>
          </a:p>
          <a:p>
            <a:pPr defTabSz="934952">
              <a:defRPr/>
            </a:pPr>
            <a:r>
              <a:rPr lang="en-US" i="0" baseline="0" dirty="0" smtClean="0"/>
              <a:t>It is important to recognize in this example how hard it might be to be honest when you have great needs. Think about the implications. </a:t>
            </a:r>
          </a:p>
          <a:p>
            <a:pPr defTabSz="934952">
              <a:defRPr/>
            </a:pPr>
            <a:endParaRPr lang="en-US" i="0" baseline="0" dirty="0" smtClean="0"/>
          </a:p>
          <a:p>
            <a:pPr defTabSz="934952">
              <a:defRPr/>
            </a:pPr>
            <a:r>
              <a:rPr lang="en-US" i="0" baseline="0" dirty="0" smtClean="0"/>
              <a:t>We feel good, but we possibly keep someone with local skills from making money.  We spend 10 times more than it would have cost locally. Being honest with our partners, asking them to be honest with us, and creating the space for this type of communication is extremely important to our long-term success. Otherwise, whenever we leave, they will tell the truth to someone and we might look bad! Being honest and nurturing a relationship of trust will help us be better stewards of our resources.</a:t>
            </a:r>
          </a:p>
          <a:p>
            <a:pPr defTabSz="934952">
              <a:defRPr/>
            </a:pPr>
            <a:endParaRPr lang="en-US" i="0" baseline="0" dirty="0" smtClean="0"/>
          </a:p>
          <a:p>
            <a:r>
              <a:rPr lang="en-US" dirty="0"/>
              <a:t>Ensure </a:t>
            </a:r>
            <a:r>
              <a:rPr lang="en-US" b="1" dirty="0"/>
              <a:t>Honesty</a:t>
            </a:r>
            <a:r>
              <a:rPr lang="en-US" dirty="0"/>
              <a:t> in all communications to build meaningful and lasting partnership;</a:t>
            </a:r>
          </a:p>
          <a:p>
            <a:r>
              <a:rPr lang="en-US" dirty="0"/>
              <a:t> </a:t>
            </a:r>
          </a:p>
          <a:p>
            <a:pPr defTabSz="934952">
              <a:defRPr/>
            </a:pPr>
            <a:endParaRPr lang="en-US" i="0" baseline="0" dirty="0" smtClean="0"/>
          </a:p>
          <a:p>
            <a:endParaRPr lang="en-US" dirty="0"/>
          </a:p>
        </p:txBody>
      </p:sp>
      <p:sp>
        <p:nvSpPr>
          <p:cNvPr id="4" name="Slide Number Placeholder 3"/>
          <p:cNvSpPr>
            <a:spLocks noGrp="1"/>
          </p:cNvSpPr>
          <p:nvPr>
            <p:ph type="sldNum" sz="quarter" idx="10"/>
          </p:nvPr>
        </p:nvSpPr>
        <p:spPr/>
        <p:txBody>
          <a:bodyPr/>
          <a:lstStyle/>
          <a:p>
            <a:fld id="{9DEB0C3C-1217-0C4E-AA4E-68EE3F35B69C}"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055066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p:spPr>
      </p:sp>
      <p:sp>
        <p:nvSpPr>
          <p:cNvPr id="3" name="Notes Placeholder 2"/>
          <p:cNvSpPr>
            <a:spLocks noGrp="1"/>
          </p:cNvSpPr>
          <p:nvPr>
            <p:ph type="body" idx="1"/>
          </p:nvPr>
        </p:nvSpPr>
        <p:spPr/>
        <p:txBody>
          <a:bodyPr/>
          <a:lstStyle/>
          <a:p>
            <a:pPr defTabSz="934952">
              <a:defRPr/>
            </a:pPr>
            <a:r>
              <a:rPr lang="en-US" dirty="0" smtClean="0"/>
              <a:t>And yet another Example from </a:t>
            </a:r>
            <a:r>
              <a:rPr lang="en-US" i="1" u="none" dirty="0" smtClean="0"/>
              <a:t>Toxic Charity</a:t>
            </a:r>
            <a:r>
              <a:rPr lang="en-US" dirty="0" smtClean="0"/>
              <a:t>:</a:t>
            </a:r>
          </a:p>
          <a:p>
            <a:pPr defTabSz="934952">
              <a:defRPr/>
            </a:pPr>
            <a:endParaRPr lang="en-US" dirty="0" smtClean="0">
              <a:solidFill>
                <a:prstClr val="black"/>
              </a:solidFill>
            </a:endParaRPr>
          </a:p>
          <a:p>
            <a:pPr defTabSz="934952">
              <a:defRPr/>
            </a:pPr>
            <a:r>
              <a:rPr lang="en-US" dirty="0" smtClean="0">
                <a:solidFill>
                  <a:prstClr val="black"/>
                </a:solidFill>
              </a:rPr>
              <a:t>Compassionate </a:t>
            </a:r>
            <a:r>
              <a:rPr lang="en-US" dirty="0">
                <a:solidFill>
                  <a:prstClr val="black"/>
                </a:solidFill>
              </a:rPr>
              <a:t>people desire to see action on behalf of struggling communities. </a:t>
            </a:r>
          </a:p>
          <a:p>
            <a:pPr defTabSz="934952">
              <a:defRPr/>
            </a:pPr>
            <a:endParaRPr lang="en-US" dirty="0">
              <a:solidFill>
                <a:prstClr val="black"/>
              </a:solidFill>
            </a:endParaRPr>
          </a:p>
          <a:p>
            <a:pPr defTabSz="934952">
              <a:defRPr/>
            </a:pPr>
            <a:r>
              <a:rPr lang="en-US" dirty="0">
                <a:solidFill>
                  <a:prstClr val="black"/>
                </a:solidFill>
              </a:rPr>
              <a:t>“Little affirms human dignity more than honest work. One of the surest ways to destroy self-worth is subsidizing the idleness of </a:t>
            </a:r>
            <a:r>
              <a:rPr lang="en-US" dirty="0" smtClean="0">
                <a:solidFill>
                  <a:prstClr val="black"/>
                </a:solidFill>
              </a:rPr>
              <a:t>able-bodied </a:t>
            </a:r>
            <a:r>
              <a:rPr lang="en-US" dirty="0">
                <a:solidFill>
                  <a:prstClr val="black"/>
                </a:solidFill>
              </a:rPr>
              <a:t>people. Work is a gift, a calling, a human responsibility.” </a:t>
            </a:r>
            <a:r>
              <a:rPr lang="en-US" i="1" dirty="0">
                <a:solidFill>
                  <a:prstClr val="black"/>
                </a:solidFill>
              </a:rPr>
              <a:t>Toxic </a:t>
            </a:r>
            <a:r>
              <a:rPr lang="en-US" i="1" dirty="0" smtClean="0">
                <a:solidFill>
                  <a:prstClr val="black"/>
                </a:solidFill>
              </a:rPr>
              <a:t>Charity</a:t>
            </a:r>
            <a:r>
              <a:rPr lang="en-US" dirty="0" smtClean="0">
                <a:solidFill>
                  <a:prstClr val="black"/>
                </a:solidFill>
              </a:rPr>
              <a:t> pg. </a:t>
            </a:r>
            <a:r>
              <a:rPr lang="en-US" dirty="0" smtClean="0">
                <a:solidFill>
                  <a:prstClr val="black"/>
                </a:solidFill>
              </a:rPr>
              <a:t>152.</a:t>
            </a:r>
            <a:endParaRPr lang="en-US" dirty="0">
              <a:solidFill>
                <a:prstClr val="black"/>
              </a:solidFill>
            </a:endParaRPr>
          </a:p>
          <a:p>
            <a:pPr defTabSz="934952">
              <a:defRPr/>
            </a:pPr>
            <a:endParaRPr lang="en-US" dirty="0">
              <a:solidFill>
                <a:prstClr val="black"/>
              </a:solidFill>
            </a:endParaRPr>
          </a:p>
          <a:p>
            <a:pPr defTabSz="934952">
              <a:defRPr/>
            </a:pPr>
            <a:r>
              <a:rPr lang="en-US" b="1" dirty="0">
                <a:solidFill>
                  <a:prstClr val="black"/>
                </a:solidFill>
              </a:rPr>
              <a:t>From </a:t>
            </a:r>
            <a:r>
              <a:rPr lang="en-US" b="1" i="1" dirty="0" smtClean="0">
                <a:solidFill>
                  <a:prstClr val="black"/>
                </a:solidFill>
              </a:rPr>
              <a:t>A</a:t>
            </a:r>
            <a:r>
              <a:rPr lang="en-US" b="1" i="1" baseline="0" dirty="0" smtClean="0">
                <a:solidFill>
                  <a:prstClr val="black"/>
                </a:solidFill>
              </a:rPr>
              <a:t> </a:t>
            </a:r>
            <a:r>
              <a:rPr lang="en-US" b="1" i="1" dirty="0" smtClean="0">
                <a:solidFill>
                  <a:prstClr val="black"/>
                </a:solidFill>
              </a:rPr>
              <a:t>Shared </a:t>
            </a:r>
            <a:r>
              <a:rPr lang="en-US" b="1" i="1" dirty="0">
                <a:solidFill>
                  <a:prstClr val="black"/>
                </a:solidFill>
              </a:rPr>
              <a:t>Statement for Catholic Identity</a:t>
            </a:r>
            <a:r>
              <a:rPr lang="en-US" b="1" dirty="0">
                <a:solidFill>
                  <a:prstClr val="black"/>
                </a:solidFill>
              </a:rPr>
              <a:t>: “</a:t>
            </a:r>
            <a:r>
              <a:rPr lang="en-US" dirty="0">
                <a:solidFill>
                  <a:prstClr val="black"/>
                </a:solidFill>
              </a:rPr>
              <a:t>By our service, we strive to transform hurt into hope.”</a:t>
            </a:r>
          </a:p>
          <a:p>
            <a:pPr defTabSz="934952">
              <a:defRPr/>
            </a:pPr>
            <a:endParaRPr lang="en-US" dirty="0">
              <a:solidFill>
                <a:prstClr val="black"/>
              </a:solidFill>
            </a:endParaRPr>
          </a:p>
          <a:p>
            <a:pPr defTabSz="934952">
              <a:defRPr/>
            </a:pPr>
            <a:r>
              <a:rPr lang="en-US" dirty="0">
                <a:solidFill>
                  <a:prstClr val="black"/>
                </a:solidFill>
              </a:rPr>
              <a:t>Being patient as we work </a:t>
            </a:r>
            <a:r>
              <a:rPr lang="en-US" dirty="0" smtClean="0">
                <a:solidFill>
                  <a:prstClr val="black"/>
                </a:solidFill>
              </a:rPr>
              <a:t>toward </a:t>
            </a:r>
            <a:r>
              <a:rPr lang="en-US" dirty="0">
                <a:solidFill>
                  <a:prstClr val="black"/>
                </a:solidFill>
              </a:rPr>
              <a:t>building capacity could be the way we do just that. Honestly </a:t>
            </a:r>
            <a:r>
              <a:rPr lang="en-US" dirty="0" smtClean="0">
                <a:solidFill>
                  <a:prstClr val="black"/>
                </a:solidFill>
              </a:rPr>
              <a:t>evaluating </a:t>
            </a:r>
            <a:r>
              <a:rPr lang="en-US" dirty="0">
                <a:solidFill>
                  <a:prstClr val="black"/>
                </a:solidFill>
              </a:rPr>
              <a:t>the benefits and limitations of our interventions can help us understand the difference between addressing “lifestyle” poverty that may create dependency, and building capacity for the long term that addresses the true needs of the community.  By building capacity we do transform hurt into hope!</a:t>
            </a:r>
          </a:p>
          <a:p>
            <a:endParaRPr lang="en-US" dirty="0" smtClean="0"/>
          </a:p>
          <a:p>
            <a:r>
              <a:rPr lang="en-US" dirty="0" smtClean="0"/>
              <a:t>Practice </a:t>
            </a:r>
            <a:r>
              <a:rPr lang="en-US" b="1" dirty="0" smtClean="0"/>
              <a:t>Patience</a:t>
            </a:r>
            <a:r>
              <a:rPr lang="en-US" dirty="0" smtClean="0"/>
              <a:t> in getting to know all partners’ assets and true needs, including our own.</a:t>
            </a:r>
          </a:p>
          <a:p>
            <a:r>
              <a:rPr lang="en-US" dirty="0" smtClean="0"/>
              <a:t> </a:t>
            </a:r>
          </a:p>
          <a:p>
            <a:pPr defTabSz="934952">
              <a:defRPr/>
            </a:pPr>
            <a:endParaRPr lang="en-US" dirty="0" smtClean="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9DEB0C3C-1217-0C4E-AA4E-68EE3F35B69C}"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80227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p:spPr>
      </p:sp>
      <p:sp>
        <p:nvSpPr>
          <p:cNvPr id="3" name="Notes Placeholder 2"/>
          <p:cNvSpPr>
            <a:spLocks noGrp="1"/>
          </p:cNvSpPr>
          <p:nvPr>
            <p:ph type="body" idx="1"/>
          </p:nvPr>
        </p:nvSpPr>
        <p:spPr/>
        <p:txBody>
          <a:bodyPr/>
          <a:lstStyle/>
          <a:p>
            <a:pPr defTabSz="934952">
              <a:defRPr/>
            </a:pPr>
            <a:r>
              <a:rPr lang="en-US" dirty="0" smtClean="0"/>
              <a:t>Consider</a:t>
            </a:r>
            <a:r>
              <a:rPr lang="en-US" baseline="0" dirty="0" smtClean="0"/>
              <a:t> this, as reported by </a:t>
            </a:r>
            <a:r>
              <a:rPr lang="en-US" baseline="0" dirty="0" err="1" smtClean="0"/>
              <a:t>Dambisa</a:t>
            </a:r>
            <a:r>
              <a:rPr lang="en-US" baseline="0" dirty="0" smtClean="0"/>
              <a:t> </a:t>
            </a:r>
            <a:r>
              <a:rPr lang="en-US" baseline="0" dirty="0" err="1" smtClean="0"/>
              <a:t>Moyo</a:t>
            </a:r>
            <a:r>
              <a:rPr lang="en-US" baseline="0" dirty="0" smtClean="0"/>
              <a:t> in </a:t>
            </a:r>
            <a:r>
              <a:rPr lang="en-US" i="1" baseline="0" dirty="0" smtClean="0"/>
              <a:t>Dead Aid, </a:t>
            </a:r>
            <a:r>
              <a:rPr lang="en-US" i="0" baseline="0" dirty="0" smtClean="0"/>
              <a:t>a World Bank study found that 85 percent of the aid money flowing into African countries never reaches the targeted areas of need and often goes to unproductive (if not blatantly corrupt) uses.</a:t>
            </a:r>
          </a:p>
          <a:p>
            <a:pPr defTabSz="934952">
              <a:defRPr/>
            </a:pPr>
            <a:endParaRPr lang="en-US" i="0" baseline="0" dirty="0" smtClean="0"/>
          </a:p>
          <a:p>
            <a:r>
              <a:rPr lang="en-US" dirty="0" smtClean="0"/>
              <a:t>Promote </a:t>
            </a:r>
            <a:r>
              <a:rPr lang="en-US" b="1" dirty="0" smtClean="0"/>
              <a:t>Excellence </a:t>
            </a:r>
            <a:r>
              <a:rPr lang="en-US" dirty="0" smtClean="0"/>
              <a:t>by demanding high standards that result in quality service </a:t>
            </a:r>
            <a:r>
              <a:rPr lang="en-US" dirty="0" smtClean="0"/>
              <a:t>delivery.</a:t>
            </a:r>
            <a:endParaRPr lang="en-US" dirty="0" smtClean="0"/>
          </a:p>
          <a:p>
            <a:pPr defTabSz="934952">
              <a:defRPr/>
            </a:pPr>
            <a:endParaRPr lang="en-US" dirty="0" smtClean="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9DEB0C3C-1217-0C4E-AA4E-68EE3F35B69C}"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558956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p:spPr>
      </p:sp>
      <p:sp>
        <p:nvSpPr>
          <p:cNvPr id="3" name="Notes Placeholder 2"/>
          <p:cNvSpPr>
            <a:spLocks noGrp="1"/>
          </p:cNvSpPr>
          <p:nvPr>
            <p:ph type="body" idx="1"/>
          </p:nvPr>
        </p:nvSpPr>
        <p:spPr/>
        <p:txBody>
          <a:bodyPr/>
          <a:lstStyle/>
          <a:p>
            <a:r>
              <a:rPr lang="en-US" dirty="0" smtClean="0">
                <a:solidFill>
                  <a:prstClr val="black"/>
                </a:solidFill>
              </a:rPr>
              <a:t>Betterment </a:t>
            </a:r>
            <a:r>
              <a:rPr lang="en-US" dirty="0">
                <a:solidFill>
                  <a:prstClr val="black"/>
                </a:solidFill>
              </a:rPr>
              <a:t>programs of many service organizations and ministries may actually work at </a:t>
            </a:r>
            <a:r>
              <a:rPr lang="en-US" dirty="0" smtClean="0">
                <a:solidFill>
                  <a:prstClr val="black"/>
                </a:solidFill>
              </a:rPr>
              <a:t>cross-purposes </a:t>
            </a:r>
            <a:r>
              <a:rPr lang="en-US" dirty="0">
                <a:solidFill>
                  <a:prstClr val="black"/>
                </a:solidFill>
              </a:rPr>
              <a:t>with goals to develop people. </a:t>
            </a:r>
            <a:r>
              <a:rPr lang="en-US" dirty="0" smtClean="0">
                <a:solidFill>
                  <a:prstClr val="black"/>
                </a:solidFill>
              </a:rPr>
              <a:t>Transition </a:t>
            </a:r>
            <a:r>
              <a:rPr lang="en-US" dirty="0">
                <a:solidFill>
                  <a:prstClr val="black"/>
                </a:solidFill>
              </a:rPr>
              <a:t>from betterment to development is </a:t>
            </a:r>
            <a:r>
              <a:rPr lang="en-US" dirty="0" smtClean="0">
                <a:solidFill>
                  <a:prstClr val="black"/>
                </a:solidFill>
              </a:rPr>
              <a:t>necessary.</a:t>
            </a:r>
          </a:p>
          <a:p>
            <a:endParaRPr lang="en-US" dirty="0" smtClean="0">
              <a:solidFill>
                <a:prstClr val="black"/>
              </a:solidFill>
            </a:endParaRPr>
          </a:p>
          <a:p>
            <a:r>
              <a:rPr lang="en-US" dirty="0" smtClean="0"/>
              <a:t>Inspire </a:t>
            </a:r>
            <a:r>
              <a:rPr lang="en-US" b="1" dirty="0" smtClean="0"/>
              <a:t>Humility </a:t>
            </a:r>
            <a:r>
              <a:rPr lang="en-US" dirty="0" smtClean="0"/>
              <a:t>by encouraging mutuality and respect in all interactions.</a:t>
            </a:r>
          </a:p>
          <a:p>
            <a:pPr defTabSz="934952">
              <a:defRPr/>
            </a:pPr>
            <a:endParaRPr lang="en-US" dirty="0" smtClean="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9DEB0C3C-1217-0C4E-AA4E-68EE3F35B69C}"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151218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CLICK</a:t>
            </a:r>
            <a:r>
              <a:rPr lang="en-US" sz="1200" b="1" baseline="0"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ON THE BULLETED TITLES TO LINK TO THE BELOW-MENTIONED WEBSITES</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smtClean="0"/>
          </a:p>
          <a:p>
            <a:r>
              <a:rPr lang="en-US" dirty="0" smtClean="0">
                <a:solidFill>
                  <a:srgbClr val="000000"/>
                </a:solidFill>
                <a:highlight>
                  <a:srgbClr val="FFFF00"/>
                </a:highlight>
                <a:latin typeface="Calibri" panose="020F0502020204030204" pitchFamily="34" charset="0"/>
              </a:rPr>
              <a:t>The </a:t>
            </a:r>
            <a:r>
              <a:rPr lang="en-US" dirty="0">
                <a:solidFill>
                  <a:srgbClr val="000000"/>
                </a:solidFill>
                <a:highlight>
                  <a:srgbClr val="FFFF00"/>
                </a:highlight>
                <a:latin typeface="Calibri" panose="020F0502020204030204" pitchFamily="34" charset="0"/>
              </a:rPr>
              <a:t>following websites provide book reviews of </a:t>
            </a:r>
            <a:r>
              <a:rPr lang="en-US" i="1" dirty="0" smtClean="0">
                <a:solidFill>
                  <a:srgbClr val="000000"/>
                </a:solidFill>
                <a:highlight>
                  <a:srgbClr val="FFFF00"/>
                </a:highlight>
                <a:latin typeface="Calibri" panose="020F0502020204030204" pitchFamily="34" charset="0"/>
              </a:rPr>
              <a:t>Toxic Charity</a:t>
            </a:r>
            <a:r>
              <a:rPr lang="en-US" dirty="0" smtClean="0">
                <a:solidFill>
                  <a:srgbClr val="000000"/>
                </a:solidFill>
                <a:highlight>
                  <a:srgbClr val="FFFF00"/>
                </a:highlight>
                <a:latin typeface="Calibri" panose="020F0502020204030204" pitchFamily="34" charset="0"/>
              </a:rPr>
              <a:t> </a:t>
            </a:r>
            <a:r>
              <a:rPr lang="en-US" dirty="0">
                <a:solidFill>
                  <a:srgbClr val="000000"/>
                </a:solidFill>
                <a:highlight>
                  <a:srgbClr val="FFFF00"/>
                </a:highlight>
                <a:latin typeface="Calibri" panose="020F0502020204030204" pitchFamily="34" charset="0"/>
              </a:rPr>
              <a:t>and a link to purchase from amazon.com </a:t>
            </a:r>
            <a:r>
              <a:rPr lang="en-US" dirty="0" smtClean="0">
                <a:solidFill>
                  <a:srgbClr val="000000"/>
                </a:solidFill>
                <a:highlight>
                  <a:srgbClr val="FFFF00"/>
                </a:highlight>
                <a:latin typeface="Calibri" panose="020F0502020204030204" pitchFamily="34" charset="0"/>
              </a:rPr>
              <a:t>which </a:t>
            </a:r>
            <a:r>
              <a:rPr lang="en-US" dirty="0">
                <a:solidFill>
                  <a:srgbClr val="000000"/>
                </a:solidFill>
                <a:highlight>
                  <a:srgbClr val="FFFF00"/>
                </a:highlight>
                <a:latin typeface="Calibri" panose="020F0502020204030204" pitchFamily="34" charset="0"/>
              </a:rPr>
              <a:t>you may or may not want to use in your presentation.  These are provided merely as a means of information for you in case you have not read or know of this book.  </a:t>
            </a:r>
          </a:p>
          <a:p>
            <a:endParaRPr lang="en-US" dirty="0">
              <a:solidFill>
                <a:srgbClr val="000000"/>
              </a:solidFill>
              <a:highlight>
                <a:srgbClr val="FFFF00"/>
              </a:highlight>
              <a:latin typeface="Calibri" panose="020F0502020204030204" pitchFamily="34" charset="0"/>
            </a:endParaRPr>
          </a:p>
          <a:p>
            <a:endParaRPr lang="en-US" dirty="0">
              <a:solidFill>
                <a:srgbClr val="000000"/>
              </a:solidFill>
              <a:highlight>
                <a:srgbClr val="FFFF00"/>
              </a:highlight>
              <a:latin typeface="Calibri" panose="020F0502020204030204" pitchFamily="34" charset="0"/>
            </a:endParaRPr>
          </a:p>
          <a:p>
            <a:r>
              <a:rPr lang="en-US" dirty="0">
                <a:solidFill>
                  <a:srgbClr val="000000"/>
                </a:solidFill>
                <a:highlight>
                  <a:srgbClr val="FFFF00"/>
                </a:highlight>
                <a:latin typeface="Calibri" panose="020F0502020204030204" pitchFamily="34" charset="0"/>
              </a:rPr>
              <a:t>The following website provides a book review by Catholic Charities of the Diocese of Toledo: </a:t>
            </a:r>
          </a:p>
          <a:p>
            <a:r>
              <a:rPr lang="en-US" dirty="0" smtClean="0"/>
              <a:t>https://catholiccharitiesnwo.org/the-oath-for-compassionate-service-2/</a:t>
            </a:r>
          </a:p>
          <a:p>
            <a:endParaRPr lang="en-US" dirty="0" smtClean="0"/>
          </a:p>
          <a:p>
            <a:r>
              <a:rPr lang="en-US" dirty="0">
                <a:solidFill>
                  <a:srgbClr val="000000"/>
                </a:solidFill>
                <a:highlight>
                  <a:srgbClr val="FFFF00"/>
                </a:highlight>
                <a:latin typeface="Calibri" panose="020F0502020204030204" pitchFamily="34" charset="0"/>
              </a:rPr>
              <a:t>The following website provides Notes and Review by WordPress.com: </a:t>
            </a:r>
          </a:p>
          <a:p>
            <a:r>
              <a:rPr lang="en-US" dirty="0" smtClean="0"/>
              <a:t>https://vialogue.wordpress.com/2012/12/22/toxic-charity-notes-review/</a:t>
            </a:r>
          </a:p>
          <a:p>
            <a:endParaRPr lang="en-US" dirty="0" smtClean="0"/>
          </a:p>
          <a:p>
            <a:r>
              <a:rPr lang="en-US" dirty="0">
                <a:solidFill>
                  <a:srgbClr val="000000"/>
                </a:solidFill>
                <a:highlight>
                  <a:srgbClr val="FFFF00"/>
                </a:highlight>
                <a:latin typeface="Calibri" panose="020F0502020204030204" pitchFamily="34" charset="0"/>
              </a:rPr>
              <a:t>The following website provides a direct link to amazon.com for </a:t>
            </a:r>
            <a:r>
              <a:rPr lang="en-US" dirty="0" smtClean="0">
                <a:solidFill>
                  <a:srgbClr val="000000"/>
                </a:solidFill>
                <a:highlight>
                  <a:srgbClr val="FFFF00"/>
                </a:highlight>
                <a:latin typeface="Calibri" panose="020F0502020204030204" pitchFamily="34" charset="0"/>
              </a:rPr>
              <a:t>purchasing</a:t>
            </a:r>
            <a:r>
              <a:rPr lang="en-US" baseline="0" dirty="0" smtClean="0">
                <a:solidFill>
                  <a:srgbClr val="000000"/>
                </a:solidFill>
                <a:highlight>
                  <a:srgbClr val="FFFF00"/>
                </a:highlight>
                <a:latin typeface="Calibri" panose="020F0502020204030204" pitchFamily="34" charset="0"/>
              </a:rPr>
              <a:t> as Kindle, Hardcover, Paperback or Audible</a:t>
            </a:r>
            <a:r>
              <a:rPr lang="en-US" dirty="0" smtClean="0">
                <a:solidFill>
                  <a:srgbClr val="000000"/>
                </a:solidFill>
                <a:highlight>
                  <a:srgbClr val="FFFF00"/>
                </a:highlight>
                <a:latin typeface="Calibri" panose="020F0502020204030204" pitchFamily="34" charset="0"/>
              </a:rPr>
              <a:t>:</a:t>
            </a:r>
            <a:endParaRPr lang="en-US" dirty="0" smtClean="0"/>
          </a:p>
          <a:p>
            <a:r>
              <a:rPr lang="en-US" dirty="0" smtClean="0"/>
              <a:t>http://www.amazon.com/Toxic-Charity-Churches-Charities-Reverse/dp/0062076213</a:t>
            </a:r>
          </a:p>
          <a:p>
            <a:endParaRPr lang="en-US" dirty="0" smtClean="0"/>
          </a:p>
          <a:p>
            <a:r>
              <a:rPr lang="en-US" dirty="0">
                <a:solidFill>
                  <a:srgbClr val="000000"/>
                </a:solidFill>
                <a:highlight>
                  <a:srgbClr val="FFFF00"/>
                </a:highlight>
                <a:latin typeface="Calibri" panose="020F0502020204030204" pitchFamily="34" charset="0"/>
              </a:rPr>
              <a:t>The following website provides a link to 15MinuteBusinessBook.com which provides a handout that includes a synopsis and </a:t>
            </a:r>
            <a:r>
              <a:rPr lang="en-US" dirty="0" smtClean="0">
                <a:solidFill>
                  <a:srgbClr val="000000"/>
                </a:solidFill>
                <a:highlight>
                  <a:srgbClr val="FFFF00"/>
                </a:highlight>
                <a:latin typeface="Calibri" panose="020F0502020204030204" pitchFamily="34" charset="0"/>
              </a:rPr>
              <a:t>key </a:t>
            </a:r>
            <a:r>
              <a:rPr lang="en-US" dirty="0">
                <a:solidFill>
                  <a:srgbClr val="000000"/>
                </a:solidFill>
                <a:highlight>
                  <a:srgbClr val="FFFF00"/>
                </a:highlight>
                <a:latin typeface="Calibri" panose="020F0502020204030204" pitchFamily="34" charset="0"/>
              </a:rPr>
              <a:t>quotes from “Toxic Charity”:</a:t>
            </a:r>
            <a:endParaRPr lang="en-US" dirty="0" smtClean="0"/>
          </a:p>
          <a:p>
            <a:r>
              <a:rPr lang="en-US" dirty="0" smtClean="0"/>
              <a:t>https://www.inphilanthropy.org/sites/default/files/files/pages/Toxic%20Charity%20Synopsis.pdf</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48E61C9-3552-4F50-A87E-6175DE7BF198}" type="slidenum">
              <a:rPr lang="en-US" smtClean="0"/>
              <a:t>17</a:t>
            </a:fld>
            <a:endParaRPr lang="en-US"/>
          </a:p>
        </p:txBody>
      </p:sp>
    </p:spTree>
    <p:extLst>
      <p:ext uri="{BB962C8B-B14F-4D97-AF65-F5344CB8AC3E}">
        <p14:creationId xmlns:p14="http://schemas.microsoft.com/office/powerpoint/2010/main" val="1798232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CLICK</a:t>
            </a:r>
            <a:r>
              <a:rPr lang="en-US" sz="1200" b="1" baseline="0"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ON THE BOOK “</a:t>
            </a:r>
            <a:r>
              <a:rPr lang="en-US" sz="1200" b="1" i="1" baseline="0"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DEAD AID</a:t>
            </a:r>
            <a:r>
              <a:rPr lang="en-US" sz="1200" b="1" baseline="0"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TO GO TO THE WEBSITE</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3"/>
              </a:spcAft>
            </a:pPr>
            <a:endParaRPr lang="en-US" dirty="0" smtClean="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3"/>
              </a:spcAft>
            </a:pPr>
            <a:endParaRPr lang="en-US" dirty="0" smtClean="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3"/>
              </a:spcAft>
            </a:pPr>
            <a:r>
              <a:rPr lang="en-US" dirty="0" smtClean="0">
                <a:highlight>
                  <a:srgbClr val="FFFF00"/>
                </a:highlight>
                <a:latin typeface="Calibri" panose="020F0502020204030204" pitchFamily="34" charset="0"/>
                <a:ea typeface="Calibri" panose="020F0502020204030204" pitchFamily="34" charset="0"/>
                <a:cs typeface="Times New Roman" panose="02020603050405020304" pitchFamily="18" charset="0"/>
              </a:rPr>
              <a:t>Since </a:t>
            </a:r>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mention of this book was made on Slide #</a:t>
            </a:r>
            <a:r>
              <a:rPr lang="en-US" dirty="0" smtClean="0">
                <a:highlight>
                  <a:srgbClr val="FFFF00"/>
                </a:highlight>
                <a:latin typeface="Calibri" panose="020F0502020204030204" pitchFamily="34" charset="0"/>
                <a:ea typeface="Calibri" panose="020F0502020204030204" pitchFamily="34" charset="0"/>
                <a:cs typeface="Times New Roman" panose="02020603050405020304" pitchFamily="18" charset="0"/>
              </a:rPr>
              <a:t>15—Guiding Principle </a:t>
            </a:r>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on </a:t>
            </a:r>
            <a:r>
              <a:rPr lang="en-US" dirty="0" smtClean="0">
                <a:highlight>
                  <a:srgbClr val="FFFF00"/>
                </a:highlight>
                <a:latin typeface="Calibri" panose="020F0502020204030204" pitchFamily="34" charset="0"/>
                <a:ea typeface="Calibri" panose="020F0502020204030204" pitchFamily="34" charset="0"/>
                <a:cs typeface="Times New Roman" panose="02020603050405020304" pitchFamily="18" charset="0"/>
              </a:rPr>
              <a:t>Excellence—you </a:t>
            </a:r>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may find the information presented on this slide to be useful for your participants and you may want to incorporate it into your presentation. By clicking on the actual book copied onto this slide, it will take you to the link shown below, which is Ms. </a:t>
            </a:r>
            <a:r>
              <a:rPr lang="en-US" dirty="0" err="1">
                <a:highlight>
                  <a:srgbClr val="FFFF00"/>
                </a:highlight>
                <a:latin typeface="Calibri" panose="020F0502020204030204" pitchFamily="34" charset="0"/>
                <a:ea typeface="Calibri" panose="020F0502020204030204" pitchFamily="34" charset="0"/>
                <a:cs typeface="Times New Roman" panose="02020603050405020304" pitchFamily="18" charset="0"/>
              </a:rPr>
              <a:t>Moyo’s</a:t>
            </a:r>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 website.  There you will find a brief synopsis of her book and in the top right-hand corner, there is an “Order Dead Aid” button that will give various amazon.com links to several countries for purchase in Kindle, Hardcover and Paperback formats.  At the bottom of the webpage, you will find a video interview of </a:t>
            </a:r>
            <a:r>
              <a:rPr lang="en-US" dirty="0" err="1">
                <a:highlight>
                  <a:srgbClr val="FFFF00"/>
                </a:highlight>
                <a:latin typeface="Calibri" panose="020F0502020204030204" pitchFamily="34" charset="0"/>
                <a:ea typeface="Calibri" panose="020F0502020204030204" pitchFamily="34" charset="0"/>
                <a:cs typeface="Times New Roman" panose="02020603050405020304" pitchFamily="18" charset="0"/>
              </a:rPr>
              <a:t>Dambisa</a:t>
            </a:r>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dirty="0" err="1">
                <a:highlight>
                  <a:srgbClr val="FFFF00"/>
                </a:highlight>
                <a:latin typeface="Calibri" panose="020F0502020204030204" pitchFamily="34" charset="0"/>
                <a:ea typeface="Calibri" panose="020F0502020204030204" pitchFamily="34" charset="0"/>
                <a:cs typeface="Times New Roman" panose="02020603050405020304" pitchFamily="18" charset="0"/>
              </a:rPr>
              <a:t>Moyo</a:t>
            </a:r>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  on her vision for Africa and what’s wrong with aid. </a:t>
            </a:r>
            <a:r>
              <a:rPr lang="en-US" dirty="0">
                <a:latin typeface="Calibri" panose="020F0502020204030204" pitchFamily="34" charset="0"/>
                <a:ea typeface="Calibri" panose="020F0502020204030204" pitchFamily="34" charset="0"/>
                <a:cs typeface="Times New Roman" panose="02020603050405020304" pitchFamily="18" charset="0"/>
              </a:rPr>
              <a:t> </a:t>
            </a:r>
          </a:p>
          <a:p>
            <a:pPr defTabSz="934952">
              <a:defRPr/>
            </a:pPr>
            <a:endParaRPr lang="en-US" dirty="0" smtClean="0"/>
          </a:p>
          <a:p>
            <a:pPr defTabSz="934952">
              <a:defRPr/>
            </a:pPr>
            <a:endParaRPr lang="en-US" dirty="0" smtClean="0"/>
          </a:p>
          <a:p>
            <a:pPr defTabSz="934952">
              <a:defRPr/>
            </a:pPr>
            <a:r>
              <a:rPr lang="en-US" dirty="0" smtClean="0"/>
              <a:t>Consider</a:t>
            </a:r>
            <a:r>
              <a:rPr lang="en-US" baseline="0" dirty="0" smtClean="0"/>
              <a:t> this, as reported by </a:t>
            </a:r>
            <a:r>
              <a:rPr lang="en-US" baseline="0" dirty="0" err="1" smtClean="0"/>
              <a:t>Dambisa</a:t>
            </a:r>
            <a:r>
              <a:rPr lang="en-US" baseline="0" dirty="0" smtClean="0"/>
              <a:t> </a:t>
            </a:r>
            <a:r>
              <a:rPr lang="en-US" baseline="0" dirty="0" err="1" smtClean="0"/>
              <a:t>Moyo</a:t>
            </a:r>
            <a:r>
              <a:rPr lang="en-US" baseline="0" dirty="0" smtClean="0"/>
              <a:t> in </a:t>
            </a:r>
            <a:r>
              <a:rPr lang="en-US" i="1" baseline="0" dirty="0" smtClean="0"/>
              <a:t>Dead Aid, </a:t>
            </a:r>
            <a:r>
              <a:rPr lang="en-US" i="0" baseline="0" dirty="0" smtClean="0"/>
              <a:t>a World Bank study found that 85 percent of the aid money flowing into African countries never reaches the targeted areas of need and often goes to unproductive (if not blatantly corrupt) uses.</a:t>
            </a:r>
          </a:p>
          <a:p>
            <a:pPr defTabSz="934952">
              <a:defRPr/>
            </a:pPr>
            <a:endParaRPr lang="en-US" i="0" baseline="0" dirty="0" smtClean="0"/>
          </a:p>
          <a:p>
            <a:r>
              <a:rPr lang="en-US" dirty="0" smtClean="0"/>
              <a:t>Promote </a:t>
            </a:r>
            <a:r>
              <a:rPr lang="en-US" b="1" dirty="0" smtClean="0"/>
              <a:t>Excellence </a:t>
            </a:r>
            <a:r>
              <a:rPr lang="en-US" dirty="0" smtClean="0"/>
              <a:t>by demanding high standards that result in quality service </a:t>
            </a:r>
            <a:r>
              <a:rPr lang="en-US" dirty="0" smtClean="0"/>
              <a:t>delivery.</a:t>
            </a:r>
            <a:endParaRPr lang="en-US" dirty="0" smtClean="0"/>
          </a:p>
          <a:p>
            <a:pPr defTabSz="934952">
              <a:defRPr/>
            </a:pPr>
            <a:endParaRPr lang="en-US" dirty="0" smtClean="0">
              <a:solidFill>
                <a:prstClr val="black"/>
              </a:solidFill>
            </a:endParaRPr>
          </a:p>
          <a:p>
            <a:r>
              <a:rPr lang="en-US" baseline="0" dirty="0" smtClean="0"/>
              <a:t>If the link is broken on this slide, please copy and paste the following link when inserting a Hyperlink to this webpage in your presentation:</a:t>
            </a:r>
          </a:p>
          <a:p>
            <a:pPr defTabSz="934952">
              <a:defRPr/>
            </a:pPr>
            <a:r>
              <a:rPr lang="en-US" b="1" i="0" baseline="0" dirty="0" smtClean="0"/>
              <a:t>http://dambisamoyo.com/publications-articles-videos/books/dead-aid/</a:t>
            </a:r>
          </a:p>
          <a:p>
            <a:endParaRPr lang="en-US" dirty="0"/>
          </a:p>
        </p:txBody>
      </p:sp>
      <p:sp>
        <p:nvSpPr>
          <p:cNvPr id="4" name="Slide Number Placeholder 3"/>
          <p:cNvSpPr>
            <a:spLocks noGrp="1"/>
          </p:cNvSpPr>
          <p:nvPr>
            <p:ph type="sldNum" sz="quarter" idx="10"/>
          </p:nvPr>
        </p:nvSpPr>
        <p:spPr/>
        <p:txBody>
          <a:bodyPr/>
          <a:lstStyle/>
          <a:p>
            <a:fld id="{E48E61C9-3552-4F50-A87E-6175DE7BF198}" type="slidenum">
              <a:rPr lang="en-US" smtClean="0"/>
              <a:t>18</a:t>
            </a:fld>
            <a:endParaRPr lang="en-US"/>
          </a:p>
        </p:txBody>
      </p:sp>
    </p:spTree>
    <p:extLst>
      <p:ext uri="{BB962C8B-B14F-4D97-AF65-F5344CB8AC3E}">
        <p14:creationId xmlns:p14="http://schemas.microsoft.com/office/powerpoint/2010/main" val="3997905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p:spPr>
      </p:sp>
      <p:sp>
        <p:nvSpPr>
          <p:cNvPr id="3" name="Notes Placeholder 2"/>
          <p:cNvSpPr>
            <a:spLocks noGrp="1"/>
          </p:cNvSpPr>
          <p:nvPr>
            <p:ph type="body" idx="1"/>
          </p:nvPr>
        </p:nvSpPr>
        <p:spPr/>
        <p:txBody>
          <a:bodyPr/>
          <a:lstStyle/>
          <a:p>
            <a:r>
              <a:rPr lang="en-US" dirty="0" smtClean="0"/>
              <a:t>Jesus taught</a:t>
            </a:r>
            <a:r>
              <a:rPr lang="en-US" baseline="0" dirty="0" smtClean="0"/>
              <a:t> through</a:t>
            </a:r>
            <a:r>
              <a:rPr lang="en-US" dirty="0" smtClean="0"/>
              <a:t> stories.</a:t>
            </a:r>
            <a:r>
              <a:rPr lang="en-US" baseline="0" dirty="0" smtClean="0"/>
              <a:t> </a:t>
            </a:r>
          </a:p>
          <a:p>
            <a:endParaRPr lang="en-US" baseline="0" dirty="0" smtClean="0"/>
          </a:p>
          <a:p>
            <a:r>
              <a:rPr lang="en-US" dirty="0"/>
              <a:t>This animated video of the Modern Day Parable will help individuals and groups consider the opportunities and challenges of international projects. Part of a suite of materials for the </a:t>
            </a:r>
            <a:r>
              <a:rPr lang="en-US" i="1" dirty="0"/>
              <a:t>Guiding Principles for Conducting International Health Activities</a:t>
            </a:r>
            <a:r>
              <a:rPr lang="en-US" dirty="0"/>
              <a:t>, the video is just under four minutes in length and makes for a compelling reflection exercise and catalyst for a discussion of the issues to consider when planning health and mission activities in low-income countries. In it, Fr. Michael </a:t>
            </a:r>
            <a:r>
              <a:rPr lang="en-US" dirty="0" err="1"/>
              <a:t>Rozier</a:t>
            </a:r>
            <a:r>
              <a:rPr lang="en-US" dirty="0"/>
              <a:t>, SJ, who authored the parable, </a:t>
            </a:r>
            <a:r>
              <a:rPr lang="en-US" dirty="0" smtClean="0"/>
              <a:t>narrates. Its </a:t>
            </a:r>
            <a:r>
              <a:rPr lang="en-US" dirty="0"/>
              <a:t>companion pieces include the </a:t>
            </a:r>
            <a:r>
              <a:rPr lang="en-US" i="1" dirty="0"/>
              <a:t>Guiding Principles</a:t>
            </a:r>
            <a:r>
              <a:rPr lang="en-US" dirty="0"/>
              <a:t> booklet and the </a:t>
            </a:r>
            <a:r>
              <a:rPr lang="en-US" i="1" dirty="0"/>
              <a:t>Facilitation Guide</a:t>
            </a:r>
            <a:r>
              <a:rPr lang="en-US" dirty="0"/>
              <a:t> for the Guiding Principle.</a:t>
            </a:r>
          </a:p>
          <a:p>
            <a:endParaRPr lang="en-US" dirty="0"/>
          </a:p>
          <a:p>
            <a:r>
              <a:rPr lang="en-US" b="1" dirty="0">
                <a:solidFill>
                  <a:srgbClr val="000000"/>
                </a:solidFill>
                <a:highlight>
                  <a:srgbClr val="FFFF00"/>
                </a:highlight>
                <a:latin typeface="Calibri" panose="020F0502020204030204" pitchFamily="34" charset="0"/>
              </a:rPr>
              <a:t>[NEED TO INCLUDE THE FACILITATOR’S GUIDE ON THIS SLIDE]</a:t>
            </a:r>
            <a:endParaRPr lang="en-US" b="1" dirty="0"/>
          </a:p>
          <a:p>
            <a:endParaRPr lang="en-US" b="1" dirty="0"/>
          </a:p>
          <a:p>
            <a:r>
              <a:rPr lang="en-US" b="1" dirty="0" smtClean="0"/>
              <a:t>https://www.chausa.org/internationaloutreach/guiding-principles/a-modern-day-parable</a:t>
            </a:r>
            <a:endParaRPr lang="en-US" b="1" dirty="0"/>
          </a:p>
        </p:txBody>
      </p:sp>
      <p:sp>
        <p:nvSpPr>
          <p:cNvPr id="4" name="Slide Number Placeholder 3"/>
          <p:cNvSpPr>
            <a:spLocks noGrp="1"/>
          </p:cNvSpPr>
          <p:nvPr>
            <p:ph type="sldNum" sz="quarter" idx="10"/>
          </p:nvPr>
        </p:nvSpPr>
        <p:spPr/>
        <p:txBody>
          <a:bodyPr/>
          <a:lstStyle/>
          <a:p>
            <a:fld id="{9DEB0C3C-1217-0C4E-AA4E-68EE3F35B69C}"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784094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8E61C9-3552-4F50-A87E-6175DE7BF198}" type="slidenum">
              <a:rPr lang="en-US" smtClean="0"/>
              <a:t>2</a:t>
            </a:fld>
            <a:endParaRPr lang="en-US"/>
          </a:p>
        </p:txBody>
      </p:sp>
    </p:spTree>
    <p:extLst>
      <p:ext uri="{BB962C8B-B14F-4D97-AF65-F5344CB8AC3E}">
        <p14:creationId xmlns:p14="http://schemas.microsoft.com/office/powerpoint/2010/main" val="3597503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EB0C3C-1217-0C4E-AA4E-68EE3F35B69C}"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90115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p:spPr>
      </p:sp>
      <p:sp>
        <p:nvSpPr>
          <p:cNvPr id="3" name="Notes Placeholder 2"/>
          <p:cNvSpPr>
            <a:spLocks noGrp="1"/>
          </p:cNvSpPr>
          <p:nvPr>
            <p:ph type="body" idx="1"/>
          </p:nvPr>
        </p:nvSpPr>
        <p:spPr/>
        <p:txBody>
          <a:bodyPr/>
          <a:lstStyle/>
          <a:p>
            <a:r>
              <a:rPr lang="en-US" b="1" dirty="0" smtClean="0">
                <a:solidFill>
                  <a:srgbClr val="FF0000"/>
                </a:solidFill>
                <a:effectLst/>
              </a:rPr>
              <a:t>All resources including videos</a:t>
            </a:r>
            <a:r>
              <a:rPr lang="en-US" b="1" baseline="0" dirty="0" smtClean="0">
                <a:solidFill>
                  <a:srgbClr val="FF0000"/>
                </a:solidFill>
                <a:effectLst/>
              </a:rPr>
              <a:t> and facilitator guides can be found  at</a:t>
            </a:r>
            <a:r>
              <a:rPr lang="en-US" b="1" baseline="0" dirty="0" smtClean="0">
                <a:solidFill>
                  <a:srgbClr val="FF0000"/>
                </a:solidFill>
                <a:effectLst/>
              </a:rPr>
              <a:t>:     </a:t>
            </a:r>
            <a:r>
              <a:rPr lang="en-US" b="1" baseline="0" dirty="0" smtClean="0">
                <a:solidFill>
                  <a:srgbClr val="FF0000"/>
                </a:solidFill>
                <a:effectLst/>
              </a:rPr>
              <a:t>https://www.chausa.org/internationaloutreach/guiding-principles</a:t>
            </a:r>
            <a:endParaRPr lang="en-US" b="1" dirty="0" smtClean="0">
              <a:solidFill>
                <a:srgbClr val="FF0000"/>
              </a:solidFill>
              <a:effectLst/>
            </a:endParaRPr>
          </a:p>
          <a:p>
            <a:endParaRPr lang="en-US" b="1" dirty="0" smtClean="0">
              <a:solidFill>
                <a:srgbClr val="FF0000"/>
              </a:solidFill>
              <a:effectLst/>
            </a:endParaRPr>
          </a:p>
          <a:p>
            <a:endParaRPr lang="en-US" b="1" dirty="0" smtClean="0">
              <a:effectLst/>
            </a:endParaRPr>
          </a:p>
          <a:p>
            <a:r>
              <a:rPr lang="en-US" b="1" dirty="0" smtClean="0">
                <a:effectLst/>
              </a:rPr>
              <a:t>Background</a:t>
            </a:r>
            <a:br>
              <a:rPr lang="en-US" b="1" dirty="0" smtClean="0">
                <a:effectLst/>
              </a:rPr>
            </a:br>
            <a:r>
              <a:rPr lang="en-US" dirty="0" smtClean="0">
                <a:effectLst/>
              </a:rPr>
              <a:t>Compelled to continue Jesus’ mission of love and healing today, U.S.-based Catholic health care organizations are reaching out to our brothers and sisters around the world to improve their health status and quality of life. This tradition of international ministry is a testament to the commitment of associates from across Catholic health ministry to live up to the Gospel mandate to provide compassionate care, with special attention to those most in need.</a:t>
            </a:r>
          </a:p>
          <a:p>
            <a:endParaRPr lang="en-US" dirty="0" smtClean="0">
              <a:effectLst/>
            </a:endParaRPr>
          </a:p>
          <a:p>
            <a:r>
              <a:rPr lang="en-US" dirty="0"/>
              <a:t>CHA and its members have named six </a:t>
            </a:r>
            <a:r>
              <a:rPr lang="en-US" i="1" dirty="0"/>
              <a:t>Guiding Principles for Conducting International Health Activities</a:t>
            </a:r>
            <a:r>
              <a:rPr lang="en-US" dirty="0"/>
              <a:t>. These principles bring to life the richness of Catholic social teaching and tradition. Based loosely on the “Oath for Compassionate Service” in the book </a:t>
            </a:r>
            <a:r>
              <a:rPr lang="en-US" i="1" dirty="0"/>
              <a:t>Toxic Charity </a:t>
            </a:r>
            <a:r>
              <a:rPr lang="en-US" dirty="0"/>
              <a:t>by Robert Lupton, and insights from a special workgroup CHA convened to examine current international health program practice in light of our ministry’s commitments, they are offered to help Catholic health care most appropriately conduct international programs. </a:t>
            </a:r>
            <a:endParaRPr lang="en-US" dirty="0" smtClean="0"/>
          </a:p>
          <a:p>
            <a:endParaRPr lang="en-US" dirty="0" smtClean="0"/>
          </a:p>
          <a:p>
            <a:r>
              <a:rPr lang="en-US" b="0" dirty="0" smtClean="0">
                <a:solidFill>
                  <a:srgbClr val="C00000"/>
                </a:solidFill>
              </a:rPr>
              <a:t>These six Guiding Principles are:</a:t>
            </a:r>
          </a:p>
          <a:p>
            <a:endParaRPr lang="en-US" b="0" dirty="0" smtClean="0">
              <a:solidFill>
                <a:srgbClr val="C00000"/>
              </a:solidFill>
            </a:endParaRPr>
          </a:p>
          <a:p>
            <a:pPr marL="229377" indent="-229377">
              <a:buAutoNum type="arabicParenR"/>
            </a:pPr>
            <a:r>
              <a:rPr lang="en-US" b="0" dirty="0" smtClean="0">
                <a:solidFill>
                  <a:srgbClr val="C00000"/>
                </a:solidFill>
              </a:rPr>
              <a:t>Prudence </a:t>
            </a:r>
            <a:r>
              <a:rPr lang="en-US" b="0" i="1" dirty="0" smtClean="0">
                <a:solidFill>
                  <a:srgbClr val="C00000"/>
                </a:solidFill>
              </a:rPr>
              <a:t>(Don’t just do it)</a:t>
            </a:r>
            <a:endParaRPr lang="en-US" b="0" i="0" dirty="0" smtClean="0">
              <a:solidFill>
                <a:srgbClr val="C00000"/>
              </a:solidFill>
            </a:endParaRPr>
          </a:p>
          <a:p>
            <a:pPr marL="229377" indent="-229377">
              <a:buAutoNum type="arabicParenR"/>
            </a:pPr>
            <a:r>
              <a:rPr lang="en-US" b="0" i="0" dirty="0" smtClean="0">
                <a:solidFill>
                  <a:srgbClr val="C00000"/>
                </a:solidFill>
              </a:rPr>
              <a:t>Authenticity</a:t>
            </a:r>
            <a:r>
              <a:rPr lang="en-US" b="0" i="0" baseline="0" dirty="0" smtClean="0">
                <a:solidFill>
                  <a:srgbClr val="C00000"/>
                </a:solidFill>
              </a:rPr>
              <a:t> </a:t>
            </a:r>
            <a:r>
              <a:rPr lang="en-US" b="0" i="1" baseline="0" dirty="0" smtClean="0">
                <a:solidFill>
                  <a:srgbClr val="C00000"/>
                </a:solidFill>
              </a:rPr>
              <a:t>(Know thyself, know thy partner)</a:t>
            </a:r>
            <a:endParaRPr lang="en-US" b="0" i="0" baseline="0" dirty="0" smtClean="0">
              <a:solidFill>
                <a:srgbClr val="C00000"/>
              </a:solidFill>
            </a:endParaRPr>
          </a:p>
          <a:p>
            <a:pPr marL="229377" indent="-229377">
              <a:buAutoNum type="arabicParenR"/>
            </a:pPr>
            <a:r>
              <a:rPr lang="en-US" b="0" i="0" baseline="0" dirty="0" smtClean="0">
                <a:solidFill>
                  <a:srgbClr val="C00000"/>
                </a:solidFill>
              </a:rPr>
              <a:t>Honesty </a:t>
            </a:r>
            <a:r>
              <a:rPr lang="en-US" b="0" i="1" baseline="0" dirty="0" smtClean="0">
                <a:solidFill>
                  <a:srgbClr val="C00000"/>
                </a:solidFill>
              </a:rPr>
              <a:t>(Trust is earned and learned)</a:t>
            </a:r>
            <a:endParaRPr lang="en-US" b="0" i="0" baseline="0" dirty="0" smtClean="0">
              <a:solidFill>
                <a:srgbClr val="C00000"/>
              </a:solidFill>
            </a:endParaRPr>
          </a:p>
          <a:p>
            <a:pPr marL="229377" indent="-229377">
              <a:buAutoNum type="arabicParenR"/>
            </a:pPr>
            <a:r>
              <a:rPr lang="en-US" b="0" i="0" baseline="0" dirty="0" smtClean="0">
                <a:solidFill>
                  <a:srgbClr val="C00000"/>
                </a:solidFill>
              </a:rPr>
              <a:t>Patience </a:t>
            </a:r>
            <a:r>
              <a:rPr lang="en-US" b="0" i="1" baseline="0" dirty="0" smtClean="0">
                <a:solidFill>
                  <a:srgbClr val="C00000"/>
                </a:solidFill>
              </a:rPr>
              <a:t>(Build capacity, not dependency)</a:t>
            </a:r>
            <a:endParaRPr lang="en-US" b="0" i="0" baseline="0" dirty="0" smtClean="0">
              <a:solidFill>
                <a:srgbClr val="C00000"/>
              </a:solidFill>
            </a:endParaRPr>
          </a:p>
          <a:p>
            <a:pPr marL="229377" indent="-229377">
              <a:buAutoNum type="arabicParenR"/>
            </a:pPr>
            <a:r>
              <a:rPr lang="en-US" b="0" i="0" baseline="0" dirty="0" smtClean="0">
                <a:solidFill>
                  <a:srgbClr val="C00000"/>
                </a:solidFill>
              </a:rPr>
              <a:t>Excellence </a:t>
            </a:r>
            <a:r>
              <a:rPr lang="en-US" b="0" i="1" baseline="0" dirty="0" smtClean="0">
                <a:solidFill>
                  <a:srgbClr val="C00000"/>
                </a:solidFill>
              </a:rPr>
              <a:t>(Best intentions do not equal best practices)</a:t>
            </a:r>
            <a:endParaRPr lang="en-US" b="0" i="0" baseline="0" dirty="0" smtClean="0">
              <a:solidFill>
                <a:srgbClr val="C00000"/>
              </a:solidFill>
            </a:endParaRPr>
          </a:p>
          <a:p>
            <a:pPr marL="229377" indent="-229377">
              <a:buAutoNum type="arabicParenR"/>
            </a:pPr>
            <a:r>
              <a:rPr lang="en-US" b="0" i="0" baseline="0" dirty="0" smtClean="0">
                <a:solidFill>
                  <a:srgbClr val="C00000"/>
                </a:solidFill>
              </a:rPr>
              <a:t>Humility </a:t>
            </a:r>
            <a:r>
              <a:rPr lang="en-US" b="0" i="1" baseline="0" dirty="0" smtClean="0">
                <a:solidFill>
                  <a:srgbClr val="C00000"/>
                </a:solidFill>
              </a:rPr>
              <a:t>(We all have something to learn)</a:t>
            </a:r>
            <a:endParaRPr lang="en-US" b="0" dirty="0" smtClean="0">
              <a:solidFill>
                <a:srgbClr val="C00000"/>
              </a:solidFill>
            </a:endParaRPr>
          </a:p>
          <a:p>
            <a:endParaRPr lang="en-US" b="0" dirty="0" smtClean="0">
              <a:solidFill>
                <a:srgbClr val="C00000"/>
              </a:solidFill>
            </a:endParaRPr>
          </a:p>
          <a:p>
            <a:endParaRPr lang="en-US" dirty="0"/>
          </a:p>
        </p:txBody>
      </p:sp>
      <p:sp>
        <p:nvSpPr>
          <p:cNvPr id="4" name="Slide Number Placeholder 3"/>
          <p:cNvSpPr>
            <a:spLocks noGrp="1"/>
          </p:cNvSpPr>
          <p:nvPr>
            <p:ph type="sldNum" sz="quarter" idx="10"/>
          </p:nvPr>
        </p:nvSpPr>
        <p:spPr/>
        <p:txBody>
          <a:bodyPr/>
          <a:lstStyle/>
          <a:p>
            <a:fld id="{9DEB0C3C-1217-0C4E-AA4E-68EE3F35B69C}"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517861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p:spPr>
      </p:sp>
      <p:sp>
        <p:nvSpPr>
          <p:cNvPr id="3" name="Notes Placeholder 2"/>
          <p:cNvSpPr>
            <a:spLocks noGrp="1"/>
          </p:cNvSpPr>
          <p:nvPr>
            <p:ph type="body" idx="1"/>
          </p:nvPr>
        </p:nvSpPr>
        <p:spPr/>
        <p:txBody>
          <a:bodyPr/>
          <a:lstStyle/>
          <a:p>
            <a:r>
              <a:rPr lang="en-US" dirty="0" smtClean="0"/>
              <a:t>Videos</a:t>
            </a:r>
            <a:r>
              <a:rPr lang="en-US" baseline="0" dirty="0" smtClean="0"/>
              <a:t> linked to YouTube.</a:t>
            </a:r>
            <a:endParaRPr lang="en-US" dirty="0" smtClean="0"/>
          </a:p>
          <a:p>
            <a:endParaRPr lang="en-US" dirty="0" smtClean="0"/>
          </a:p>
          <a:p>
            <a:r>
              <a:rPr lang="en-US" b="1" dirty="0" smtClean="0">
                <a:effectLst/>
              </a:rPr>
              <a:t>#2 Scenario Video </a:t>
            </a:r>
            <a:r>
              <a:rPr lang="en-US" dirty="0" smtClean="0">
                <a:effectLst/>
                <a:hlinkClick r:id="rId3"/>
              </a:rPr>
              <a:t>Conducting mission and immersion trips</a:t>
            </a:r>
            <a:r>
              <a:rPr lang="en-US" dirty="0" smtClean="0">
                <a:effectLst/>
              </a:rPr>
              <a:t> (57 seconds)</a:t>
            </a:r>
            <a:br>
              <a:rPr lang="en-US" dirty="0" smtClean="0">
                <a:effectLst/>
              </a:rPr>
            </a:br>
            <a:r>
              <a:rPr lang="en-US" dirty="0" smtClean="0">
                <a:effectLst/>
              </a:rPr>
              <a:t/>
            </a:r>
            <a:br>
              <a:rPr lang="en-US" dirty="0" smtClean="0">
                <a:effectLst/>
              </a:rPr>
            </a:br>
            <a:endParaRPr lang="en-US" dirty="0" smtClean="0">
              <a:effectLst/>
            </a:endParaRPr>
          </a:p>
          <a:p>
            <a:r>
              <a:rPr lang="en-US" b="1" dirty="0" smtClean="0">
                <a:effectLst/>
              </a:rPr>
              <a:t>Q &amp; A Commentary Videos</a:t>
            </a:r>
          </a:p>
          <a:p>
            <a:r>
              <a:rPr lang="en-US" b="1" dirty="0" smtClean="0">
                <a:effectLst/>
              </a:rPr>
              <a:t>#3 </a:t>
            </a:r>
            <a:r>
              <a:rPr lang="en-US" dirty="0" smtClean="0">
                <a:effectLst/>
                <a:hlinkClick r:id="rId4"/>
              </a:rPr>
              <a:t>Why do we send medical teams? Is it for our benefit or the benefit of those whom we serve?</a:t>
            </a:r>
            <a:r>
              <a:rPr lang="en-US" dirty="0" smtClean="0">
                <a:effectLst/>
              </a:rPr>
              <a:t> (2 min 7 sec)</a:t>
            </a:r>
            <a:br>
              <a:rPr lang="en-US" dirty="0" smtClean="0">
                <a:effectLst/>
              </a:rPr>
            </a:br>
            <a:endParaRPr lang="en-US" dirty="0" smtClean="0">
              <a:effectLst/>
            </a:endParaRPr>
          </a:p>
          <a:p>
            <a:endParaRPr lang="en-US" dirty="0" smtClean="0">
              <a:effectLst/>
              <a:hlinkClick r:id="rId5"/>
            </a:endParaRPr>
          </a:p>
          <a:p>
            <a:pPr defTabSz="934952">
              <a:defRPr/>
            </a:pPr>
            <a:r>
              <a:rPr lang="en-US" dirty="0" smtClean="0">
                <a:effectLst/>
              </a:rPr>
              <a:t/>
            </a:r>
            <a:br>
              <a:rPr lang="en-US" dirty="0" smtClean="0">
                <a:effectLst/>
              </a:rPr>
            </a:br>
            <a:r>
              <a:rPr lang="en-US" dirty="0" smtClean="0">
                <a:effectLst/>
              </a:rPr>
              <a:t/>
            </a:r>
            <a:br>
              <a:rPr lang="en-US" dirty="0" smtClean="0">
                <a:effectLst/>
              </a:rPr>
            </a:br>
            <a:endParaRPr lang="en-US" dirty="0" smtClean="0">
              <a:effectLst/>
            </a:endParaRPr>
          </a:p>
          <a:p>
            <a:endParaRPr lang="en-US" baseline="0" dirty="0" smtClean="0"/>
          </a:p>
        </p:txBody>
      </p:sp>
      <p:sp>
        <p:nvSpPr>
          <p:cNvPr id="4" name="Slide Number Placeholder 3"/>
          <p:cNvSpPr>
            <a:spLocks noGrp="1"/>
          </p:cNvSpPr>
          <p:nvPr>
            <p:ph type="sldNum" sz="quarter" idx="10"/>
          </p:nvPr>
        </p:nvSpPr>
        <p:spPr/>
        <p:txBody>
          <a:bodyPr/>
          <a:lstStyle/>
          <a:p>
            <a:fld id="{10872A8A-0A79-4EA3-B98B-33EAF0962E01}"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5854759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p:spPr>
      </p:sp>
      <p:sp>
        <p:nvSpPr>
          <p:cNvPr id="3" name="Notes Placeholder 2"/>
          <p:cNvSpPr>
            <a:spLocks noGrp="1"/>
          </p:cNvSpPr>
          <p:nvPr>
            <p:ph type="body" idx="1"/>
          </p:nvPr>
        </p:nvSpPr>
        <p:spPr/>
        <p:txBody>
          <a:bodyPr/>
          <a:lstStyle/>
          <a:p>
            <a:r>
              <a:rPr lang="en-US" dirty="0">
                <a:solidFill>
                  <a:srgbClr val="000000"/>
                </a:solidFill>
                <a:highlight>
                  <a:srgbClr val="FFFF00"/>
                </a:highlight>
                <a:latin typeface="Calibri" panose="020F0502020204030204" pitchFamily="34" charset="0"/>
              </a:rPr>
              <a:t>You may find it more beneficial to distribute this section (Slides </a:t>
            </a:r>
            <a:r>
              <a:rPr lang="en-US" dirty="0" smtClean="0">
                <a:solidFill>
                  <a:srgbClr val="000000"/>
                </a:solidFill>
                <a:highlight>
                  <a:srgbClr val="FFFF00"/>
                </a:highlight>
                <a:latin typeface="Calibri" panose="020F0502020204030204" pitchFamily="34" charset="0"/>
              </a:rPr>
              <a:t>23 </a:t>
            </a:r>
            <a:r>
              <a:rPr lang="en-US" dirty="0">
                <a:solidFill>
                  <a:srgbClr val="000000"/>
                </a:solidFill>
                <a:highlight>
                  <a:srgbClr val="FFFF00"/>
                </a:highlight>
                <a:latin typeface="Calibri" panose="020F0502020204030204" pitchFamily="34" charset="0"/>
              </a:rPr>
              <a:t>thru 27) to your participants as a handout.</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0872A8A-0A79-4EA3-B98B-33EAF0962E01}"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907297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872A8A-0A79-4EA3-B98B-33EAF0962E01}"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3033320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p:spPr>
      </p:sp>
      <p:sp>
        <p:nvSpPr>
          <p:cNvPr id="3" name="Notes Placeholder 2"/>
          <p:cNvSpPr>
            <a:spLocks noGrp="1"/>
          </p:cNvSpPr>
          <p:nvPr>
            <p:ph type="body" idx="1"/>
          </p:nvPr>
        </p:nvSpPr>
        <p:spPr/>
        <p:txBody>
          <a:bodyPr/>
          <a:lstStyle/>
          <a:p>
            <a:endParaRPr lang="en-US" b="0" dirty="0" smtClean="0"/>
          </a:p>
          <a:p>
            <a:pPr>
              <a:lnSpc>
                <a:spcPct val="107000"/>
              </a:lnSpc>
              <a:spcAft>
                <a:spcPts val="803"/>
              </a:spcAft>
            </a:pPr>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 following tips are from an article by Carolyn M. Brown and can be found on the website:  http://www.inc.com/guides/201103/7-tips-for-foreign-business-travel.html</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b="1" dirty="0" smtClean="0"/>
          </a:p>
          <a:p>
            <a:r>
              <a:rPr lang="en-US" b="1" dirty="0" smtClean="0"/>
              <a:t>PREPARE A WELL-PLANNED ITINERARY:</a:t>
            </a:r>
            <a:endParaRPr lang="en-US" b="0" dirty="0" smtClean="0"/>
          </a:p>
          <a:p>
            <a:pPr marL="172033" indent="-172033">
              <a:buFont typeface="Arial" panose="020B0604020202020204" pitchFamily="34" charset="0"/>
              <a:buChar char="•"/>
            </a:pPr>
            <a:r>
              <a:rPr lang="en-US" b="0" dirty="0" smtClean="0"/>
              <a:t>Reflect what you hope to accomplish</a:t>
            </a:r>
          </a:p>
          <a:p>
            <a:pPr marL="172033" indent="-172033">
              <a:buFont typeface="Arial" panose="020B0604020202020204" pitchFamily="34" charset="0"/>
              <a:buChar char="•"/>
            </a:pPr>
            <a:r>
              <a:rPr lang="en-US" b="0" dirty="0" smtClean="0"/>
              <a:t>Confirm appointments well in advance and space them comfortably throughout the day</a:t>
            </a:r>
          </a:p>
          <a:p>
            <a:pPr marL="172033" indent="-172033">
              <a:buFont typeface="Arial" panose="020B0604020202020204" pitchFamily="34" charset="0"/>
              <a:buChar char="•"/>
            </a:pPr>
            <a:r>
              <a:rPr lang="en-US" b="0" dirty="0" smtClean="0"/>
              <a:t>Have a flexible</a:t>
            </a:r>
            <a:r>
              <a:rPr lang="en-US" b="0" baseline="0" dirty="0" smtClean="0"/>
              <a:t> schedule to allow for unexpected problems, such as travel delays and unplanned invitations </a:t>
            </a:r>
            <a:r>
              <a:rPr lang="en-US" b="0" i="1" baseline="0" dirty="0" smtClean="0"/>
              <a:t>(luncheons, tours, etc.)</a:t>
            </a:r>
            <a:endParaRPr lang="en-US" b="0" i="0" baseline="0" dirty="0" smtClean="0"/>
          </a:p>
          <a:p>
            <a:pPr marL="172033" indent="-172033">
              <a:buFont typeface="Arial" panose="020B0604020202020204" pitchFamily="34" charset="0"/>
              <a:buChar char="•"/>
            </a:pPr>
            <a:r>
              <a:rPr lang="en-US" b="0" i="0" baseline="0" dirty="0" smtClean="0"/>
              <a:t>Provide a copy of your itinerary with colleagues, family or close friends so they know where you are supposed to be at all times</a:t>
            </a:r>
          </a:p>
          <a:p>
            <a:pPr marL="172033" indent="-172033">
              <a:buFont typeface="Arial" panose="020B0604020202020204" pitchFamily="34" charset="0"/>
              <a:buChar char="•"/>
            </a:pPr>
            <a:r>
              <a:rPr lang="en-US" b="0" i="0" baseline="0" dirty="0" smtClean="0"/>
              <a:t>Provide a family member or spouse with copies of your passport, medical insurance card, and other pertinent information</a:t>
            </a:r>
          </a:p>
          <a:p>
            <a:pPr marL="172033" indent="-172033">
              <a:buFont typeface="Arial" panose="020B0604020202020204" pitchFamily="34" charset="0"/>
              <a:buChar char="•"/>
            </a:pPr>
            <a:r>
              <a:rPr lang="en-US" b="0" i="0" baseline="0" dirty="0" smtClean="0"/>
              <a:t>Leave an emergency contact list with your travel planner</a:t>
            </a:r>
          </a:p>
          <a:p>
            <a:pPr marL="172033" indent="-172033">
              <a:buFont typeface="Arial" panose="020B0604020202020204" pitchFamily="34" charset="0"/>
              <a:buChar char="•"/>
            </a:pPr>
            <a:endParaRPr lang="en-US" b="0" i="0" baseline="0" dirty="0" smtClean="0"/>
          </a:p>
          <a:p>
            <a:r>
              <a:rPr lang="en-US" b="1" i="0" baseline="0" dirty="0" smtClean="0"/>
              <a:t>SEEK INFORMATION ON THE CULTURE:</a:t>
            </a:r>
          </a:p>
          <a:p>
            <a:pPr marL="172033" indent="-172033">
              <a:buFont typeface="Arial" panose="020B0604020202020204" pitchFamily="34" charset="0"/>
              <a:buChar char="•"/>
            </a:pPr>
            <a:r>
              <a:rPr lang="en-US" b="0" i="0" baseline="0" dirty="0" smtClean="0"/>
              <a:t>Learn the history, culture and customs of the country you will visit</a:t>
            </a:r>
          </a:p>
          <a:p>
            <a:pPr marL="630787" lvl="1" indent="-172033">
              <a:buFont typeface="Courier New" panose="02070309020205020404" pitchFamily="49" charset="0"/>
              <a:buChar char="o"/>
            </a:pPr>
            <a:r>
              <a:rPr lang="en-US" b="0" i="0" baseline="0" dirty="0" smtClean="0"/>
              <a:t>Attend cross-cultural seminars or training</a:t>
            </a:r>
          </a:p>
          <a:p>
            <a:pPr marL="630787" lvl="1" indent="-172033">
              <a:buFont typeface="Courier New" panose="02070309020205020404" pitchFamily="49" charset="0"/>
              <a:buChar char="o"/>
            </a:pPr>
            <a:r>
              <a:rPr lang="en-US" b="0" i="0" baseline="0" dirty="0" smtClean="0"/>
              <a:t>Read books about that country</a:t>
            </a:r>
          </a:p>
          <a:p>
            <a:pPr marL="630787" lvl="1" indent="-172033">
              <a:buFont typeface="Courier New" panose="02070309020205020404" pitchFamily="49" charset="0"/>
              <a:buChar char="o"/>
            </a:pPr>
            <a:r>
              <a:rPr lang="en-US" b="0" i="0" baseline="0" dirty="0" smtClean="0"/>
              <a:t>Familiarize yourself on the differences in attitudes of punctuality</a:t>
            </a:r>
          </a:p>
          <a:p>
            <a:pPr marL="630787" lvl="1" indent="-172033">
              <a:buFont typeface="Courier New" panose="02070309020205020404" pitchFamily="49" charset="0"/>
              <a:buChar char="o"/>
            </a:pPr>
            <a:r>
              <a:rPr lang="en-US" b="0" i="0" baseline="0" dirty="0" smtClean="0"/>
              <a:t>Proper use of names and titles – understand the importance of rank</a:t>
            </a:r>
          </a:p>
          <a:p>
            <a:pPr marL="630787" lvl="1" indent="-172033">
              <a:buFont typeface="Arial" panose="020B0604020202020204" pitchFamily="34" charset="0"/>
              <a:buChar char="•"/>
            </a:pPr>
            <a:endParaRPr lang="en-US" b="0" i="0" baseline="0" dirty="0" smtClean="0"/>
          </a:p>
          <a:p>
            <a:r>
              <a:rPr lang="en-US" b="1" i="0" baseline="0" dirty="0" smtClean="0"/>
              <a:t>LEARN PROTOCOL AND ETIQUETTE PRACTICES:</a:t>
            </a:r>
          </a:p>
          <a:p>
            <a:pPr marL="172033" indent="-172033">
              <a:buFont typeface="Arial" panose="020B0604020202020204" pitchFamily="34" charset="0"/>
              <a:buChar char="•"/>
            </a:pPr>
            <a:r>
              <a:rPr lang="en-US" b="0" i="0" baseline="0" dirty="0" smtClean="0"/>
              <a:t>Study the general protocol and etiquette of the country</a:t>
            </a:r>
          </a:p>
          <a:p>
            <a:pPr marL="630787" lvl="1" indent="-172033">
              <a:buFont typeface="Courier New" panose="02070309020205020404" pitchFamily="49" charset="0"/>
              <a:buChar char="o"/>
            </a:pPr>
            <a:r>
              <a:rPr lang="en-US" b="0" i="0" baseline="0" dirty="0" smtClean="0"/>
              <a:t>Understanding in advance how to greet counterparts and manage appointments will be very helpful</a:t>
            </a:r>
          </a:p>
          <a:p>
            <a:pPr marL="172033" indent="-172033">
              <a:buFont typeface="Arial" panose="020B0604020202020204" pitchFamily="34" charset="0"/>
              <a:buChar char="•"/>
            </a:pPr>
            <a:r>
              <a:rPr lang="en-US" b="0" i="0" baseline="0" dirty="0" smtClean="0"/>
              <a:t>Account for foreign holidays, business manners, religious customs, dietary practices, humor and acceptable dress</a:t>
            </a:r>
          </a:p>
          <a:p>
            <a:pPr marL="172033" indent="-172033">
              <a:buFont typeface="Arial" panose="020B0604020202020204" pitchFamily="34" charset="0"/>
              <a:buChar char="•"/>
            </a:pPr>
            <a:endParaRPr lang="en-US" b="0" i="0" baseline="0" dirty="0" smtClean="0"/>
          </a:p>
          <a:p>
            <a:r>
              <a:rPr lang="en-US" b="1" i="0" baseline="0" dirty="0" smtClean="0"/>
              <a:t>LEARN THE NATIVE TONGUE:</a:t>
            </a:r>
          </a:p>
          <a:p>
            <a:pPr marL="172033" indent="-172033">
              <a:buFont typeface="Arial" panose="020B0604020202020204" pitchFamily="34" charset="0"/>
              <a:buChar char="•"/>
            </a:pPr>
            <a:r>
              <a:rPr lang="en-US" b="0" i="0" baseline="0" dirty="0" smtClean="0"/>
              <a:t>Business associates will appreciate any sincere attempt</a:t>
            </a:r>
          </a:p>
          <a:p>
            <a:pPr marL="172033" indent="-172033">
              <a:buFont typeface="Arial" panose="020B0604020202020204" pitchFamily="34" charset="0"/>
              <a:buChar char="•"/>
            </a:pPr>
            <a:r>
              <a:rPr lang="en-US" b="0" i="0" baseline="0" dirty="0" smtClean="0"/>
              <a:t>Colleges or universities in your area may offer immersion programs</a:t>
            </a:r>
          </a:p>
          <a:p>
            <a:pPr marL="172033" indent="-172033">
              <a:buFont typeface="Arial" panose="020B0604020202020204" pitchFamily="34" charset="0"/>
              <a:buChar char="•"/>
            </a:pPr>
            <a:r>
              <a:rPr lang="en-US" b="0" i="0" baseline="0" dirty="0" smtClean="0"/>
              <a:t>Software programs – Rosetta Stone</a:t>
            </a:r>
          </a:p>
          <a:p>
            <a:pPr marL="172033" indent="-172033">
              <a:buFont typeface="Arial" panose="020B0604020202020204" pitchFamily="34" charset="0"/>
              <a:buChar char="•"/>
            </a:pPr>
            <a:r>
              <a:rPr lang="en-US" b="0" i="0" baseline="0" dirty="0" smtClean="0"/>
              <a:t>Beware of subtle difference in the same language </a:t>
            </a:r>
            <a:r>
              <a:rPr lang="en-US" b="0" i="1" baseline="0" dirty="0" smtClean="0"/>
              <a:t>(common English words could have different meanings outside the U.S.)</a:t>
            </a:r>
            <a:endParaRPr lang="en-US" b="0" i="0" baseline="0" dirty="0" smtClean="0"/>
          </a:p>
          <a:p>
            <a:endParaRPr lang="en-US" b="0" i="0" baseline="0" dirty="0" smtClean="0"/>
          </a:p>
          <a:p>
            <a:r>
              <a:rPr lang="en-US" b="1" i="0" baseline="0" dirty="0" smtClean="0"/>
              <a:t>CHECK TRAVEL ADVISORIES:</a:t>
            </a:r>
            <a:endParaRPr lang="en-US" b="0" i="0" baseline="0" dirty="0" smtClean="0"/>
          </a:p>
          <a:p>
            <a:pPr marL="172033" indent="-172033">
              <a:buFont typeface="Arial" panose="020B0604020202020204" pitchFamily="34" charset="0"/>
              <a:buChar char="•"/>
            </a:pPr>
            <a:r>
              <a:rPr lang="en-US" b="0" i="0" baseline="0" dirty="0" smtClean="0"/>
              <a:t>Governments issue advisories about safety concerns affecting travel to a particular country or region</a:t>
            </a:r>
          </a:p>
          <a:p>
            <a:pPr marL="172033" indent="-172033">
              <a:buFont typeface="Arial" panose="020B0604020202020204" pitchFamily="34" charset="0"/>
              <a:buChar char="•"/>
            </a:pPr>
            <a:r>
              <a:rPr lang="en-US" b="0" i="0" baseline="0" dirty="0" smtClean="0"/>
              <a:t>Have a backup plan</a:t>
            </a:r>
          </a:p>
          <a:p>
            <a:pPr marL="172033" indent="-172033">
              <a:buFont typeface="Arial" panose="020B0604020202020204" pitchFamily="34" charset="0"/>
              <a:buChar char="•"/>
            </a:pPr>
            <a:r>
              <a:rPr lang="en-US" b="0" i="0" baseline="0" dirty="0" smtClean="0"/>
              <a:t>Find out if a U.S. embassy or consulate is located in the country you travel to and make sure it is fully staffed and functioning</a:t>
            </a:r>
          </a:p>
          <a:p>
            <a:pPr marL="172033" indent="-172033">
              <a:buFont typeface="Arial" panose="020B0604020202020204" pitchFamily="34" charset="0"/>
              <a:buChar char="•"/>
            </a:pPr>
            <a:r>
              <a:rPr lang="en-US" b="0" i="0" baseline="0" dirty="0" smtClean="0"/>
              <a:t>Be aware of what the embassy can or cannot do</a:t>
            </a:r>
          </a:p>
          <a:p>
            <a:endParaRPr lang="en-US" b="0" i="0" baseline="0" dirty="0" smtClean="0"/>
          </a:p>
          <a:p>
            <a:r>
              <a:rPr lang="en-US" b="1" i="0" baseline="0" dirty="0" smtClean="0"/>
              <a:t>PROTECT YOURSELF:</a:t>
            </a:r>
          </a:p>
          <a:p>
            <a:pPr marL="172033" indent="-172033">
              <a:buFont typeface="Arial" panose="020B0604020202020204" pitchFamily="34" charset="0"/>
              <a:buChar char="•"/>
            </a:pPr>
            <a:r>
              <a:rPr lang="en-US" b="0" i="0" baseline="0" dirty="0" smtClean="0"/>
              <a:t>Get travel insurance and find out what exclusions apply</a:t>
            </a:r>
          </a:p>
          <a:p>
            <a:pPr marL="172033" indent="-172033">
              <a:buFont typeface="Arial" panose="020B0604020202020204" pitchFamily="34" charset="0"/>
              <a:buChar char="•"/>
            </a:pPr>
            <a:r>
              <a:rPr lang="en-US" b="0" i="0" baseline="0" dirty="0" smtClean="0"/>
              <a:t>Check with you health plan provider to see if you need to get another policy to cover medical costs for an injury or sudden illness abroad</a:t>
            </a:r>
          </a:p>
          <a:p>
            <a:pPr marL="172033" indent="-172033">
              <a:buFont typeface="Arial" panose="020B0604020202020204" pitchFamily="34" charset="0"/>
              <a:buChar char="•"/>
            </a:pPr>
            <a:endParaRPr lang="en-US" b="0" i="0" baseline="0" dirty="0" smtClean="0"/>
          </a:p>
          <a:p>
            <a:r>
              <a:rPr lang="en-US" b="1" i="0" baseline="0" dirty="0" smtClean="0"/>
              <a:t>PLAN TO STAY CONNECTED:</a:t>
            </a:r>
            <a:endParaRPr lang="en-US" b="0" i="0" baseline="0" dirty="0" smtClean="0"/>
          </a:p>
          <a:p>
            <a:pPr marL="172033" indent="-172033">
              <a:buFont typeface="Arial" panose="020B0604020202020204" pitchFamily="34" charset="0"/>
              <a:buChar char="•"/>
            </a:pPr>
            <a:r>
              <a:rPr lang="en-US" b="0" i="0" baseline="0" dirty="0" smtClean="0"/>
              <a:t>Pack a plug/adapter to charge your electronic devices</a:t>
            </a:r>
          </a:p>
          <a:p>
            <a:pPr marL="172033" indent="-172033">
              <a:buFont typeface="Arial" panose="020B0604020202020204" pitchFamily="34" charset="0"/>
              <a:buChar char="•"/>
            </a:pPr>
            <a:r>
              <a:rPr lang="en-US" b="0" i="0" baseline="0" dirty="0" smtClean="0"/>
              <a:t>Before you leave home, inquire about international options with your cell phone provider</a:t>
            </a:r>
          </a:p>
          <a:p>
            <a:pPr marL="172033" indent="-172033">
              <a:buFont typeface="Arial" panose="020B0604020202020204" pitchFamily="34" charset="0"/>
              <a:buChar char="•"/>
            </a:pPr>
            <a:r>
              <a:rPr lang="en-US" b="0" i="0" baseline="0" dirty="0" smtClean="0"/>
              <a:t>Use Skype on your laptop or a Skype iPhone app to make international calls</a:t>
            </a:r>
          </a:p>
          <a:p>
            <a:pPr marL="172033" indent="-172033">
              <a:buFont typeface="Arial" panose="020B0604020202020204" pitchFamily="34" charset="0"/>
              <a:buChar char="•"/>
            </a:pPr>
            <a:r>
              <a:rPr lang="en-US" b="0" i="0" baseline="0" dirty="0" smtClean="0"/>
              <a:t>Replace your SIM card with one from local (foreign) operators or one designed specifically for international roaming</a:t>
            </a:r>
          </a:p>
          <a:p>
            <a:pPr marL="172033" indent="-172033">
              <a:buFont typeface="Arial" panose="020B0604020202020204" pitchFamily="34" charset="0"/>
              <a:buChar char="•"/>
            </a:pPr>
            <a:r>
              <a:rPr lang="en-US" b="0" i="0" baseline="0" dirty="0" smtClean="0"/>
              <a:t>Make sure you have texting capability, which is more reliable than voice communication</a:t>
            </a:r>
          </a:p>
          <a:p>
            <a:endParaRPr lang="en-US" b="0" i="0" baseline="0" dirty="0" smtClean="0"/>
          </a:p>
          <a:p>
            <a:pPr marL="172033" indent="-172033">
              <a:buFont typeface="Arial" panose="020B0604020202020204" pitchFamily="34" charset="0"/>
              <a:buChar char="•"/>
            </a:pPr>
            <a:endParaRPr lang="en-US" b="0" i="0" baseline="0" dirty="0" smtClean="0"/>
          </a:p>
          <a:p>
            <a:endParaRPr lang="en-US" b="1" i="0" baseline="0" dirty="0" smtClean="0"/>
          </a:p>
          <a:p>
            <a:pPr marL="172033" indent="-172033">
              <a:buFont typeface="Arial" panose="020B0604020202020204" pitchFamily="34" charset="0"/>
              <a:buChar char="•"/>
            </a:pPr>
            <a:endParaRPr lang="en-US" b="0" i="0" baseline="0" dirty="0" smtClean="0"/>
          </a:p>
          <a:p>
            <a:pPr marL="172033" indent="-172033">
              <a:buFont typeface="Arial" panose="020B0604020202020204" pitchFamily="34" charset="0"/>
              <a:buChar char="•"/>
            </a:pPr>
            <a:endParaRPr lang="en-US" b="1" i="1" baseline="0" dirty="0" smtClean="0"/>
          </a:p>
        </p:txBody>
      </p:sp>
      <p:sp>
        <p:nvSpPr>
          <p:cNvPr id="4" name="Slide Number Placeholder 3"/>
          <p:cNvSpPr>
            <a:spLocks noGrp="1"/>
          </p:cNvSpPr>
          <p:nvPr>
            <p:ph type="sldNum" sz="quarter" idx="10"/>
          </p:nvPr>
        </p:nvSpPr>
        <p:spPr/>
        <p:txBody>
          <a:bodyPr/>
          <a:lstStyle/>
          <a:p>
            <a:fld id="{10872A8A-0A79-4EA3-B98B-33EAF0962E01}"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8648032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872A8A-0A79-4EA3-B98B-33EAF0962E01}"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8603197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p:spPr>
      </p:sp>
      <p:sp>
        <p:nvSpPr>
          <p:cNvPr id="3" name="Notes Placeholder 2"/>
          <p:cNvSpPr>
            <a:spLocks noGrp="1"/>
          </p:cNvSpPr>
          <p:nvPr>
            <p:ph type="body" idx="1"/>
          </p:nvPr>
        </p:nvSpPr>
        <p:spPr/>
        <p:txBody>
          <a:bodyPr/>
          <a:lstStyle/>
          <a:p>
            <a:r>
              <a:rPr lang="en-US" dirty="0" smtClean="0"/>
              <a:t>These</a:t>
            </a:r>
            <a:r>
              <a:rPr lang="en-US" baseline="0" dirty="0" smtClean="0"/>
              <a:t> next few slides will help participants to create a “check list” to prepare for a comfortable, productive and safe medical mission experience.</a:t>
            </a:r>
          </a:p>
          <a:p>
            <a:endParaRPr lang="en-US" baseline="0" dirty="0" smtClean="0"/>
          </a:p>
          <a:p>
            <a:pPr defTabSz="917509">
              <a:lnSpc>
                <a:spcPct val="107000"/>
              </a:lnSpc>
              <a:spcAft>
                <a:spcPts val="803"/>
              </a:spcAft>
            </a:pPr>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Some important informational tips you may want to </a:t>
            </a:r>
            <a:r>
              <a:rPr lang="en-US" dirty="0" smtClean="0">
                <a:highlight>
                  <a:srgbClr val="FFFF00"/>
                </a:highlight>
                <a:latin typeface="Calibri" panose="020F0502020204030204" pitchFamily="34" charset="0"/>
                <a:ea typeface="Calibri" panose="020F0502020204030204" pitchFamily="34" charset="0"/>
                <a:cs typeface="Times New Roman" panose="02020603050405020304" pitchFamily="18" charset="0"/>
              </a:rPr>
              <a:t>emphasize </a:t>
            </a:r>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are listed below: </a:t>
            </a:r>
            <a:endParaRPr lang="en-US" baseline="0" dirty="0" smtClean="0"/>
          </a:p>
          <a:p>
            <a:pPr defTabSz="917509">
              <a:lnSpc>
                <a:spcPct val="107000"/>
              </a:lnSpc>
              <a:spcAft>
                <a:spcPts val="803"/>
              </a:spcAft>
            </a:pPr>
            <a:endParaRPr lang="en-US" baseline="0" dirty="0" smtClean="0"/>
          </a:p>
          <a:p>
            <a:pPr defTabSz="917509">
              <a:lnSpc>
                <a:spcPct val="107000"/>
              </a:lnSpc>
              <a:spcAft>
                <a:spcPts val="803"/>
              </a:spcAft>
            </a:pPr>
            <a:r>
              <a:rPr lang="en-US" b="1" baseline="0" dirty="0" smtClean="0"/>
              <a:t>DRESS CODE</a:t>
            </a:r>
            <a:r>
              <a:rPr lang="en-US" b="0" baseline="0" dirty="0" smtClean="0"/>
              <a:t>:</a:t>
            </a:r>
          </a:p>
          <a:p>
            <a:pPr marL="172033" indent="-172033" defTabSz="917509">
              <a:lnSpc>
                <a:spcPct val="107000"/>
              </a:lnSpc>
              <a:spcAft>
                <a:spcPts val="803"/>
              </a:spcAft>
              <a:buFont typeface="Arial" panose="020B0604020202020204" pitchFamily="34" charset="0"/>
              <a:buChar char="•"/>
            </a:pPr>
            <a:r>
              <a:rPr lang="en-US" b="0" baseline="0" dirty="0" smtClean="0"/>
              <a:t>Be aware of the climate season of the country during your trip</a:t>
            </a:r>
          </a:p>
          <a:p>
            <a:pPr marL="172033" indent="-172033" defTabSz="917509">
              <a:lnSpc>
                <a:spcPct val="107000"/>
              </a:lnSpc>
              <a:spcAft>
                <a:spcPts val="803"/>
              </a:spcAft>
              <a:buFont typeface="Arial" panose="020B0604020202020204" pitchFamily="34" charset="0"/>
              <a:buChar char="•"/>
            </a:pPr>
            <a:r>
              <a:rPr lang="en-US" b="0" baseline="0" dirty="0" smtClean="0"/>
              <a:t>Consider durable, quick drying fabrics</a:t>
            </a:r>
          </a:p>
          <a:p>
            <a:pPr marL="172033" indent="-172033" defTabSz="917509">
              <a:lnSpc>
                <a:spcPct val="107000"/>
              </a:lnSpc>
              <a:spcAft>
                <a:spcPts val="803"/>
              </a:spcAft>
              <a:buFont typeface="Arial" panose="020B0604020202020204" pitchFamily="34" charset="0"/>
              <a:buChar char="•"/>
            </a:pPr>
            <a:r>
              <a:rPr lang="en-US" b="0" baseline="0" dirty="0" smtClean="0"/>
              <a:t>Consider when you want to stand out as a foreigner and when you want to blend in</a:t>
            </a:r>
          </a:p>
          <a:p>
            <a:pPr marL="172033" indent="-172033" defTabSz="917509">
              <a:lnSpc>
                <a:spcPct val="107000"/>
              </a:lnSpc>
              <a:spcAft>
                <a:spcPts val="803"/>
              </a:spcAft>
              <a:buFont typeface="Arial" panose="020B0604020202020204" pitchFamily="34" charset="0"/>
              <a:buChar char="•"/>
            </a:pPr>
            <a:r>
              <a:rPr lang="en-US" b="0" baseline="0" dirty="0" smtClean="0"/>
              <a:t>Mission Uniform (identifiable shirt to stand out as a group) – This is a decision for your System Leader Executive</a:t>
            </a:r>
          </a:p>
          <a:p>
            <a:pPr marL="172033" indent="-172033" defTabSz="917509">
              <a:lnSpc>
                <a:spcPct val="107000"/>
              </a:lnSpc>
              <a:spcAft>
                <a:spcPts val="803"/>
              </a:spcAft>
              <a:buFont typeface="Arial" panose="020B0604020202020204" pitchFamily="34" charset="0"/>
              <a:buChar char="•"/>
            </a:pPr>
            <a:r>
              <a:rPr lang="en-US" b="0" baseline="0" dirty="0" smtClean="0"/>
              <a:t>Dress in layers for comfort</a:t>
            </a:r>
          </a:p>
          <a:p>
            <a:pPr marL="172033" indent="-172033" defTabSz="917509">
              <a:lnSpc>
                <a:spcPct val="107000"/>
              </a:lnSpc>
              <a:spcAft>
                <a:spcPts val="803"/>
              </a:spcAft>
              <a:buFont typeface="Arial" panose="020B0604020202020204" pitchFamily="34" charset="0"/>
              <a:buChar char="•"/>
            </a:pPr>
            <a:r>
              <a:rPr lang="en-US" b="0" baseline="0" dirty="0" smtClean="0"/>
              <a:t>Comfortable walking shoes </a:t>
            </a:r>
            <a:r>
              <a:rPr lang="en-US" b="0" i="1" baseline="0" dirty="0" smtClean="0"/>
              <a:t>(closed toe, broken in, and able to get dirty)</a:t>
            </a:r>
            <a:endParaRPr lang="en-US" b="0" i="0" baseline="0" dirty="0" smtClean="0"/>
          </a:p>
          <a:p>
            <a:pPr marL="172033" indent="-172033" defTabSz="917509">
              <a:lnSpc>
                <a:spcPct val="107000"/>
              </a:lnSpc>
              <a:spcAft>
                <a:spcPts val="803"/>
              </a:spcAft>
              <a:buFont typeface="Arial" panose="020B0604020202020204" pitchFamily="34" charset="0"/>
              <a:buChar char="•"/>
            </a:pPr>
            <a:r>
              <a:rPr lang="en-US" b="0" i="0" baseline="0" dirty="0" smtClean="0"/>
              <a:t>Shower shoes</a:t>
            </a:r>
          </a:p>
          <a:p>
            <a:pPr defTabSz="917509">
              <a:lnSpc>
                <a:spcPct val="107000"/>
              </a:lnSpc>
              <a:spcAft>
                <a:spcPts val="803"/>
              </a:spcAft>
            </a:pPr>
            <a:endParaRPr lang="en-US" b="0" i="0" baseline="0" dirty="0" smtClean="0"/>
          </a:p>
          <a:p>
            <a:pPr defTabSz="917509">
              <a:lnSpc>
                <a:spcPct val="107000"/>
              </a:lnSpc>
              <a:spcAft>
                <a:spcPts val="803"/>
              </a:spcAft>
            </a:pPr>
            <a:r>
              <a:rPr lang="en-US" b="1" baseline="0" dirty="0" smtClean="0"/>
              <a:t>DAY OF TRAVEL INFORMATION:</a:t>
            </a:r>
          </a:p>
          <a:p>
            <a:pPr marL="172033" indent="-172033" defTabSz="917509">
              <a:lnSpc>
                <a:spcPct val="107000"/>
              </a:lnSpc>
              <a:spcAft>
                <a:spcPts val="803"/>
              </a:spcAft>
              <a:buFont typeface="Arial" panose="020B0604020202020204" pitchFamily="34" charset="0"/>
              <a:buChar char="•"/>
            </a:pPr>
            <a:r>
              <a:rPr lang="en-US" b="0" baseline="0" dirty="0" smtClean="0"/>
              <a:t>Know when and where you should meet your group</a:t>
            </a:r>
          </a:p>
          <a:p>
            <a:pPr marL="172033" indent="-172033" defTabSz="917509">
              <a:lnSpc>
                <a:spcPct val="107000"/>
              </a:lnSpc>
              <a:spcAft>
                <a:spcPts val="803"/>
              </a:spcAft>
              <a:buFont typeface="Arial" panose="020B0604020202020204" pitchFamily="34" charset="0"/>
              <a:buChar char="•"/>
            </a:pPr>
            <a:r>
              <a:rPr lang="en-US" b="0" baseline="0" dirty="0" smtClean="0"/>
              <a:t>Have a backup plan</a:t>
            </a:r>
          </a:p>
          <a:p>
            <a:pPr marL="172033" indent="-172033" defTabSz="917509">
              <a:lnSpc>
                <a:spcPct val="107000"/>
              </a:lnSpc>
              <a:spcAft>
                <a:spcPts val="803"/>
              </a:spcAft>
              <a:buFont typeface="Arial" panose="020B0604020202020204" pitchFamily="34" charset="0"/>
              <a:buChar char="•"/>
            </a:pPr>
            <a:endParaRPr lang="en-US" b="0" baseline="0" dirty="0" smtClean="0"/>
          </a:p>
          <a:p>
            <a:pPr marL="172033" indent="-172033" defTabSz="917509">
              <a:lnSpc>
                <a:spcPct val="107000"/>
              </a:lnSpc>
              <a:spcAft>
                <a:spcPts val="803"/>
              </a:spcAft>
              <a:buFont typeface="Arial" panose="020B0604020202020204" pitchFamily="34" charset="0"/>
              <a:buChar char="•"/>
            </a:pPr>
            <a:endParaRPr lang="en-US" b="0" baseline="0" dirty="0" smtClean="0"/>
          </a:p>
          <a:p>
            <a:pPr marL="172033" indent="-172033" defTabSz="917509">
              <a:lnSpc>
                <a:spcPct val="107000"/>
              </a:lnSpc>
              <a:spcAft>
                <a:spcPts val="803"/>
              </a:spcAft>
              <a:buFont typeface="Arial" panose="020B0604020202020204" pitchFamily="34" charset="0"/>
              <a:buChar char="•"/>
            </a:pPr>
            <a:endParaRPr lang="en-US" b="0" baseline="0" dirty="0" smtClean="0"/>
          </a:p>
          <a:p>
            <a:pPr marL="172033" indent="-172033" defTabSz="917509">
              <a:lnSpc>
                <a:spcPct val="107000"/>
              </a:lnSpc>
              <a:spcAft>
                <a:spcPts val="803"/>
              </a:spcAft>
              <a:buFont typeface="Arial" panose="020B0604020202020204" pitchFamily="34" charset="0"/>
              <a:buChar char="•"/>
            </a:pPr>
            <a:endParaRPr lang="en-US" b="1" baseline="0" dirty="0" smtClean="0"/>
          </a:p>
          <a:p>
            <a:pPr>
              <a:lnSpc>
                <a:spcPct val="107000"/>
              </a:lnSpc>
              <a:spcAft>
                <a:spcPts val="803"/>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0872A8A-0A79-4EA3-B98B-33EAF0962E01}"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4484660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872A8A-0A79-4EA3-B98B-33EAF0962E01}"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1426553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p:spPr>
      </p:sp>
      <p:sp>
        <p:nvSpPr>
          <p:cNvPr id="3" name="Notes Placeholder 2"/>
          <p:cNvSpPr>
            <a:spLocks noGrp="1"/>
          </p:cNvSpPr>
          <p:nvPr>
            <p:ph type="body" idx="1"/>
          </p:nvPr>
        </p:nvSpPr>
        <p:spPr/>
        <p:txBody>
          <a:bodyPr/>
          <a:lstStyle/>
          <a:p>
            <a:r>
              <a:rPr lang="en-US" dirty="0"/>
              <a:t>Over the </a:t>
            </a:r>
            <a:r>
              <a:rPr lang="en-US" dirty="0" smtClean="0"/>
              <a:t>past </a:t>
            </a:r>
            <a:r>
              <a:rPr lang="en-US" dirty="0"/>
              <a:t>two decades, the number of short-term international mission trips for the provision of health services has dramatically increased. Catholic health care has participated in this growth. According to researchers at Harvard Medical School, an estimated 6,000 medical missions are sent from the United States to low- or middle-income countries every year with an annual expenditure of at least $250 million dollars</a:t>
            </a:r>
            <a:r>
              <a:rPr lang="en-US" dirty="0" smtClean="0"/>
              <a:t>.</a:t>
            </a:r>
            <a:endParaRPr lang="en-US" dirty="0"/>
          </a:p>
          <a:p>
            <a:endParaRPr lang="en-US" dirty="0"/>
          </a:p>
          <a:p>
            <a:r>
              <a:rPr lang="en-US" dirty="0"/>
              <a:t>While these experiences provide an opportunity for Catholic health care to continue its mission of reaching out to those persons who are poor, sick and vulnerable, there are consistent concerns about their value and effectiveness. Considering the significant human and economic investment in health service trips, it is essential to gain a better understanding of these activities and to consider how they can provide the maximum benefit for all involved.</a:t>
            </a:r>
          </a:p>
          <a:p>
            <a:endParaRPr lang="en-US" dirty="0"/>
          </a:p>
          <a:p>
            <a:r>
              <a:rPr lang="en-US" b="1" dirty="0" smtClean="0"/>
              <a:t>About </a:t>
            </a:r>
            <a:r>
              <a:rPr lang="en-US" b="1" dirty="0"/>
              <a:t>This Guide</a:t>
            </a:r>
          </a:p>
          <a:p>
            <a:r>
              <a:rPr lang="en-US" dirty="0"/>
              <a:t>This guide provides data, guidance and commentary. While not prescriptive in nature, the Recommendations for Practice and the accompanying questions for reflection should lead a process of assessing any current international activities as well as those that arise in future. </a:t>
            </a:r>
          </a:p>
          <a:p>
            <a:endParaRPr lang="en-US" dirty="0"/>
          </a:p>
          <a:p>
            <a:r>
              <a:rPr lang="en-US" dirty="0"/>
              <a:t>As you will see, there are distinct opportunities for CHA members associated with responsible international outreach to:</a:t>
            </a:r>
          </a:p>
          <a:p>
            <a:endParaRPr lang="en-US" dirty="0"/>
          </a:p>
          <a:p>
            <a:pPr marL="171450" lvl="0" indent="-171450">
              <a:buFont typeface="Arial" panose="020B0604020202020204" pitchFamily="34" charset="0"/>
              <a:buChar char="•"/>
            </a:pPr>
            <a:r>
              <a:rPr lang="en-US" dirty="0" smtClean="0"/>
              <a:t>Strengthen </a:t>
            </a:r>
            <a:r>
              <a:rPr lang="en-US" dirty="0"/>
              <a:t>the mission of Catholic health care globally. </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smtClean="0"/>
              <a:t>Be </a:t>
            </a:r>
            <a:r>
              <a:rPr lang="en-US" dirty="0"/>
              <a:t>a leader for the broader international development community and in the world of global health.</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smtClean="0"/>
              <a:t>Build </a:t>
            </a:r>
            <a:r>
              <a:rPr lang="en-US" dirty="0"/>
              <a:t>support from the CHA donor community.</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smtClean="0"/>
              <a:t>Establish </a:t>
            </a:r>
            <a:r>
              <a:rPr lang="en-US" dirty="0"/>
              <a:t>the cultural awareness and relevance to better serve patients at home.</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smtClean="0"/>
              <a:t>Strengthen </a:t>
            </a:r>
            <a:r>
              <a:rPr lang="en-US" dirty="0"/>
              <a:t>the capacity of international partners to deliver quality care to their communities.</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smtClean="0"/>
              <a:t>Recruit </a:t>
            </a:r>
            <a:r>
              <a:rPr lang="en-US" dirty="0"/>
              <a:t>the next generation of top talent.</a:t>
            </a:r>
          </a:p>
        </p:txBody>
      </p:sp>
      <p:sp>
        <p:nvSpPr>
          <p:cNvPr id="4" name="Slide Number Placeholder 3"/>
          <p:cNvSpPr>
            <a:spLocks noGrp="1"/>
          </p:cNvSpPr>
          <p:nvPr>
            <p:ph type="sldNum" sz="quarter" idx="10"/>
          </p:nvPr>
        </p:nvSpPr>
        <p:spPr/>
        <p:txBody>
          <a:bodyPr/>
          <a:lstStyle/>
          <a:p>
            <a:fld id="{10872A8A-0A79-4EA3-B98B-33EAF0962E01}"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666541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p:spPr>
      </p:sp>
      <p:sp>
        <p:nvSpPr>
          <p:cNvPr id="3" name="Notes Placeholder 2"/>
          <p:cNvSpPr>
            <a:spLocks noGrp="1"/>
          </p:cNvSpPr>
          <p:nvPr>
            <p:ph type="body" idx="1"/>
          </p:nvPr>
        </p:nvSpPr>
        <p:spPr/>
        <p:txBody>
          <a:bodyPr/>
          <a:lstStyle/>
          <a:p>
            <a:r>
              <a:rPr lang="en-US" sz="1400" dirty="0"/>
              <a:t>Identify two readers to read these quotes.</a:t>
            </a:r>
          </a:p>
          <a:p>
            <a:endParaRPr lang="en-US" sz="1400" dirty="0"/>
          </a:p>
          <a:p>
            <a:pPr marL="171446" indent="-171446">
              <a:lnSpc>
                <a:spcPct val="107000"/>
              </a:lnSpc>
              <a:spcAft>
                <a:spcPts val="800"/>
              </a:spcAft>
              <a:buFont typeface="Arial" panose="020B0604020202020204" pitchFamily="34" charset="0"/>
              <a:buChar char="•"/>
            </a:pPr>
            <a:r>
              <a:rPr lang="en-US" sz="1400" b="1" dirty="0">
                <a:solidFill>
                  <a:srgbClr val="000000"/>
                </a:solidFill>
                <a:highlight>
                  <a:srgbClr val="FFFF00"/>
                </a:highlight>
                <a:latin typeface="Calibri" panose="020F0502020204030204" pitchFamily="34" charset="0"/>
              </a:rPr>
              <a:t>Print and hand to them in advance so they have it easily available and won’t have to read it from the screen.</a:t>
            </a: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0872A8A-0A79-4EA3-B98B-33EAF0962E0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5986273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p:spPr>
      </p:sp>
      <p:sp>
        <p:nvSpPr>
          <p:cNvPr id="3" name="Notes Placeholder 2"/>
          <p:cNvSpPr>
            <a:spLocks noGrp="1"/>
          </p:cNvSpPr>
          <p:nvPr>
            <p:ph type="body" idx="1"/>
          </p:nvPr>
        </p:nvSpPr>
        <p:spPr/>
        <p:txBody>
          <a:bodyPr/>
          <a:lstStyle/>
          <a:p>
            <a:r>
              <a:rPr lang="en-US" dirty="0"/>
              <a:t>The desire to identify recommended practices is not just rooted in good professional practice. There is an ethical imperative that also drives the desire to improve short-term medical missions. If there are better ways to do this work than current practice and we are not intentional in pursuing them, then we are doing ourselves and the host communities a great disservice. While it may not be possible to prescribe what should always be done, we are able to take the perspectives from the U.S. and international partners to provide these Recommendations for Practice.</a:t>
            </a:r>
          </a:p>
          <a:p>
            <a:endParaRPr lang="en-US" dirty="0"/>
          </a:p>
          <a:p>
            <a:r>
              <a:rPr lang="en-US" dirty="0"/>
              <a:t>The recommendations are organized by way of a process for discerning your organization’s current or future short-term medical mission trips programs and processes. This process takes into account a process suggested by the World Health Organization (WHO) in its report, “Partnerships for safer health service delivery: Evaluation of WHO African Partnerships for Patient Safety 2009 – 2014.”</a:t>
            </a:r>
          </a:p>
        </p:txBody>
      </p:sp>
      <p:sp>
        <p:nvSpPr>
          <p:cNvPr id="4" name="Slide Number Placeholder 3"/>
          <p:cNvSpPr>
            <a:spLocks noGrp="1"/>
          </p:cNvSpPr>
          <p:nvPr>
            <p:ph type="sldNum" sz="quarter" idx="10"/>
          </p:nvPr>
        </p:nvSpPr>
        <p:spPr/>
        <p:txBody>
          <a:bodyPr/>
          <a:lstStyle/>
          <a:p>
            <a:fld id="{10872A8A-0A79-4EA3-B98B-33EAF0962E01}"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579936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p:spPr>
      </p:sp>
      <p:sp>
        <p:nvSpPr>
          <p:cNvPr id="3" name="Notes Placeholder 2"/>
          <p:cNvSpPr>
            <a:spLocks noGrp="1"/>
          </p:cNvSpPr>
          <p:nvPr>
            <p:ph type="body" idx="1"/>
          </p:nvPr>
        </p:nvSpPr>
        <p:spPr/>
        <p:txBody>
          <a:bodyPr/>
          <a:lstStyle/>
          <a:p>
            <a:r>
              <a:rPr lang="en-US" b="1" dirty="0">
                <a:solidFill>
                  <a:srgbClr val="000000"/>
                </a:solidFill>
                <a:highlight>
                  <a:srgbClr val="FFFF00"/>
                </a:highlight>
                <a:latin typeface="Calibri" panose="020F0502020204030204" pitchFamily="34" charset="0"/>
              </a:rPr>
              <a:t>QUESTIONS FOR REFLECTION:</a:t>
            </a:r>
            <a:endParaRPr lang="en-US" b="1" dirty="0" smtClean="0"/>
          </a:p>
          <a:p>
            <a:pPr marL="171450" indent="-171450">
              <a:buFont typeface="Arial" panose="020B0604020202020204" pitchFamily="34" charset="0"/>
              <a:buChar char="•"/>
            </a:pPr>
            <a:r>
              <a:rPr lang="en-US" dirty="0" smtClean="0"/>
              <a:t>What do we know about our organization’s history related to international and charitable activities (sponsor, health system, hospital, employee, related organizations)?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How will past activity affect our ability to do medical missions?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What has motivated us to consider doing an international medical mission?</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How do our motives keep the international partner community as the focal point?</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What resources (financial, personnel, technology, other) have we budgeted?</a:t>
            </a:r>
          </a:p>
          <a:p>
            <a:endParaRPr lang="en-US" dirty="0" smtClean="0"/>
          </a:p>
          <a:p>
            <a:r>
              <a:rPr lang="en-US" b="1" dirty="0"/>
              <a:t>DECISION POINT :</a:t>
            </a:r>
          </a:p>
          <a:p>
            <a:r>
              <a:rPr lang="en-US" dirty="0">
                <a:solidFill>
                  <a:srgbClr val="000000"/>
                </a:solidFill>
                <a:highlight>
                  <a:srgbClr val="FFFF00"/>
                </a:highlight>
                <a:latin typeface="Calibri" panose="020F0502020204030204" pitchFamily="34" charset="0"/>
              </a:rPr>
              <a:t>Based on available resources and levels of commitment, move forward to conduct a needs assessment or reconsider involvement in this </a:t>
            </a:r>
            <a:r>
              <a:rPr lang="en-US" dirty="0" smtClean="0">
                <a:solidFill>
                  <a:srgbClr val="000000"/>
                </a:solidFill>
                <a:highlight>
                  <a:srgbClr val="FFFF00"/>
                </a:highlight>
                <a:latin typeface="Calibri" panose="020F0502020204030204" pitchFamily="34" charset="0"/>
              </a:rPr>
              <a:t>project.</a:t>
            </a:r>
            <a:endParaRPr lang="en-US" dirty="0"/>
          </a:p>
        </p:txBody>
      </p:sp>
      <p:sp>
        <p:nvSpPr>
          <p:cNvPr id="4" name="Slide Number Placeholder 3"/>
          <p:cNvSpPr>
            <a:spLocks noGrp="1"/>
          </p:cNvSpPr>
          <p:nvPr>
            <p:ph type="sldNum" sz="quarter" idx="10"/>
          </p:nvPr>
        </p:nvSpPr>
        <p:spPr/>
        <p:txBody>
          <a:bodyPr/>
          <a:lstStyle/>
          <a:p>
            <a:fld id="{10872A8A-0A79-4EA3-B98B-33EAF0962E01}"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4087845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872A8A-0A79-4EA3-B98B-33EAF0962E01}"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6129050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8E61C9-3552-4F50-A87E-6175DE7BF198}" type="slidenum">
              <a:rPr lang="en-US" smtClean="0"/>
              <a:t>33</a:t>
            </a:fld>
            <a:endParaRPr lang="en-US"/>
          </a:p>
        </p:txBody>
      </p:sp>
    </p:spTree>
    <p:extLst>
      <p:ext uri="{BB962C8B-B14F-4D97-AF65-F5344CB8AC3E}">
        <p14:creationId xmlns:p14="http://schemas.microsoft.com/office/powerpoint/2010/main" val="24875832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p:spPr>
      </p:sp>
      <p:sp>
        <p:nvSpPr>
          <p:cNvPr id="3" name="Notes Placeholder 2"/>
          <p:cNvSpPr>
            <a:spLocks noGrp="1"/>
          </p:cNvSpPr>
          <p:nvPr>
            <p:ph type="body" idx="1"/>
          </p:nvPr>
        </p:nvSpPr>
        <p:spPr/>
        <p:txBody>
          <a:bodyPr/>
          <a:lstStyle/>
          <a:p>
            <a:endParaRPr lang="en-US" dirty="0" smtClean="0"/>
          </a:p>
          <a:p>
            <a:r>
              <a:rPr lang="en-US" dirty="0" smtClean="0"/>
              <a:t>While some</a:t>
            </a:r>
            <a:r>
              <a:rPr lang="en-US" baseline="0" dirty="0" smtClean="0"/>
              <a:t> the Unite for Sight Global Health University modules do a great job of talking about cultural </a:t>
            </a:r>
            <a:r>
              <a:rPr lang="en-US" baseline="0" dirty="0" smtClean="0"/>
              <a:t>sensitivity, these </a:t>
            </a:r>
            <a:r>
              <a:rPr lang="en-US" baseline="0" dirty="0" smtClean="0"/>
              <a:t>are additional resources that can assist you with country specific customs, culture and etiquette. It is important to understand the similarities and differences in communication styles, language and the important issues related to customs culture and etiquette which are relevant in the country(s) you will be visiting. These customs will affect your experience. It is important to be aware of them and the feelings you might have on the trip. It is possible you could feel a sense of purposelessness or possibly even dominance – a sense that you have the answer. Likely neither is true, so it is important to ensure that you prepare yourself for a well-balanced interaction that provides you with the most productive and impactful opportunity. These guides to customs culture and etiquette can assist in your preparation</a:t>
            </a:r>
            <a:r>
              <a:rPr lang="en-US" dirty="0" smtClean="0"/>
              <a:t>. </a:t>
            </a:r>
            <a:endParaRPr lang="en-US" dirty="0"/>
          </a:p>
        </p:txBody>
      </p:sp>
      <p:sp>
        <p:nvSpPr>
          <p:cNvPr id="4" name="Slide Number Placeholder 3"/>
          <p:cNvSpPr>
            <a:spLocks noGrp="1"/>
          </p:cNvSpPr>
          <p:nvPr>
            <p:ph type="sldNum" sz="quarter" idx="10"/>
          </p:nvPr>
        </p:nvSpPr>
        <p:spPr/>
        <p:txBody>
          <a:bodyPr/>
          <a:lstStyle/>
          <a:p>
            <a:fld id="{10872A8A-0A79-4EA3-B98B-33EAF0962E01}"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5183967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p:spPr>
      </p:sp>
      <p:sp>
        <p:nvSpPr>
          <p:cNvPr id="3" name="Notes Placeholder 2"/>
          <p:cNvSpPr>
            <a:spLocks noGrp="1"/>
          </p:cNvSpPr>
          <p:nvPr>
            <p:ph type="body" idx="1"/>
          </p:nvPr>
        </p:nvSpPr>
        <p:spPr/>
        <p:txBody>
          <a:bodyPr/>
          <a:lstStyle/>
          <a:p>
            <a:endParaRPr lang="en-US" dirty="0"/>
          </a:p>
          <a:p>
            <a:r>
              <a:rPr lang="en-US" dirty="0"/>
              <a:t> </a:t>
            </a:r>
            <a:r>
              <a:rPr lang="en-US" b="1" dirty="0"/>
              <a:t>Suggestions for Theological Reflection and Formation Study </a:t>
            </a:r>
            <a:endParaRPr lang="en-US" dirty="0"/>
          </a:p>
          <a:p>
            <a:r>
              <a:rPr lang="en-US" dirty="0"/>
              <a:t>The following process is offered as an outline for discussion of the video. It provides suggestions for reflection and discussion on the challenges of international outreach. It is designed to be adapted to the needs of small or large groups such as boards, sponsors, executive leaders and formation groups</a:t>
            </a:r>
            <a:r>
              <a:rPr lang="en-US" dirty="0" smtClean="0"/>
              <a:t>.</a:t>
            </a:r>
          </a:p>
          <a:p>
            <a:r>
              <a:rPr lang="en-US" dirty="0" smtClean="0"/>
              <a:t> </a:t>
            </a:r>
            <a:endParaRPr lang="en-US" dirty="0"/>
          </a:p>
          <a:p>
            <a:r>
              <a:rPr lang="en-US" dirty="0"/>
              <a:t>1. Provide the group with the scripture passage (Luke 10:25-37). Ask one to read aloud. Invite responses to the following </a:t>
            </a:r>
            <a:r>
              <a:rPr lang="en-US" dirty="0" smtClean="0"/>
              <a:t>question: </a:t>
            </a:r>
            <a:endParaRPr lang="en-US" dirty="0"/>
          </a:p>
          <a:p>
            <a:pPr marL="171446" indent="-171446">
              <a:buFont typeface="Arial" panose="020B0604020202020204" pitchFamily="34" charset="0"/>
              <a:buChar char="•"/>
            </a:pPr>
            <a:r>
              <a:rPr lang="en-US" dirty="0" smtClean="0"/>
              <a:t>Have </a:t>
            </a:r>
            <a:r>
              <a:rPr lang="en-US" dirty="0"/>
              <a:t>you ever had a personal “Good Samaritan” experience, either on the receiving end or as the person who stepped in to help? What happened? What did you learn from that experience? </a:t>
            </a:r>
          </a:p>
          <a:p>
            <a:endParaRPr lang="en-US" dirty="0"/>
          </a:p>
          <a:p>
            <a:r>
              <a:rPr lang="en-US" i="1" dirty="0"/>
              <a:t>2. </a:t>
            </a:r>
            <a:r>
              <a:rPr lang="en-US" dirty="0"/>
              <a:t>Show the video (28.23 minutes). Read this lead-in to the video: </a:t>
            </a:r>
          </a:p>
          <a:p>
            <a:endParaRPr lang="en-US" dirty="0"/>
          </a:p>
          <a:p>
            <a:r>
              <a:rPr lang="en-US" i="0" dirty="0"/>
              <a:t>In this video titled “The Heart Which Sees,” Ron Hamel</a:t>
            </a:r>
            <a:r>
              <a:rPr lang="en-US" i="0"/>
              <a:t>, </a:t>
            </a:r>
            <a:r>
              <a:rPr lang="en-US" i="0" smtClean="0"/>
              <a:t>retired</a:t>
            </a:r>
            <a:r>
              <a:rPr lang="en-US" i="0" baseline="0" smtClean="0"/>
              <a:t> s</a:t>
            </a:r>
            <a:r>
              <a:rPr lang="en-US" i="0" smtClean="0"/>
              <a:t>enior </a:t>
            </a:r>
            <a:r>
              <a:rPr lang="en-US" i="0" dirty="0"/>
              <a:t>e</a:t>
            </a:r>
            <a:r>
              <a:rPr lang="en-US" i="0" smtClean="0"/>
              <a:t>thicist </a:t>
            </a:r>
            <a:r>
              <a:rPr lang="en-US" i="0" dirty="0"/>
              <a:t>at the Catholic Health Association, explores the story of the Good Samaritan. He asks the question: “How are we to BE neighbors?” Consider the implications of this question in terms of international outreach as you watch and listen. </a:t>
            </a:r>
            <a:endParaRPr lang="en-US" i="0" dirty="0" smtClean="0"/>
          </a:p>
          <a:p>
            <a:endParaRPr lang="en-US" dirty="0"/>
          </a:p>
          <a:p>
            <a:r>
              <a:rPr lang="en-US" dirty="0"/>
              <a:t>3. After the video, ask the group to think about and discuss </a:t>
            </a:r>
            <a:r>
              <a:rPr lang="en-US" i="1" dirty="0"/>
              <a:t>one or more </a:t>
            </a:r>
            <a:r>
              <a:rPr lang="en-US" dirty="0"/>
              <a:t>of these questions that are raised at the end. If it is a large group, you may assign the questions to different tables for discussion. </a:t>
            </a:r>
          </a:p>
          <a:p>
            <a:pPr marL="175304" indent="-175304">
              <a:buFont typeface="Arial" panose="020B0604020202020204" pitchFamily="34" charset="0"/>
              <a:buChar char="•"/>
            </a:pPr>
            <a:r>
              <a:rPr lang="en-US" dirty="0"/>
              <a:t>Who are the persons in need of urgent care today? What are the ways in which we, individually and collectively, are blind to or avoid the obvious needs of some persons? </a:t>
            </a:r>
          </a:p>
          <a:p>
            <a:pPr marL="175304" indent="-175304">
              <a:buFont typeface="Arial" panose="020B0604020202020204" pitchFamily="34" charset="0"/>
              <a:buChar char="•"/>
            </a:pPr>
            <a:endParaRPr lang="en-US" dirty="0"/>
          </a:p>
          <a:p>
            <a:pPr marL="175304" indent="-175304">
              <a:buFont typeface="Arial" panose="020B0604020202020204" pitchFamily="34" charset="0"/>
              <a:buChar char="•"/>
            </a:pPr>
            <a:r>
              <a:rPr lang="en-US" dirty="0"/>
              <a:t>What are the challenges to compassionate care in our time and in our situation? </a:t>
            </a:r>
          </a:p>
          <a:p>
            <a:pPr marL="175304" indent="-175304">
              <a:buFont typeface="Arial" panose="020B0604020202020204" pitchFamily="34" charset="0"/>
              <a:buChar char="•"/>
            </a:pPr>
            <a:endParaRPr lang="en-US" dirty="0"/>
          </a:p>
          <a:p>
            <a:pPr marL="175304" indent="-175304">
              <a:buFont typeface="Arial" panose="020B0604020202020204" pitchFamily="34" charset="0"/>
              <a:buChar char="•"/>
            </a:pPr>
            <a:r>
              <a:rPr lang="en-US" dirty="0"/>
              <a:t>What price are we willing to pay as individuals and organizations to ensure just and compassionate care? </a:t>
            </a:r>
          </a:p>
          <a:p>
            <a:pPr marL="175304" indent="-175304">
              <a:buFont typeface="Arial" panose="020B0604020202020204" pitchFamily="34" charset="0"/>
              <a:buChar char="•"/>
            </a:pPr>
            <a:endParaRPr lang="en-US" dirty="0"/>
          </a:p>
          <a:p>
            <a:pPr marL="175304" indent="-175304">
              <a:buFont typeface="Arial" panose="020B0604020202020204" pitchFamily="34" charset="0"/>
              <a:buChar char="•"/>
            </a:pPr>
            <a:r>
              <a:rPr lang="en-US" dirty="0"/>
              <a:t>How vigilant are we in assessing the justice implications of health system changes? </a:t>
            </a:r>
          </a:p>
          <a:p>
            <a:pPr marL="175304" indent="-175304">
              <a:buFont typeface="Arial" panose="020B0604020202020204" pitchFamily="34" charset="0"/>
              <a:buChar char="•"/>
            </a:pPr>
            <a:endParaRPr lang="en-US" dirty="0"/>
          </a:p>
          <a:p>
            <a:pPr marL="175304" indent="-175304">
              <a:buFont typeface="Arial" panose="020B0604020202020204" pitchFamily="34" charset="0"/>
              <a:buChar char="•"/>
            </a:pPr>
            <a:r>
              <a:rPr lang="en-US" dirty="0"/>
              <a:t>How do we balance response to the needs of individuals with responsible stewardship of shared resources and promotion of the common good? </a:t>
            </a:r>
          </a:p>
        </p:txBody>
      </p:sp>
      <p:sp>
        <p:nvSpPr>
          <p:cNvPr id="4" name="Slide Number Placeholder 3"/>
          <p:cNvSpPr>
            <a:spLocks noGrp="1"/>
          </p:cNvSpPr>
          <p:nvPr>
            <p:ph type="sldNum" sz="quarter" idx="10"/>
          </p:nvPr>
        </p:nvSpPr>
        <p:spPr/>
        <p:txBody>
          <a:bodyPr/>
          <a:lstStyle/>
          <a:p>
            <a:fld id="{10872A8A-0A79-4EA3-B98B-33EAF0962E01}"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28748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8E61C9-3552-4F50-A87E-6175DE7BF198}" type="slidenum">
              <a:rPr lang="en-US" smtClean="0"/>
              <a:t>36</a:t>
            </a:fld>
            <a:endParaRPr lang="en-US"/>
          </a:p>
        </p:txBody>
      </p:sp>
    </p:spTree>
    <p:extLst>
      <p:ext uri="{BB962C8B-B14F-4D97-AF65-F5344CB8AC3E}">
        <p14:creationId xmlns:p14="http://schemas.microsoft.com/office/powerpoint/2010/main" val="4059467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p:spPr>
      </p:sp>
      <p:sp>
        <p:nvSpPr>
          <p:cNvPr id="3" name="Notes Placeholder 2"/>
          <p:cNvSpPr>
            <a:spLocks noGrp="1"/>
          </p:cNvSpPr>
          <p:nvPr>
            <p:ph type="body" idx="1"/>
          </p:nvPr>
        </p:nvSpPr>
        <p:spPr/>
        <p:txBody>
          <a:bodyPr/>
          <a:lstStyle/>
          <a:p>
            <a:r>
              <a:rPr lang="en-US" b="1" dirty="0" smtClean="0"/>
              <a:t>Leader</a:t>
            </a:r>
            <a:br>
              <a:rPr lang="en-US" b="1" dirty="0" smtClean="0"/>
            </a:br>
            <a:r>
              <a:rPr lang="en-US" dirty="0" smtClean="0"/>
              <a:t>We gather here today to reflect on our call to global solidarity. The nature of this call is a challenging one. When we cannot seem to adequately address all the problems of even our own neighborhoods, how can we begin to take responsibility for the immense problems that face the world at large? And yet, when we see the face of a dying infant in Cameroon; a mother without AIDS medication in Kenya; or the disfigurement of a war survivor in Iraq, a voice deep within lets us know that these persons, too, are our brothers and sisters and their "blood" — their suffering — cries out to God.</a:t>
            </a:r>
          </a:p>
          <a:p>
            <a:r>
              <a:rPr lang="en-US" dirty="0" smtClean="0"/>
              <a:t>I invite you to pause for a moment in silence and call to mind the faces of suffering persons from around the world that have touched you in your life — perhaps persons that you have met through travel or study, perhaps faces known only through watching the news or reading. I invite you to hold these persons in prayer as you might hold a brother or a sister in need. </a:t>
            </a:r>
          </a:p>
          <a:p>
            <a:endParaRPr lang="en-US" dirty="0" smtClean="0"/>
          </a:p>
          <a:p>
            <a:r>
              <a:rPr lang="en-US" b="1" dirty="0" smtClean="0"/>
              <a:t>Pause for silence (Count</a:t>
            </a:r>
            <a:r>
              <a:rPr lang="en-US" b="1" baseline="0" dirty="0" smtClean="0"/>
              <a:t> to 20)</a:t>
            </a:r>
            <a:r>
              <a:rPr lang="en-US" b="1" dirty="0" smtClean="0"/>
              <a:t> </a:t>
            </a:r>
          </a:p>
          <a:p>
            <a:endParaRPr lang="en-US" dirty="0" smtClean="0"/>
          </a:p>
          <a:p>
            <a:pPr marL="0" marR="0" lvl="0" indent="0" algn="l" defTabSz="914400" rtl="0" eaLnBrk="1" fontAlgn="auto" latinLnBrk="0" hangingPunct="1">
              <a:lnSpc>
                <a:spcPct val="107000"/>
              </a:lnSpc>
              <a:spcBef>
                <a:spcPts val="0"/>
              </a:spcBef>
              <a:spcAft>
                <a:spcPts val="800"/>
              </a:spcAft>
              <a:buClrTx/>
              <a:buSzTx/>
              <a:buFontTx/>
              <a:buNone/>
              <a:tabLst/>
              <a:defRPr/>
            </a:pPr>
            <a:r>
              <a:rPr lang="en-US" dirty="0">
                <a:solidFill>
                  <a:srgbClr val="000000"/>
                </a:solidFill>
                <a:highlight>
                  <a:srgbClr val="FFFF00"/>
                </a:highlight>
                <a:latin typeface="Calibri" panose="020F0502020204030204" pitchFamily="34" charset="0"/>
              </a:rPr>
              <a:t>Now ask participants to: Take a moment to reflect on the </a:t>
            </a:r>
            <a:r>
              <a:rPr lang="en-US" dirty="0" smtClean="0">
                <a:solidFill>
                  <a:srgbClr val="000000"/>
                </a:solidFill>
                <a:highlight>
                  <a:srgbClr val="FFFF00"/>
                </a:highlight>
                <a:latin typeface="Calibri" panose="020F0502020204030204" pitchFamily="34" charset="0"/>
              </a:rPr>
              <a:t>photo</a:t>
            </a:r>
            <a:r>
              <a:rPr lang="en-US" dirty="0" smtClean="0">
                <a:highlight>
                  <a:srgbClr val="FFFF00"/>
                </a:highlight>
              </a:rPr>
              <a:t>.</a:t>
            </a:r>
            <a:r>
              <a:rPr lang="en-US" baseline="0" dirty="0" smtClean="0">
                <a:highlight>
                  <a:srgbClr val="FFFF00"/>
                </a:highlight>
              </a:rPr>
              <a:t> </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(Pause for 30 seconds)</a:t>
            </a:r>
            <a:endParaRPr lang="en-US" sz="1200" kern="1200" dirty="0" smtClean="0">
              <a:solidFill>
                <a:schemeClr val="tx1"/>
              </a:solidFill>
              <a:effectLst/>
              <a:latin typeface="+mn-lt"/>
              <a:ea typeface="+mn-ea"/>
              <a:cs typeface="+mn-cs"/>
            </a:endParaRPr>
          </a:p>
          <a:p>
            <a:pPr>
              <a:lnSpc>
                <a:spcPct val="107000"/>
              </a:lnSpc>
              <a:spcAft>
                <a:spcPts val="800"/>
              </a:spcAft>
            </a:pPr>
            <a:endParaRPr lang="en-US" b="1" baseline="0" dirty="0" smtClean="0"/>
          </a:p>
          <a:p>
            <a:r>
              <a:rPr lang="en-US" dirty="0" smtClean="0">
                <a:solidFill>
                  <a:srgbClr val="000000"/>
                </a:solidFill>
                <a:highlight>
                  <a:srgbClr val="FFFF00"/>
                </a:highlight>
                <a:latin typeface="Calibri" panose="020F0502020204030204" pitchFamily="34" charset="0"/>
              </a:rPr>
              <a:t>Ask </a:t>
            </a:r>
            <a:r>
              <a:rPr lang="en-US" dirty="0">
                <a:solidFill>
                  <a:srgbClr val="000000"/>
                </a:solidFill>
                <a:highlight>
                  <a:srgbClr val="FFFF00"/>
                </a:highlight>
                <a:latin typeface="Calibri" panose="020F0502020204030204" pitchFamily="34" charset="0"/>
              </a:rPr>
              <a:t>participants what they see in the photo or how it makes them feel</a:t>
            </a:r>
            <a:r>
              <a:rPr lang="en-US" baseline="0" dirty="0" smtClean="0"/>
              <a:t>.</a:t>
            </a:r>
          </a:p>
          <a:p>
            <a:endParaRPr lang="en-US" baseline="0" dirty="0" smtClean="0"/>
          </a:p>
          <a:p>
            <a:r>
              <a:rPr lang="en-US" dirty="0">
                <a:solidFill>
                  <a:srgbClr val="000000"/>
                </a:solidFill>
                <a:highlight>
                  <a:srgbClr val="FFFF00"/>
                </a:highlight>
                <a:latin typeface="Calibri" panose="020F0502020204030204" pitchFamily="34" charset="0"/>
              </a:rPr>
              <a:t>Things you might mention to get started or to fill in when quiet in room</a:t>
            </a:r>
            <a:r>
              <a:rPr lang="en-US" baseline="0" dirty="0" smtClean="0"/>
              <a:t>: </a:t>
            </a:r>
          </a:p>
          <a:p>
            <a:pPr marL="233738" indent="-233738">
              <a:buAutoNum type="arabicPeriod"/>
            </a:pPr>
            <a:r>
              <a:rPr lang="en-US" baseline="0" dirty="0" smtClean="0"/>
              <a:t>The word United in the background on the building – </a:t>
            </a:r>
          </a:p>
          <a:p>
            <a:pPr marL="233738" indent="-233738">
              <a:buAutoNum type="arabicPeriod"/>
            </a:pPr>
            <a:r>
              <a:rPr lang="en-US" baseline="0" dirty="0" smtClean="0"/>
              <a:t>The person in the background, what are they doing? Who is it? Does this person need help?</a:t>
            </a:r>
          </a:p>
          <a:p>
            <a:pPr marL="233738" indent="-233738">
              <a:buAutoNum type="arabicPeriod"/>
            </a:pPr>
            <a:r>
              <a:rPr lang="en-US" baseline="0" dirty="0" smtClean="0"/>
              <a:t>Who took the picture? Was this person helping? What was this person’s role?</a:t>
            </a:r>
          </a:p>
          <a:p>
            <a:pPr marL="233738" indent="-233738">
              <a:buAutoNum type="arabicPeriod"/>
            </a:pPr>
            <a:r>
              <a:rPr lang="en-US" baseline="0" dirty="0" smtClean="0"/>
              <a:t>Do the children really need help? Are they just playing? </a:t>
            </a:r>
          </a:p>
          <a:p>
            <a:pPr marL="233738" indent="-233738">
              <a:buAutoNum type="arabicPeriod"/>
            </a:pPr>
            <a:r>
              <a:rPr lang="en-US" baseline="0" dirty="0" smtClean="0"/>
              <a:t>It is hard to know the answers to these questions based on the picture. Often what we see at first glance in the developing world is similar. </a:t>
            </a:r>
            <a:endParaRPr lang="en-US" dirty="0"/>
          </a:p>
        </p:txBody>
      </p:sp>
      <p:sp>
        <p:nvSpPr>
          <p:cNvPr id="4" name="Slide Number Placeholder 3"/>
          <p:cNvSpPr>
            <a:spLocks noGrp="1"/>
          </p:cNvSpPr>
          <p:nvPr>
            <p:ph type="sldNum" sz="quarter" idx="10"/>
          </p:nvPr>
        </p:nvSpPr>
        <p:spPr/>
        <p:txBody>
          <a:bodyPr/>
          <a:lstStyle/>
          <a:p>
            <a:fld id="{10872A8A-0A79-4EA3-B98B-33EAF0962E01}"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862695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p:spPr>
      </p:sp>
      <p:sp>
        <p:nvSpPr>
          <p:cNvPr id="3" name="Notes Placeholder 2"/>
          <p:cNvSpPr>
            <a:spLocks noGrp="1"/>
          </p:cNvSpPr>
          <p:nvPr>
            <p:ph type="body" idx="1"/>
          </p:nvPr>
        </p:nvSpPr>
        <p:spPr/>
        <p:txBody>
          <a:bodyPr/>
          <a:lstStyle/>
          <a:p>
            <a:pPr defTabSz="914378">
              <a:defRPr/>
            </a:pPr>
            <a:endParaRPr lang="en-US" sz="1400" dirty="0">
              <a:solidFill>
                <a:prstClr val="black"/>
              </a:solidFill>
            </a:endParaRPr>
          </a:p>
          <a:p>
            <a:pPr marL="171446" indent="-171446" defTabSz="914378">
              <a:lnSpc>
                <a:spcPct val="107000"/>
              </a:lnSpc>
              <a:spcAft>
                <a:spcPts val="800"/>
              </a:spcAft>
              <a:buFont typeface="Arial" panose="020B0604020202020204" pitchFamily="34" charset="0"/>
              <a:buChar char="•"/>
              <a:defRPr/>
            </a:pPr>
            <a:r>
              <a:rPr lang="en-US" sz="1400" b="1" dirty="0">
                <a:solidFill>
                  <a:srgbClr val="000000"/>
                </a:solidFill>
                <a:highlight>
                  <a:srgbClr val="FFFF00"/>
                </a:highlight>
                <a:latin typeface="Calibri" panose="020F0502020204030204" pitchFamily="34" charset="0"/>
              </a:rPr>
              <a:t>If you do not intend for your audience to read from the screen, print and hand out in advance (or place copies on each table) so they have it easily available.</a:t>
            </a:r>
          </a:p>
          <a:p>
            <a:pPr defTabSz="914378">
              <a:lnSpc>
                <a:spcPct val="107000"/>
              </a:lnSpc>
              <a:spcAft>
                <a:spcPts val="800"/>
              </a:spcAft>
              <a:defRPr/>
            </a:pP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0872A8A-0A79-4EA3-B98B-33EAF0962E01}"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679070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p:spPr>
      </p:sp>
      <p:sp>
        <p:nvSpPr>
          <p:cNvPr id="3" name="Notes Placeholder 2"/>
          <p:cNvSpPr>
            <a:spLocks noGrp="1"/>
          </p:cNvSpPr>
          <p:nvPr>
            <p:ph type="body" idx="1"/>
          </p:nvPr>
        </p:nvSpPr>
        <p:spPr/>
        <p:txBody>
          <a:bodyPr/>
          <a:lstStyle/>
          <a:p>
            <a:r>
              <a:rPr lang="en-US" dirty="0" smtClean="0"/>
              <a:t>The link to this video</a:t>
            </a:r>
            <a:r>
              <a:rPr lang="en-US" baseline="0" dirty="0" smtClean="0"/>
              <a:t> can be found on YouTube:</a:t>
            </a:r>
          </a:p>
          <a:p>
            <a:r>
              <a:rPr lang="en-US" baseline="0" dirty="0" smtClean="0"/>
              <a:t>      https://www.youtube.com/watch?v=3aX3lVBn4T0</a:t>
            </a:r>
          </a:p>
          <a:p>
            <a:endParaRPr lang="en-US" baseline="0" dirty="0" smtClean="0"/>
          </a:p>
          <a:p>
            <a:r>
              <a:rPr lang="en-US" baseline="0" dirty="0" smtClean="0"/>
              <a:t>If the link is broken on this slide, please copy and paste the following link when inserting a Hyperlink to the video in your presentation:</a:t>
            </a:r>
          </a:p>
          <a:p>
            <a:endParaRPr lang="en-US" baseline="0" dirty="0" smtClean="0"/>
          </a:p>
          <a:p>
            <a:r>
              <a:rPr lang="en-US" dirty="0" smtClean="0"/>
              <a:t>https://www.chausa.org/international-outreach-video-scenarios/video-scenario---conducting-mission-and-immersion-trips/what-is-it-about-our-mission-that-calls-us-to-send-medical-teams</a:t>
            </a:r>
          </a:p>
          <a:p>
            <a:endParaRPr lang="en-US" dirty="0"/>
          </a:p>
        </p:txBody>
      </p:sp>
      <p:sp>
        <p:nvSpPr>
          <p:cNvPr id="4" name="Slide Number Placeholder 3"/>
          <p:cNvSpPr>
            <a:spLocks noGrp="1"/>
          </p:cNvSpPr>
          <p:nvPr>
            <p:ph type="sldNum" sz="quarter" idx="10"/>
          </p:nvPr>
        </p:nvSpPr>
        <p:spPr/>
        <p:txBody>
          <a:bodyPr/>
          <a:lstStyle/>
          <a:p>
            <a:fld id="{10872A8A-0A79-4EA3-B98B-33EAF0962E01}"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544650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p:spPr>
      </p:sp>
      <p:sp>
        <p:nvSpPr>
          <p:cNvPr id="3" name="Notes Placeholder 2"/>
          <p:cNvSpPr>
            <a:spLocks noGrp="1"/>
          </p:cNvSpPr>
          <p:nvPr>
            <p:ph type="body" idx="1"/>
          </p:nvPr>
        </p:nvSpPr>
        <p:spPr/>
        <p:txBody>
          <a:bodyPr/>
          <a:lstStyle/>
          <a:p>
            <a:pPr marL="0" lvl="1" defTabSz="934952">
              <a:defRPr/>
            </a:pPr>
            <a:r>
              <a:rPr lang="en-US" dirty="0">
                <a:solidFill>
                  <a:schemeClr val="tx1"/>
                </a:solidFill>
              </a:rPr>
              <a:t>Review your organizational partnership at a high level </a:t>
            </a:r>
            <a:r>
              <a:rPr lang="en-US" dirty="0" smtClean="0">
                <a:solidFill>
                  <a:schemeClr val="tx1"/>
                </a:solidFill>
              </a:rPr>
              <a:t>and make sure all of the following questions are addressed:</a:t>
            </a:r>
          </a:p>
          <a:p>
            <a:pPr marL="171446" lvl="1" indent="-171446" defTabSz="934952">
              <a:buFont typeface="Arial" panose="020B0604020202020204" pitchFamily="34" charset="0"/>
              <a:buChar char="•"/>
              <a:defRPr/>
            </a:pPr>
            <a:r>
              <a:rPr lang="en-US" dirty="0" smtClean="0">
                <a:solidFill>
                  <a:schemeClr val="tx1"/>
                </a:solidFill>
              </a:rPr>
              <a:t>Who </a:t>
            </a:r>
            <a:r>
              <a:rPr lang="en-US" dirty="0">
                <a:solidFill>
                  <a:schemeClr val="tx1"/>
                </a:solidFill>
              </a:rPr>
              <a:t>the partnership is </a:t>
            </a:r>
            <a:r>
              <a:rPr lang="en-US" dirty="0" smtClean="0">
                <a:solidFill>
                  <a:schemeClr val="tx1"/>
                </a:solidFill>
              </a:rPr>
              <a:t>with</a:t>
            </a:r>
          </a:p>
          <a:p>
            <a:pPr marL="171446" lvl="1" indent="-171446" defTabSz="934952">
              <a:buFont typeface="Arial" panose="020B0604020202020204" pitchFamily="34" charset="0"/>
              <a:buChar char="•"/>
              <a:defRPr/>
            </a:pPr>
            <a:r>
              <a:rPr lang="en-US" dirty="0" smtClean="0">
                <a:solidFill>
                  <a:schemeClr val="tx1"/>
                </a:solidFill>
              </a:rPr>
              <a:t>When </a:t>
            </a:r>
            <a:r>
              <a:rPr lang="en-US" dirty="0">
                <a:solidFill>
                  <a:schemeClr val="tx1"/>
                </a:solidFill>
              </a:rPr>
              <a:t>it </a:t>
            </a:r>
            <a:r>
              <a:rPr lang="en-US" dirty="0" smtClean="0">
                <a:solidFill>
                  <a:schemeClr val="tx1"/>
                </a:solidFill>
              </a:rPr>
              <a:t>started</a:t>
            </a:r>
          </a:p>
          <a:p>
            <a:pPr marL="171446" lvl="1" indent="-171446" defTabSz="934952">
              <a:buFont typeface="Arial" panose="020B0604020202020204" pitchFamily="34" charset="0"/>
              <a:buChar char="•"/>
              <a:defRPr/>
            </a:pPr>
            <a:r>
              <a:rPr lang="en-US" dirty="0" smtClean="0">
                <a:solidFill>
                  <a:schemeClr val="tx1"/>
                </a:solidFill>
              </a:rPr>
              <a:t>Where </a:t>
            </a:r>
            <a:r>
              <a:rPr lang="en-US" dirty="0">
                <a:solidFill>
                  <a:schemeClr val="tx1"/>
                </a:solidFill>
              </a:rPr>
              <a:t>it is </a:t>
            </a:r>
            <a:r>
              <a:rPr lang="en-US" dirty="0" smtClean="0">
                <a:solidFill>
                  <a:schemeClr val="tx1"/>
                </a:solidFill>
              </a:rPr>
              <a:t>located</a:t>
            </a:r>
          </a:p>
          <a:p>
            <a:pPr marL="171446" lvl="1" indent="-171446" defTabSz="934952">
              <a:buFont typeface="Arial" panose="020B0604020202020204" pitchFamily="34" charset="0"/>
              <a:buChar char="•"/>
              <a:defRPr/>
            </a:pPr>
            <a:r>
              <a:rPr lang="en-US" dirty="0" smtClean="0">
                <a:solidFill>
                  <a:schemeClr val="tx1"/>
                </a:solidFill>
              </a:rPr>
              <a:t>What </a:t>
            </a:r>
            <a:r>
              <a:rPr lang="en-US" dirty="0">
                <a:solidFill>
                  <a:schemeClr val="tx1"/>
                </a:solidFill>
              </a:rPr>
              <a:t>are the objectives of </a:t>
            </a:r>
            <a:r>
              <a:rPr lang="en-US" dirty="0" smtClean="0">
                <a:solidFill>
                  <a:schemeClr val="tx1"/>
                </a:solidFill>
              </a:rPr>
              <a:t>your trip</a:t>
            </a:r>
          </a:p>
          <a:p>
            <a:pPr marL="171446" lvl="1" indent="-171446" defTabSz="934952">
              <a:buFont typeface="Arial" panose="020B0604020202020204" pitchFamily="34" charset="0"/>
              <a:buChar char="•"/>
              <a:defRPr/>
            </a:pPr>
            <a:r>
              <a:rPr lang="en-US" dirty="0" smtClean="0">
                <a:solidFill>
                  <a:schemeClr val="tx1"/>
                </a:solidFill>
              </a:rPr>
              <a:t>Why </a:t>
            </a:r>
            <a:r>
              <a:rPr lang="en-US" dirty="0">
                <a:solidFill>
                  <a:schemeClr val="tx1"/>
                </a:solidFill>
              </a:rPr>
              <a:t>it is important for all </a:t>
            </a:r>
            <a:r>
              <a:rPr lang="en-US" dirty="0" smtClean="0">
                <a:solidFill>
                  <a:schemeClr val="tx1"/>
                </a:solidFill>
              </a:rPr>
              <a:t>involved</a:t>
            </a:r>
            <a:r>
              <a:rPr lang="en-US" baseline="0" dirty="0" smtClean="0">
                <a:solidFill>
                  <a:schemeClr val="tx1"/>
                </a:solidFill>
              </a:rPr>
              <a:t> – both the U.S. and the International partner</a:t>
            </a:r>
            <a:endParaRPr lang="en-US" dirty="0" smtClean="0">
              <a:solidFill>
                <a:schemeClr val="tx1"/>
              </a:solidFill>
            </a:endParaRPr>
          </a:p>
          <a:p>
            <a:pPr marL="171446" lvl="1" indent="-171446" defTabSz="934952">
              <a:buFont typeface="Arial" panose="020B0604020202020204" pitchFamily="34" charset="0"/>
              <a:buChar char="•"/>
              <a:defRPr/>
            </a:pPr>
            <a:r>
              <a:rPr lang="en-US" dirty="0" smtClean="0">
                <a:solidFill>
                  <a:schemeClr val="tx1"/>
                </a:solidFill>
              </a:rPr>
              <a:t>How </a:t>
            </a:r>
            <a:r>
              <a:rPr lang="en-US" dirty="0">
                <a:solidFill>
                  <a:schemeClr val="tx1"/>
                </a:solidFill>
              </a:rPr>
              <a:t>it relates to the ongoing </a:t>
            </a:r>
            <a:r>
              <a:rPr lang="en-US" dirty="0" smtClean="0">
                <a:solidFill>
                  <a:schemeClr val="tx1"/>
                </a:solidFill>
              </a:rPr>
              <a:t>ministry </a:t>
            </a:r>
            <a:endParaRPr lang="en-US" dirty="0">
              <a:solidFill>
                <a:schemeClr val="tx1"/>
              </a:solidFill>
            </a:endParaRPr>
          </a:p>
          <a:p>
            <a:pPr marL="0" lvl="1" defTabSz="934952">
              <a:defRPr/>
            </a:pPr>
            <a:endParaRPr lang="en-US" dirty="0"/>
          </a:p>
          <a:p>
            <a:pPr marL="0" lvl="1" defTabSz="934952">
              <a:defRPr/>
            </a:pPr>
            <a:endParaRPr lang="en-US" dirty="0" smtClean="0"/>
          </a:p>
          <a:p>
            <a:pPr marL="0" lvl="1" defTabSz="934952">
              <a:defRPr/>
            </a:pPr>
            <a:r>
              <a:rPr lang="en-US" sz="1400" b="1" dirty="0">
                <a:solidFill>
                  <a:srgbClr val="000000"/>
                </a:solidFill>
                <a:highlight>
                  <a:srgbClr val="FFFF00"/>
                </a:highlight>
                <a:latin typeface="Calibri" panose="020F0502020204030204" pitchFamily="34" charset="0"/>
              </a:rPr>
              <a:t>This may take several additional slides that you may want to provide to ensure that all objectives and the </a:t>
            </a:r>
            <a:r>
              <a:rPr lang="en-US" sz="1400" b="1" dirty="0" smtClean="0">
                <a:solidFill>
                  <a:srgbClr val="000000"/>
                </a:solidFill>
                <a:highlight>
                  <a:srgbClr val="FFFF00"/>
                </a:highlight>
                <a:latin typeface="Calibri" panose="020F0502020204030204" pitchFamily="34" charset="0"/>
              </a:rPr>
              <a:t>importance </a:t>
            </a:r>
            <a:r>
              <a:rPr lang="en-US" sz="1400" b="1" dirty="0">
                <a:solidFill>
                  <a:srgbClr val="000000"/>
                </a:solidFill>
                <a:highlight>
                  <a:srgbClr val="FFFF00"/>
                </a:highlight>
                <a:latin typeface="Calibri" panose="020F0502020204030204" pitchFamily="34" charset="0"/>
              </a:rPr>
              <a:t>of this partnership are clearly expressed to your participants.</a:t>
            </a:r>
          </a:p>
          <a:p>
            <a:pPr marL="0" lvl="1" defTabSz="934952">
              <a:defRPr/>
            </a:pPr>
            <a:endParaRPr lang="en-US" sz="1400" b="1" dirty="0">
              <a:solidFill>
                <a:srgbClr val="000000"/>
              </a:solidFill>
              <a:highlight>
                <a:srgbClr val="FFFF00"/>
              </a:highlight>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10872A8A-0A79-4EA3-B98B-33EAF0962E01}"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745323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p:spPr>
      </p:sp>
      <p:sp>
        <p:nvSpPr>
          <p:cNvPr id="3" name="Notes Placeholder 2"/>
          <p:cNvSpPr>
            <a:spLocks noGrp="1"/>
          </p:cNvSpPr>
          <p:nvPr>
            <p:ph type="body" idx="1"/>
          </p:nvPr>
        </p:nvSpPr>
        <p:spPr/>
        <p:txBody>
          <a:bodyPr/>
          <a:lstStyle/>
          <a:p>
            <a:endParaRPr lang="en-US" dirty="0"/>
          </a:p>
          <a:p>
            <a:r>
              <a:rPr lang="en-US" b="1" dirty="0" smtClean="0"/>
              <a:t>Called </a:t>
            </a:r>
            <a:r>
              <a:rPr lang="en-US" b="1" dirty="0"/>
              <a:t>to Serve: Guided by Tradition </a:t>
            </a:r>
            <a:endParaRPr lang="en-US" dirty="0"/>
          </a:p>
          <a:p>
            <a:r>
              <a:rPr lang="en-US" i="1" dirty="0"/>
              <a:t>Presented by </a:t>
            </a:r>
            <a:endParaRPr lang="en-US" dirty="0"/>
          </a:p>
          <a:p>
            <a:r>
              <a:rPr lang="en-US" i="1" dirty="0"/>
              <a:t>Sr. Mary Haddad, RSM, MSW, MBA </a:t>
            </a:r>
            <a:endParaRPr lang="en-US" dirty="0"/>
          </a:p>
          <a:p>
            <a:r>
              <a:rPr lang="en-US" i="1" dirty="0"/>
              <a:t>CHA </a:t>
            </a:r>
            <a:r>
              <a:rPr lang="en-US" i="1" dirty="0" smtClean="0"/>
              <a:t>Vice</a:t>
            </a:r>
            <a:r>
              <a:rPr lang="en-US" i="1" baseline="0" dirty="0" smtClean="0"/>
              <a:t> President, Mission Services</a:t>
            </a:r>
            <a:r>
              <a:rPr lang="en-US" i="1" dirty="0" smtClean="0"/>
              <a:t> </a:t>
            </a:r>
            <a:endParaRPr lang="en-US" dirty="0"/>
          </a:p>
          <a:p>
            <a:endParaRPr lang="en-US" b="1" dirty="0"/>
          </a:p>
          <a:p>
            <a:r>
              <a:rPr lang="en-US" b="1" dirty="0"/>
              <a:t>Suggestions for Theological Reflection and Formation Study </a:t>
            </a:r>
            <a:endParaRPr lang="en-US" dirty="0"/>
          </a:p>
          <a:p>
            <a:pPr>
              <a:lnSpc>
                <a:spcPct val="107000"/>
              </a:lnSpc>
              <a:spcAft>
                <a:spcPts val="800"/>
              </a:spcAft>
            </a:pPr>
            <a:endParaRPr lang="en-US" dirty="0"/>
          </a:p>
          <a:p>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following process is offered as an outline for discussion of the video “Called to Serve: Guided by Tradition.” It provides suggestions for reflection and discussion on the challenges of international outreach. It is designed to be adapted to the needs of small or large groups such as boards, sponsors, executive leaders and formation groups, but is also relevant for all associates—especially those who are interested or have participated in international outreach. Too, it will be useful in orientation.</a:t>
            </a:r>
            <a:endParaRPr lang="en-US" dirty="0" smtClean="0"/>
          </a:p>
          <a:p>
            <a:endParaRPr lang="en-US" dirty="0" smtClean="0"/>
          </a:p>
          <a:p>
            <a:pPr marL="228596" indent="-228596">
              <a:buAutoNum type="arabicPeriod"/>
            </a:pPr>
            <a:r>
              <a:rPr lang="en-US" dirty="0">
                <a:solidFill>
                  <a:srgbClr val="00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Provide the group with </a:t>
            </a:r>
            <a:r>
              <a:rPr lang="en-US" dirty="0" smtClean="0">
                <a:solidFill>
                  <a:srgbClr val="00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“A Shared </a:t>
            </a:r>
            <a:r>
              <a:rPr lang="en-US" dirty="0">
                <a:solidFill>
                  <a:srgbClr val="00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Statement of Identity For the Catholic Health </a:t>
            </a:r>
            <a:r>
              <a:rPr lang="en-US" dirty="0" smtClean="0">
                <a:solidFill>
                  <a:srgbClr val="00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Association.” </a:t>
            </a:r>
            <a:r>
              <a:rPr lang="en-US" dirty="0">
                <a:solidFill>
                  <a:srgbClr val="00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Ask someone to read aloud the second paragraph of the statement, beginning </a:t>
            </a:r>
            <a:r>
              <a:rPr lang="en-US" dirty="0" smtClean="0">
                <a:solidFill>
                  <a:srgbClr val="00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with, </a:t>
            </a:r>
            <a:r>
              <a:rPr lang="en-US" dirty="0">
                <a:solidFill>
                  <a:srgbClr val="00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“We work to bring alive … </a:t>
            </a:r>
            <a:r>
              <a:rPr lang="en-US" dirty="0" smtClean="0">
                <a:solidFill>
                  <a:srgbClr val="00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00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Invite responses to the following question</a:t>
            </a:r>
            <a:r>
              <a:rPr lang="en-US" dirty="0" smtClean="0"/>
              <a:t>:</a:t>
            </a:r>
          </a:p>
          <a:p>
            <a:r>
              <a:rPr lang="en-US" dirty="0" smtClean="0"/>
              <a:t> </a:t>
            </a:r>
            <a:endParaRPr lang="en-US" dirty="0"/>
          </a:p>
          <a:p>
            <a:pPr marL="628636" lvl="1" indent="-171446">
              <a:buFont typeface="Arial" panose="020B0604020202020204" pitchFamily="34" charset="0"/>
              <a:buChar char="•"/>
            </a:pPr>
            <a:r>
              <a:rPr lang="en-US" dirty="0" smtClean="0"/>
              <a:t>Think </a:t>
            </a:r>
            <a:r>
              <a:rPr lang="en-US" dirty="0"/>
              <a:t>of a personal experience you have had in promoting health and delivering health care with “special attention to our neighbors who are poor, underserved, and most vulnerable.” Did that experience help to bring about change for others? Did the experience bring about change in you? </a:t>
            </a:r>
            <a:r>
              <a:rPr lang="en-US" dirty="0" smtClean="0"/>
              <a:t>  (</a:t>
            </a:r>
            <a:r>
              <a:rPr lang="en-US" dirty="0"/>
              <a:t>P</a:t>
            </a:r>
            <a:r>
              <a:rPr lang="en-US" dirty="0" smtClean="0"/>
              <a:t>erhaps </a:t>
            </a:r>
            <a:r>
              <a:rPr lang="en-US" dirty="0"/>
              <a:t>ask them if so, how</a:t>
            </a:r>
            <a:r>
              <a:rPr lang="en-US" dirty="0" smtClean="0"/>
              <a:t>?)</a:t>
            </a:r>
            <a:endParaRPr lang="en-US" dirty="0"/>
          </a:p>
          <a:p>
            <a:endParaRPr lang="en-US" dirty="0" smtClean="0"/>
          </a:p>
          <a:p>
            <a:r>
              <a:rPr lang="en-US" dirty="0" smtClean="0"/>
              <a:t>2.   </a:t>
            </a:r>
            <a:r>
              <a:rPr lang="en-US" dirty="0">
                <a:solidFill>
                  <a:srgbClr val="000000"/>
                </a:solidFill>
                <a:highlight>
                  <a:srgbClr val="FFFF00"/>
                </a:highlight>
                <a:latin typeface="Calibri" panose="020F0502020204030204" pitchFamily="34" charset="0"/>
              </a:rPr>
              <a:t>Show the video (approximately 12 minutes). Read this lead-in to the video:</a:t>
            </a:r>
            <a:endParaRPr lang="en-US" dirty="0" smtClean="0"/>
          </a:p>
          <a:p>
            <a:endParaRPr lang="en-US" dirty="0" smtClean="0"/>
          </a:p>
          <a:p>
            <a:r>
              <a:rPr lang="en-US" i="1" dirty="0" smtClean="0"/>
              <a:t>In </a:t>
            </a:r>
            <a:r>
              <a:rPr lang="en-US" i="1" dirty="0"/>
              <a:t>this video titled “Called to Serve: Guided by Tradition,” Sr. Mary Haddad, </a:t>
            </a:r>
            <a:r>
              <a:rPr lang="en-US" i="1" dirty="0" smtClean="0"/>
              <a:t>vice</a:t>
            </a:r>
            <a:r>
              <a:rPr lang="en-US" i="1" baseline="0" dirty="0" smtClean="0"/>
              <a:t> president of mission services</a:t>
            </a:r>
            <a:r>
              <a:rPr lang="en-US" i="1" dirty="0" smtClean="0"/>
              <a:t> </a:t>
            </a:r>
            <a:r>
              <a:rPr lang="en-US" i="1" dirty="0"/>
              <a:t>at the Catholic Health Association, speaks about the theological and historical roots of international outreach by Catholic health care ministries. She provides a bit of guidance on ensuring cultural competence and how to serve as a partners in this work. As you watch and listen, consider how our tradition of service naturally leads to international outreach. </a:t>
            </a:r>
            <a:endParaRPr lang="en-US" i="1" dirty="0" smtClean="0"/>
          </a:p>
          <a:p>
            <a:endParaRPr lang="en-US" dirty="0" smtClean="0"/>
          </a:p>
          <a:p>
            <a:pPr marL="228596" indent="-228596">
              <a:buAutoNum type="arabicPeriod" startAt="3"/>
            </a:pPr>
            <a:r>
              <a:rPr lang="en-US" dirty="0" smtClean="0">
                <a:solidFill>
                  <a:srgbClr val="000000"/>
                </a:solidFill>
                <a:highlight>
                  <a:srgbClr val="FFFF00"/>
                </a:highlight>
                <a:latin typeface="Calibri" panose="020F0502020204030204" pitchFamily="34" charset="0"/>
              </a:rPr>
              <a:t>After </a:t>
            </a:r>
            <a:r>
              <a:rPr lang="en-US" dirty="0">
                <a:solidFill>
                  <a:srgbClr val="000000"/>
                </a:solidFill>
                <a:highlight>
                  <a:srgbClr val="FFFF00"/>
                </a:highlight>
                <a:latin typeface="Calibri" panose="020F0502020204030204" pitchFamily="34" charset="0"/>
              </a:rPr>
              <a:t>the video, ask the group to think about and discuss the questions that are raised at the end. If it is a large group, you may assign the questions </a:t>
            </a:r>
            <a:r>
              <a:rPr lang="en-US" dirty="0" smtClean="0">
                <a:solidFill>
                  <a:srgbClr val="000000"/>
                </a:solidFill>
                <a:highlight>
                  <a:srgbClr val="FFFF00"/>
                </a:highlight>
                <a:latin typeface="Calibri" panose="020F0502020204030204" pitchFamily="34" charset="0"/>
              </a:rPr>
              <a:t>to </a:t>
            </a:r>
            <a:r>
              <a:rPr lang="en-US" dirty="0">
                <a:solidFill>
                  <a:srgbClr val="000000"/>
                </a:solidFill>
                <a:highlight>
                  <a:srgbClr val="FFFF00"/>
                </a:highlight>
                <a:latin typeface="Calibri" panose="020F0502020204030204" pitchFamily="34" charset="0"/>
              </a:rPr>
              <a:t>different tables for discussion.</a:t>
            </a:r>
            <a:endParaRPr lang="en-US" dirty="0" smtClean="0"/>
          </a:p>
          <a:p>
            <a:pPr marL="632493" lvl="1" indent="-175304">
              <a:buFont typeface="Arial" panose="020B0604020202020204" pitchFamily="34" charset="0"/>
              <a:buChar char="•"/>
            </a:pPr>
            <a:r>
              <a:rPr lang="en-US" dirty="0" smtClean="0"/>
              <a:t>What </a:t>
            </a:r>
            <a:r>
              <a:rPr lang="en-US" dirty="0"/>
              <a:t>of our tradition most resonates with your call to serve those on the margin of society? </a:t>
            </a:r>
          </a:p>
          <a:p>
            <a:pPr marL="632493" lvl="1" indent="-175304">
              <a:buFont typeface="Arial" panose="020B0604020202020204" pitchFamily="34" charset="0"/>
              <a:buChar char="•"/>
            </a:pPr>
            <a:r>
              <a:rPr lang="en-US" dirty="0"/>
              <a:t>How are you being called to advance the work of caring for those beyond our borders? </a:t>
            </a:r>
          </a:p>
          <a:p>
            <a:endParaRPr lang="en-US" b="1" dirty="0" smtClean="0"/>
          </a:p>
          <a:p>
            <a:r>
              <a:rPr lang="en-US" dirty="0" smtClean="0"/>
              <a:t>4</a:t>
            </a:r>
            <a:r>
              <a:rPr lang="en-US" dirty="0"/>
              <a:t>. </a:t>
            </a:r>
            <a:r>
              <a:rPr lang="en-US" dirty="0" smtClean="0"/>
              <a:t>   </a:t>
            </a:r>
            <a:r>
              <a:rPr lang="en-US" dirty="0">
                <a:solidFill>
                  <a:srgbClr val="000000"/>
                </a:solidFill>
                <a:highlight>
                  <a:srgbClr val="FFFF00"/>
                </a:highlight>
                <a:latin typeface="Calibri" panose="020F0502020204030204" pitchFamily="34" charset="0"/>
              </a:rPr>
              <a:t>The following question is provided as an option for further discussion</a:t>
            </a:r>
            <a:r>
              <a:rPr lang="en-US" dirty="0" smtClean="0"/>
              <a:t>: </a:t>
            </a:r>
            <a:endParaRPr lang="en-US" dirty="0"/>
          </a:p>
          <a:p>
            <a:pPr marL="632493" lvl="1" indent="-175304">
              <a:buFont typeface="Arial" panose="020B0604020202020204" pitchFamily="34" charset="0"/>
              <a:buChar char="•"/>
            </a:pPr>
            <a:r>
              <a:rPr lang="en-US" dirty="0"/>
              <a:t>How can we assure that dignity, respect and mutual cooperation are built into our international outreach efforts? </a:t>
            </a:r>
          </a:p>
          <a:p>
            <a:endParaRPr lang="en-US" dirty="0"/>
          </a:p>
          <a:p>
            <a:r>
              <a:rPr lang="en-US" b="1" i="1" dirty="0"/>
              <a:t>A Shared Statement of Identity for the Catholic Health Ministry </a:t>
            </a:r>
            <a:endParaRPr lang="en-US" dirty="0"/>
          </a:p>
          <a:p>
            <a:pPr lvl="1"/>
            <a:r>
              <a:rPr lang="en-US" i="1" dirty="0"/>
              <a:t>W</a:t>
            </a:r>
            <a:r>
              <a:rPr lang="en-US" dirty="0"/>
              <a:t>e are the people of Catholic health care, a ministry </a:t>
            </a:r>
          </a:p>
          <a:p>
            <a:pPr lvl="1"/>
            <a:r>
              <a:rPr lang="en-US" dirty="0"/>
              <a:t>of the church continuing Jesus’ mission of love and </a:t>
            </a:r>
          </a:p>
          <a:p>
            <a:pPr lvl="1"/>
            <a:r>
              <a:rPr lang="en-US" dirty="0"/>
              <a:t>healing today. As provider, employer, advocate, </a:t>
            </a:r>
          </a:p>
          <a:p>
            <a:pPr lvl="1"/>
            <a:r>
              <a:rPr lang="en-US" dirty="0"/>
              <a:t>citizen—bringing together people of diverse faiths and backgrounds— </a:t>
            </a:r>
          </a:p>
          <a:p>
            <a:pPr lvl="1"/>
            <a:r>
              <a:rPr lang="en-US" dirty="0"/>
              <a:t>our ministry is an enduring sign of health care </a:t>
            </a:r>
          </a:p>
          <a:p>
            <a:pPr lvl="1"/>
            <a:r>
              <a:rPr lang="en-US" dirty="0"/>
              <a:t>rooted in our belief that every person is a treasure, every life a </a:t>
            </a:r>
          </a:p>
          <a:p>
            <a:pPr lvl="1"/>
            <a:r>
              <a:rPr lang="en-US" dirty="0"/>
              <a:t>sacred gift, every human being a unity of body, mind, and spirit. </a:t>
            </a:r>
          </a:p>
          <a:p>
            <a:pPr lvl="1"/>
            <a:r>
              <a:rPr lang="en-US" dirty="0"/>
              <a:t>We work to bring alive the Gospel vision of justice and peace. </a:t>
            </a:r>
          </a:p>
          <a:p>
            <a:pPr lvl="1"/>
            <a:r>
              <a:rPr lang="en-US" dirty="0"/>
              <a:t>We answer God’s call to foster healing, act with compassion, </a:t>
            </a:r>
          </a:p>
          <a:p>
            <a:pPr lvl="1"/>
            <a:r>
              <a:rPr lang="en-US" dirty="0"/>
              <a:t>and promote wellness for all persons and communities, with </a:t>
            </a:r>
          </a:p>
          <a:p>
            <a:pPr lvl="1"/>
            <a:r>
              <a:rPr lang="en-US" dirty="0"/>
              <a:t>special attention to our neighbors who are poor, underserved, </a:t>
            </a:r>
          </a:p>
          <a:p>
            <a:pPr lvl="1"/>
            <a:r>
              <a:rPr lang="en-US" dirty="0"/>
              <a:t>and most vulnerable. By our service, we strive to transform </a:t>
            </a:r>
          </a:p>
          <a:p>
            <a:pPr lvl="1"/>
            <a:r>
              <a:rPr lang="en-US" dirty="0"/>
              <a:t>hurt into hope. </a:t>
            </a:r>
          </a:p>
          <a:p>
            <a:pPr lvl="1"/>
            <a:r>
              <a:rPr lang="en-US" dirty="0"/>
              <a:t>As the church’s ministry of health care, we commit to: </a:t>
            </a:r>
          </a:p>
          <a:p>
            <a:pPr lvl="1"/>
            <a:r>
              <a:rPr lang="en-US" dirty="0"/>
              <a:t>• Promote and Defend Human Dignity </a:t>
            </a:r>
          </a:p>
          <a:p>
            <a:pPr lvl="1"/>
            <a:r>
              <a:rPr lang="en-US" dirty="0"/>
              <a:t>• Attend to the Whole Person </a:t>
            </a:r>
          </a:p>
          <a:p>
            <a:pPr lvl="1"/>
            <a:r>
              <a:rPr lang="en-US" dirty="0"/>
              <a:t>• Care for Poor and Vulnerable Persons </a:t>
            </a:r>
          </a:p>
          <a:p>
            <a:pPr lvl="1"/>
            <a:r>
              <a:rPr lang="en-US" dirty="0"/>
              <a:t>• Promote the Common Good </a:t>
            </a:r>
          </a:p>
          <a:p>
            <a:pPr lvl="1"/>
            <a:r>
              <a:rPr lang="en-US" dirty="0"/>
              <a:t>• Act on Behalf of Justice </a:t>
            </a:r>
          </a:p>
          <a:p>
            <a:pPr lvl="1"/>
            <a:r>
              <a:rPr lang="en-US" dirty="0"/>
              <a:t>• Steward Resources </a:t>
            </a:r>
          </a:p>
          <a:p>
            <a:pPr lvl="1"/>
            <a:r>
              <a:rPr lang="en-US" dirty="0"/>
              <a:t>• Act in Communion with the Church </a:t>
            </a:r>
          </a:p>
          <a:p>
            <a:pPr lvl="1"/>
            <a:endParaRPr lang="en-US" dirty="0"/>
          </a:p>
          <a:p>
            <a:pPr lvl="1"/>
            <a:endParaRPr lang="en-US" dirty="0" smtClean="0"/>
          </a:p>
        </p:txBody>
      </p:sp>
      <p:sp>
        <p:nvSpPr>
          <p:cNvPr id="4" name="Slide Number Placeholder 3"/>
          <p:cNvSpPr>
            <a:spLocks noGrp="1"/>
          </p:cNvSpPr>
          <p:nvPr>
            <p:ph type="sldNum" sz="quarter" idx="10"/>
          </p:nvPr>
        </p:nvSpPr>
        <p:spPr/>
        <p:txBody>
          <a:bodyPr/>
          <a:lstStyle/>
          <a:p>
            <a:fld id="{10872A8A-0A79-4EA3-B98B-33EAF0962E01}"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603656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t>PLEASE</a:t>
            </a:r>
            <a:r>
              <a:rPr lang="en-US" b="1" i="0" baseline="0" dirty="0" smtClean="0"/>
              <a:t> NOTE:  </a:t>
            </a:r>
            <a:r>
              <a:rPr lang="en-US" i="0" baseline="0" dirty="0" smtClean="0"/>
              <a:t>Pocket Cards in packs of 50 can be purchased from the CHA Store for the member price of $4.00 per pack.  Cards are available in English, Spanish, and Hindi.</a:t>
            </a:r>
          </a:p>
          <a:p>
            <a:endParaRPr lang="en-US" i="0" baseline="0" dirty="0" smtClean="0"/>
          </a:p>
          <a:p>
            <a:r>
              <a:rPr lang="en-US" i="0" baseline="0" dirty="0" smtClean="0"/>
              <a:t>Pocket Cards can be ordered from the following CHA site:   </a:t>
            </a:r>
            <a:r>
              <a:rPr lang="en-US" dirty="0" smtClean="0"/>
              <a:t>https://www.chausa.org/store/products/product?id=2842</a:t>
            </a:r>
          </a:p>
        </p:txBody>
      </p:sp>
      <p:sp>
        <p:nvSpPr>
          <p:cNvPr id="4" name="Slide Number Placeholder 3"/>
          <p:cNvSpPr>
            <a:spLocks noGrp="1"/>
          </p:cNvSpPr>
          <p:nvPr>
            <p:ph type="sldNum" sz="quarter" idx="10"/>
          </p:nvPr>
        </p:nvSpPr>
        <p:spPr/>
        <p:txBody>
          <a:bodyPr/>
          <a:lstStyle/>
          <a:p>
            <a:fld id="{E48E61C9-3552-4F50-A87E-6175DE7BF198}" type="slidenum">
              <a:rPr lang="en-US" smtClean="0"/>
              <a:t>9</a:t>
            </a:fld>
            <a:endParaRPr lang="en-US"/>
          </a:p>
        </p:txBody>
      </p:sp>
    </p:spTree>
    <p:extLst>
      <p:ext uri="{BB962C8B-B14F-4D97-AF65-F5344CB8AC3E}">
        <p14:creationId xmlns:p14="http://schemas.microsoft.com/office/powerpoint/2010/main" val="35958169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11942"/>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591617"/>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45930"/>
            <a:ext cx="2057400" cy="365125"/>
          </a:xfrm>
          <a:prstGeom prst="rect">
            <a:avLst/>
          </a:prstGeom>
        </p:spPr>
        <p:txBody>
          <a:bodyPr/>
          <a:lstStyle/>
          <a:p>
            <a:fld id="{BBF6FFAA-D6AB-41FE-9EA6-85F01E89B76B}" type="datetimeFigureOut">
              <a:rPr lang="en-US" smtClean="0">
                <a:solidFill>
                  <a:prstClr val="black">
                    <a:tint val="75000"/>
                  </a:prstClr>
                </a:solidFill>
              </a:rPr>
              <a:pPr/>
              <a:t>9/9/2016</a:t>
            </a:fld>
            <a:endParaRPr lang="en-US">
              <a:solidFill>
                <a:prstClr val="black">
                  <a:tint val="75000"/>
                </a:prstClr>
              </a:solidFill>
            </a:endParaRPr>
          </a:p>
        </p:txBody>
      </p:sp>
      <p:sp>
        <p:nvSpPr>
          <p:cNvPr id="5" name="Footer Placeholder 4"/>
          <p:cNvSpPr>
            <a:spLocks noGrp="1"/>
          </p:cNvSpPr>
          <p:nvPr>
            <p:ph type="ftr" sz="quarter" idx="11"/>
          </p:nvPr>
        </p:nvSpPr>
        <p:spPr>
          <a:xfrm>
            <a:off x="3028950" y="6345930"/>
            <a:ext cx="3086100" cy="365125"/>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457950" y="6345930"/>
            <a:ext cx="2057400" cy="365125"/>
          </a:xfrm>
        </p:spPr>
        <p:txBody>
          <a:bodyPr/>
          <a:lstStyle/>
          <a:p>
            <a:fld id="{720FF0A4-7A03-4118-9D26-7692C8CCEEF5}"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16" y="117595"/>
            <a:ext cx="8869680" cy="6618773"/>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79951"/>
            <a:ext cx="9144000" cy="1143000"/>
          </a:xfrm>
          <a:prstGeom prst="rect">
            <a:avLst/>
          </a:prstGeom>
        </p:spPr>
      </p:pic>
      <p:sp>
        <p:nvSpPr>
          <p:cNvPr id="9" name="TextBox 8"/>
          <p:cNvSpPr txBox="1"/>
          <p:nvPr/>
        </p:nvSpPr>
        <p:spPr>
          <a:xfrm>
            <a:off x="171450" y="6447529"/>
            <a:ext cx="3026791" cy="246221"/>
          </a:xfrm>
          <a:prstGeom prst="rect">
            <a:avLst/>
          </a:prstGeom>
          <a:noFill/>
        </p:spPr>
        <p:txBody>
          <a:bodyPr wrap="none" rtlCol="0">
            <a:spAutoFit/>
          </a:bodyPr>
          <a:lstStyle/>
          <a:p>
            <a:r>
              <a:rPr lang="en-US" sz="1000" dirty="0" smtClean="0">
                <a:solidFill>
                  <a:schemeClr val="bg1"/>
                </a:solidFill>
              </a:rPr>
              <a:t>© The Catholic Health Association of the United States</a:t>
            </a:r>
            <a:endParaRPr lang="en-US" sz="1000" dirty="0">
              <a:solidFill>
                <a:schemeClr val="bg1"/>
              </a:solidFill>
            </a:endParaRPr>
          </a:p>
        </p:txBody>
      </p:sp>
      <p:sp>
        <p:nvSpPr>
          <p:cNvPr id="10" name="Text Placeholder 8"/>
          <p:cNvSpPr>
            <a:spLocks noGrp="1"/>
          </p:cNvSpPr>
          <p:nvPr>
            <p:ph type="body" sz="quarter" idx="13" hasCustomPrompt="1"/>
          </p:nvPr>
        </p:nvSpPr>
        <p:spPr>
          <a:xfrm>
            <a:off x="919162" y="2510529"/>
            <a:ext cx="7310437" cy="9144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baseline="0">
                <a:solidFill>
                  <a:schemeClr val="bg1"/>
                </a:solidFill>
                <a:latin typeface="Arial" panose="020B0604020202020204" pitchFamily="34" charset="0"/>
                <a:cs typeface="Arial" panose="020B0604020202020204" pitchFamily="34" charset="0"/>
              </a:defRPr>
            </a:lvl1pPr>
          </a:lstStyle>
          <a:p>
            <a:pPr lvl="0"/>
            <a:r>
              <a:rPr lang="en-US" dirty="0" smtClean="0"/>
              <a:t>Click to Edit Slide Show Title</a:t>
            </a:r>
            <a:endParaRPr lang="en-US" dirty="0"/>
          </a:p>
        </p:txBody>
      </p:sp>
      <p:sp>
        <p:nvSpPr>
          <p:cNvPr id="11" name="Text Placeholder 4"/>
          <p:cNvSpPr>
            <a:spLocks noGrp="1"/>
          </p:cNvSpPr>
          <p:nvPr>
            <p:ph type="body" sz="quarter" idx="14" hasCustomPrompt="1"/>
          </p:nvPr>
        </p:nvSpPr>
        <p:spPr>
          <a:xfrm>
            <a:off x="919163" y="4342504"/>
            <a:ext cx="7310437" cy="1296296"/>
          </a:xfrm>
          <a:prstGeom prst="rect">
            <a:avLst/>
          </a:prstGeom>
        </p:spPr>
        <p:txBody>
          <a:bodyPr/>
          <a:lstStyle>
            <a:lvl1pPr marL="0" indent="0">
              <a:spcBef>
                <a:spcPts val="0"/>
              </a:spcBef>
              <a:buNone/>
              <a:defRPr sz="2400" b="1" baseline="0">
                <a:solidFill>
                  <a:schemeClr val="bg1"/>
                </a:solidFill>
                <a:latin typeface="Arial" panose="020B0604020202020204" pitchFamily="34" charset="0"/>
                <a:cs typeface="Arial" panose="020B0604020202020204" pitchFamily="34" charset="0"/>
              </a:defRPr>
            </a:lvl1pPr>
          </a:lstStyle>
          <a:p>
            <a:pPr lvl="0"/>
            <a:r>
              <a:rPr lang="en-US" dirty="0" smtClean="0"/>
              <a:t>Click to Edit Presenter, Date, Etc.</a:t>
            </a:r>
            <a:endParaRPr lang="en-US" dirty="0"/>
          </a:p>
        </p:txBody>
      </p:sp>
      <p:sp>
        <p:nvSpPr>
          <p:cNvPr id="12" name="Text Placeholder 5"/>
          <p:cNvSpPr>
            <a:spLocks noGrp="1"/>
          </p:cNvSpPr>
          <p:nvPr>
            <p:ph type="body" sz="quarter" idx="15" hasCustomPrompt="1"/>
          </p:nvPr>
        </p:nvSpPr>
        <p:spPr>
          <a:xfrm>
            <a:off x="928307" y="679951"/>
            <a:ext cx="6075997" cy="1142999"/>
          </a:xfrm>
          <a:prstGeom prst="rect">
            <a:avLst/>
          </a:prstGeom>
        </p:spPr>
        <p:txBody>
          <a:bodyPr anchor="ctr"/>
          <a:lstStyle>
            <a:lvl1pPr marL="0" indent="0">
              <a:buNone/>
              <a:defRPr sz="2400" baseline="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add Optional Meeting Title </a:t>
            </a:r>
            <a:endParaRPr lang="en-US" dirty="0"/>
          </a:p>
        </p:txBody>
      </p:sp>
    </p:spTree>
    <p:extLst>
      <p:ext uri="{BB962C8B-B14F-4D97-AF65-F5344CB8AC3E}">
        <p14:creationId xmlns:p14="http://schemas.microsoft.com/office/powerpoint/2010/main" val="579119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BF6FFAA-D6AB-41FE-9EA6-85F01E89B76B}" type="datetimeFigureOut">
              <a:rPr lang="en-US" smtClean="0">
                <a:solidFill>
                  <a:prstClr val="black">
                    <a:tint val="75000"/>
                  </a:prstClr>
                </a:solidFill>
              </a:rPr>
              <a:pPr/>
              <a:t>9/9/2016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0FF0A4-7A03-4118-9D26-7692C8CCEE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8303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08490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6769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300" y="6444615"/>
            <a:ext cx="8863445" cy="274320"/>
          </a:xfrm>
          <a:prstGeom prst="rect">
            <a:avLst/>
          </a:prstGeom>
        </p:spPr>
      </p:pic>
      <p:sp>
        <p:nvSpPr>
          <p:cNvPr id="8" name="TextBox 7"/>
          <p:cNvSpPr txBox="1"/>
          <p:nvPr/>
        </p:nvSpPr>
        <p:spPr>
          <a:xfrm>
            <a:off x="171450" y="6457950"/>
            <a:ext cx="3026791" cy="246221"/>
          </a:xfrm>
          <a:prstGeom prst="rect">
            <a:avLst/>
          </a:prstGeom>
          <a:noFill/>
        </p:spPr>
        <p:txBody>
          <a:bodyPr wrap="none" rtlCol="0">
            <a:spAutoFit/>
          </a:bodyPr>
          <a:lstStyle/>
          <a:p>
            <a:r>
              <a:rPr lang="en-US" sz="1000" dirty="0" smtClean="0">
                <a:solidFill>
                  <a:schemeClr val="bg1"/>
                </a:solidFill>
              </a:rPr>
              <a:t>© The Catholic Health Association of the United States</a:t>
            </a:r>
            <a:endParaRPr lang="en-US" sz="1000" dirty="0">
              <a:solidFill>
                <a:schemeClr val="bg1"/>
              </a:solidFill>
            </a:endParaRP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136" y="109161"/>
            <a:ext cx="8923564" cy="1143000"/>
          </a:xfrm>
          <a:prstGeom prst="rect">
            <a:avLst/>
          </a:prstGeom>
        </p:spPr>
      </p:pic>
      <p:sp>
        <p:nvSpPr>
          <p:cNvPr id="2" name="Title Placeholder 1"/>
          <p:cNvSpPr>
            <a:spLocks noGrp="1"/>
          </p:cNvSpPr>
          <p:nvPr>
            <p:ph type="title"/>
          </p:nvPr>
        </p:nvSpPr>
        <p:spPr>
          <a:xfrm>
            <a:off x="255270" y="390697"/>
            <a:ext cx="6686550" cy="55536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720FF0A4-7A03-4118-9D26-7692C8CCEEF5}" type="slidenum">
              <a:rPr lang="en-US" smtClean="0">
                <a:solidFill>
                  <a:prstClr val="black">
                    <a:tint val="75000"/>
                  </a:prstClr>
                </a:solidFill>
              </a:rPr>
              <a:pPr/>
              <a:t>‹#›</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solidFill>
                <a:prstClr val="black">
                  <a:tint val="75000"/>
                </a:prstClr>
              </a:solidFill>
            </a:endParaRPr>
          </a:p>
        </p:txBody>
      </p:sp>
    </p:spTree>
    <p:extLst>
      <p:ext uri="{BB962C8B-B14F-4D97-AF65-F5344CB8AC3E}">
        <p14:creationId xmlns:p14="http://schemas.microsoft.com/office/powerpoint/2010/main" val="3253648181"/>
      </p:ext>
    </p:extLst>
  </p:cSld>
  <p:clrMap bg1="lt1" tx1="dk1" bg2="lt2" tx2="dk2" accent1="accent1" accent2="accent2" accent3="accent3" accent4="accent4" accent5="accent5" accent6="accent6" hlink="hlink" folHlink="folHlink"/>
  <p:sldLayoutIdLst>
    <p:sldLayoutId id="2147483729" r:id="rId1"/>
    <p:sldLayoutId id="2147483731" r:id="rId2"/>
    <p:sldLayoutId id="2147483732" r:id="rId3"/>
    <p:sldLayoutId id="2147483733" r:id="rId4"/>
  </p:sldLayoutIdLst>
  <p:txStyles>
    <p:title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hausa.org/store/products/product?id=3166"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hyperlink" Target="https://www.chausa.org/docs/default-source/international-outreach/cha_guidingprinciples_web.pdf?sfvrsn=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hyperlink" Target="https://catholiccharitiesnwo.org/the-oath-for-compassionate-service-2/" TargetMode="External"/><Relationship Id="rId7"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hyperlink" Target="http://www.amazon.com/Toxic-Charity-Churches-Charities-Reverse/dp/0062076213" TargetMode="External"/><Relationship Id="rId5" Type="http://schemas.openxmlformats.org/officeDocument/2006/relationships/hyperlink" Target="https://www.inphilanthropy.org/sites/default/files/files/pages/Toxic%20Charity%20Synopsis.pdf" TargetMode="External"/><Relationship Id="rId4" Type="http://schemas.openxmlformats.org/officeDocument/2006/relationships/hyperlink" Target="https://vialogue.wordpress.com/2012/12/22/toxic-charity-notes-review/"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dambisamoyo.com/publications-articles-videos/books/dead-aid/"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youtube.com/user/catholichealthassoc"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www.chausa.org/internationaloutreach/guiding-principles" TargetMode="External"/><Relationship Id="rId7" Type="http://schemas.openxmlformats.org/officeDocument/2006/relationships/hyperlink" Target="https://www.chausa.org/docs/default-source/international-outreach/cha_guidingprinciples_web.pdf?sfvrsn=0"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s://www.chausa.org/store/products/product?id=3166" TargetMode="External"/><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8" Type="http://schemas.openxmlformats.org/officeDocument/2006/relationships/hyperlink" Target="https://www.youtube.com/watch?v=WnBAHB6bLLs" TargetMode="External"/><Relationship Id="rId3" Type="http://schemas.openxmlformats.org/officeDocument/2006/relationships/image" Target="../media/image35.png"/><Relationship Id="rId7" Type="http://schemas.openxmlformats.org/officeDocument/2006/relationships/hyperlink" Target="https://www.youtube.com/watch?v=xM6rbJuN61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chausa.org/international-outreach-video-scenarios/video-scenario---conducting-mission-and-immersion-trips/what-is-it-about-our-mission-that-calls-us-to-send-medical-teams" TargetMode="External"/><Relationship Id="rId5" Type="http://schemas.openxmlformats.org/officeDocument/2006/relationships/hyperlink" Target="https://www.chausa.org/international-outreach-video-scenarios/video-scenario---conducting-mission-and-immersion-trips/why-do-we-send-medical-teams-is-it-for-our-benefit-or-the-benefit-of-those-whom-we-serve" TargetMode="External"/><Relationship Id="rId4" Type="http://schemas.openxmlformats.org/officeDocument/2006/relationships/hyperlink" Target="https://www.chausa.org/international-outreach-video-scenarios/video-scenario---conducting-mission-and-immersion-trips/video-scenario---conducting-mission-and-immersion-trips"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chausa.org/store/products/product?id=3189" TargetMode="External"/><Relationship Id="rId5" Type="http://schemas.openxmlformats.org/officeDocument/2006/relationships/hyperlink" Target="https://www.chausa.org/docs/default-source/international-outreach/short_term_medical_mission_recommendations_for_practice.pdf?sfvrsn=0&amp;id=3173" TargetMode="External"/><Relationship Id="rId4" Type="http://schemas.openxmlformats.org/officeDocument/2006/relationships/hyperlink" Target="https://www.chausa.org/store/products/product?id=3173"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www.uniteforsight.org/global-health-delivery-challenges/rumors-global-impact-training" TargetMode="External"/><Relationship Id="rId3" Type="http://schemas.openxmlformats.org/officeDocument/2006/relationships/hyperlink" Target="http://www.uniteforsight.org/global-health-course" TargetMode="External"/><Relationship Id="rId7" Type="http://schemas.openxmlformats.org/officeDocument/2006/relationships/hyperlink" Target="http://www.uniteforsight.org/global-health-university/health-education-global-impact-trainin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www.uniteforsight.org/social-entrepreneurship-course/overview" TargetMode="External"/><Relationship Id="rId11" Type="http://schemas.openxmlformats.org/officeDocument/2006/relationships/hyperlink" Target="http://www.ted.com/talks/chimamanda_adichie_the_danger_of_a_single_story?language=en" TargetMode="External"/><Relationship Id="rId5" Type="http://schemas.openxmlformats.org/officeDocument/2006/relationships/hyperlink" Target="http://www.uniteforsight.org/international-volunteering" TargetMode="External"/><Relationship Id="rId10" Type="http://schemas.openxmlformats.org/officeDocument/2006/relationships/hyperlink" Target="http://www.uniteforsight.org/global-health-university/photography-ethics" TargetMode="External"/><Relationship Id="rId4" Type="http://schemas.openxmlformats.org/officeDocument/2006/relationships/hyperlink" Target="http://www.uniteforsight.org/cultural-competency" TargetMode="External"/><Relationship Id="rId9" Type="http://schemas.openxmlformats.org/officeDocument/2006/relationships/hyperlink" Target="http://www.uniteforsight.org/spending-at-base-of-pyramid/spending-training"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uniteforsight.org/pitfalls-in-development/" TargetMode="External"/><Relationship Id="rId7" Type="http://schemas.openxmlformats.org/officeDocument/2006/relationships/hyperlink" Target="http://www.uniteforsight.org/global-health-university/medication-adherence"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www.uniteforsight.org/health-clinics/" TargetMode="External"/><Relationship Id="rId5" Type="http://schemas.openxmlformats.org/officeDocument/2006/relationships/hyperlink" Target="http://www.uniteforsight.org/global-health-delivery-challenges" TargetMode="External"/><Relationship Id="rId4" Type="http://schemas.openxmlformats.org/officeDocument/2006/relationships/hyperlink" Target="http://www.uniteforsight.org/global-health-university/outcomes"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kwintessential.co.uk/resources/country-profiles.ht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www.everyculture.com/" TargetMode="External"/><Relationship Id="rId5" Type="http://schemas.openxmlformats.org/officeDocument/2006/relationships/hyperlink" Target="http://www.transitionsabroad.com/publications/magazine/0605/study_abroad_understanding_latin_american_cultures.shtml" TargetMode="External"/><Relationship Id="rId4" Type="http://schemas.openxmlformats.org/officeDocument/2006/relationships/hyperlink" Target="http://www.ediplomat.com/np/cultural_etiquette/cultural_etiquette.htm"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s://www.chausa.org/docs/default-source/international-outreach/the-heart-which-sees---on-being-neighbor.pdf?sfvrsn=12" TargetMode="External"/><Relationship Id="rId4" Type="http://schemas.openxmlformats.org/officeDocument/2006/relationships/hyperlink" Target="https://www.youtube.com/watch?v=GP98xPZk8dQ"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mailto:bcompton@chausa.or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Life%20on%20the%20Margins%20III_1%20IV.mp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3aX3lVBn4T0" TargetMode="External"/><Relationship Id="rId6" Type="http://schemas.openxmlformats.org/officeDocument/2006/relationships/hyperlink" Target="https://www.youtube.com/watch?v=3aX3lVBn4T0"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Called%20to%20Serve%20PC.wm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chausa.org/docs/default-source/international-outreach/called-to-serve---guided-by-tradition.pdf?sfvrsn=12" TargetMode="External"/><Relationship Id="rId5" Type="http://schemas.openxmlformats.org/officeDocument/2006/relationships/hyperlink" Target="https://www.youtube.com/watch?v=NSc5ji9HXkY" TargetMode="Externa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hyperlink" Target="https://www.chausa.org/store/products/product?id=284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916780" y="2225856"/>
            <a:ext cx="7310437" cy="1854438"/>
          </a:xfrm>
        </p:spPr>
        <p:txBody>
          <a:bodyPr>
            <a:noAutofit/>
          </a:bodyPr>
          <a:lstStyle/>
          <a:p>
            <a:pPr>
              <a:spcBef>
                <a:spcPts val="0"/>
              </a:spcBef>
            </a:pPr>
            <a:r>
              <a:rPr lang="en-US" sz="3600" dirty="0" smtClean="0"/>
              <a:t>CHA Sample Orientation</a:t>
            </a:r>
          </a:p>
          <a:p>
            <a:pPr>
              <a:spcBef>
                <a:spcPts val="0"/>
              </a:spcBef>
            </a:pPr>
            <a:r>
              <a:rPr lang="en-US" sz="3600" dirty="0" smtClean="0"/>
              <a:t>For Medical </a:t>
            </a:r>
            <a:r>
              <a:rPr lang="en-US" sz="3600" dirty="0" smtClean="0"/>
              <a:t>Mission Trips</a:t>
            </a:r>
          </a:p>
          <a:p>
            <a:pPr algn="ctr"/>
            <a:endParaRPr lang="en-US" dirty="0"/>
          </a:p>
        </p:txBody>
      </p:sp>
      <p:sp>
        <p:nvSpPr>
          <p:cNvPr id="5" name="Text Placeholder 4"/>
          <p:cNvSpPr>
            <a:spLocks noGrp="1"/>
          </p:cNvSpPr>
          <p:nvPr>
            <p:ph type="body" sz="quarter" idx="14"/>
          </p:nvPr>
        </p:nvSpPr>
        <p:spPr>
          <a:xfrm>
            <a:off x="916781" y="4799704"/>
            <a:ext cx="7310437" cy="1296296"/>
          </a:xfrm>
        </p:spPr>
        <p:txBody>
          <a:bodyPr>
            <a:normAutofit/>
          </a:bodyPr>
          <a:lstStyle/>
          <a:p>
            <a:r>
              <a:rPr lang="en-US" sz="1600" dirty="0" smtClean="0"/>
              <a:t>Created by:</a:t>
            </a:r>
          </a:p>
          <a:p>
            <a:r>
              <a:rPr lang="en-US" sz="2000" dirty="0" smtClean="0"/>
              <a:t>Bruce Compton</a:t>
            </a:r>
          </a:p>
          <a:p>
            <a:r>
              <a:rPr lang="en-US" sz="2000" dirty="0" smtClean="0"/>
              <a:t>Senior Director, International Outreach</a:t>
            </a:r>
          </a:p>
          <a:p>
            <a:r>
              <a:rPr lang="en-US" sz="2000" dirty="0" smtClean="0"/>
              <a:t>Catholic Health Association of the United States</a:t>
            </a:r>
            <a:endParaRPr lang="en-US" sz="2000" dirty="0"/>
          </a:p>
        </p:txBody>
      </p:sp>
      <p:sp>
        <p:nvSpPr>
          <p:cNvPr id="6" name="Text Placeholder 5"/>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818035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55270" y="390697"/>
            <a:ext cx="6686550" cy="555366"/>
          </a:xfrm>
          <a:prstGeom prst="rect">
            <a:avLst/>
          </a:prstGeom>
        </p:spPr>
        <p:txBody>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endParaRPr lang="en-US" dirty="0"/>
          </a:p>
        </p:txBody>
      </p:sp>
      <p:sp>
        <p:nvSpPr>
          <p:cNvPr id="2" name="Rectangle 1"/>
          <p:cNvSpPr/>
          <p:nvPr/>
        </p:nvSpPr>
        <p:spPr>
          <a:xfrm>
            <a:off x="352286" y="5779865"/>
            <a:ext cx="3383971" cy="400110"/>
          </a:xfrm>
          <a:prstGeom prst="rect">
            <a:avLst/>
          </a:prstGeom>
        </p:spPr>
        <p:txBody>
          <a:bodyPr wrap="square">
            <a:spAutoFit/>
          </a:bodyPr>
          <a:lstStyle/>
          <a:p>
            <a:r>
              <a:rPr lang="en-US" sz="1000" b="1" dirty="0" smtClean="0">
                <a:latin typeface="Arial" panose="020B0604020202020204" pitchFamily="34" charset="0"/>
                <a:cs typeface="Arial" panose="020B0604020202020204" pitchFamily="34" charset="0"/>
                <a:hlinkClick r:id="rId3"/>
              </a:rPr>
              <a:t>Order a copy of the Guiding Principles</a:t>
            </a:r>
            <a:endParaRPr lang="en-US" sz="1000" b="1" dirty="0">
              <a:latin typeface="Arial" panose="020B0604020202020204" pitchFamily="34" charset="0"/>
              <a:cs typeface="Arial" panose="020B0604020202020204" pitchFamily="34" charset="0"/>
            </a:endParaRPr>
          </a:p>
          <a:p>
            <a:r>
              <a:rPr lang="en-US" sz="1000" b="1" dirty="0" smtClean="0">
                <a:latin typeface="Arial" panose="020B0604020202020204" pitchFamily="34" charset="0"/>
                <a:cs typeface="Arial" panose="020B0604020202020204" pitchFamily="34" charset="0"/>
                <a:hlinkClick r:id="rId4" tooltip="Download a PDF of the booklet"/>
              </a:rPr>
              <a:t>Download </a:t>
            </a:r>
            <a:r>
              <a:rPr lang="en-US" sz="1000" b="1" dirty="0">
                <a:latin typeface="Arial" panose="020B0604020202020204" pitchFamily="34" charset="0"/>
                <a:cs typeface="Arial" panose="020B0604020202020204" pitchFamily="34" charset="0"/>
                <a:hlinkClick r:id="rId4" tooltip="Download a PDF of the booklet"/>
              </a:rPr>
              <a:t>a PDF of the booklet</a:t>
            </a:r>
            <a:endParaRPr lang="en-US" sz="1000" b="1" dirty="0">
              <a:latin typeface="Arial" panose="020B0604020202020204" pitchFamily="34" charset="0"/>
              <a:cs typeface="Arial" panose="020B0604020202020204" pitchFamily="34" charset="0"/>
            </a:endParaRPr>
          </a:p>
        </p:txBody>
      </p:sp>
      <p:sp>
        <p:nvSpPr>
          <p:cNvPr id="9" name="Title 1"/>
          <p:cNvSpPr txBox="1">
            <a:spLocks/>
          </p:cNvSpPr>
          <p:nvPr/>
        </p:nvSpPr>
        <p:spPr>
          <a:xfrm>
            <a:off x="407670" y="543097"/>
            <a:ext cx="6686550" cy="555366"/>
          </a:xfrm>
          <a:prstGeom prst="rect">
            <a:avLst/>
          </a:prstGeom>
        </p:spPr>
        <p:txBody>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US" smtClean="0"/>
              <a:t>Guiding Principles</a:t>
            </a:r>
            <a:endParaRPr lang="en-US" dirty="0"/>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3774" t="2880" r="5874" b="7076"/>
          <a:stretch/>
        </p:blipFill>
        <p:spPr>
          <a:xfrm>
            <a:off x="3692106" y="1371600"/>
            <a:ext cx="3901998" cy="5035402"/>
          </a:xfrm>
          <a:prstGeom prst="rect">
            <a:avLst/>
          </a:prstGeom>
          <a:ln>
            <a:solidFill>
              <a:schemeClr val="tx1">
                <a:lumMod val="65000"/>
                <a:lumOff val="35000"/>
              </a:schemeClr>
            </a:solidFill>
          </a:ln>
          <a:effectLst>
            <a:outerShdw blurRad="177800" dist="50800" dir="5400000" algn="ctr" rotWithShape="0">
              <a:schemeClr val="bg2">
                <a:lumMod val="75000"/>
              </a:schemeClr>
            </a:outerShdw>
          </a:effectLst>
        </p:spPr>
      </p:pic>
    </p:spTree>
    <p:extLst>
      <p:ext uri="{BB962C8B-B14F-4D97-AF65-F5344CB8AC3E}">
        <p14:creationId xmlns:p14="http://schemas.microsoft.com/office/powerpoint/2010/main" val="3479929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Guiding Principles</a:t>
            </a:r>
            <a:endParaRPr lang="en-US" dirty="0"/>
          </a:p>
        </p:txBody>
      </p:sp>
      <p:pic>
        <p:nvPicPr>
          <p:cNvPr id="9" name="Content Placeholder 8"/>
          <p:cNvPicPr>
            <a:picLocks noGrp="1" noChangeAspect="1"/>
          </p:cNvPicPr>
          <p:nvPr>
            <p:ph idx="1"/>
          </p:nvPr>
        </p:nvPicPr>
        <p:blipFill rotWithShape="1">
          <a:blip r:embed="rId3">
            <a:extLst>
              <a:ext uri="{28A0092B-C50C-407E-A947-70E740481C1C}">
                <a14:useLocalDpi xmlns:a14="http://schemas.microsoft.com/office/drawing/2010/main" val="0"/>
              </a:ext>
            </a:extLst>
          </a:blip>
          <a:srcRect l="47707" t="12906" r="7433" b="12941"/>
          <a:stretch/>
        </p:blipFill>
        <p:spPr>
          <a:xfrm>
            <a:off x="4424220" y="1914295"/>
            <a:ext cx="3762494" cy="3739896"/>
          </a:xfr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9256" y="2153397"/>
            <a:ext cx="3291840" cy="3291840"/>
          </a:xfrm>
          <a:prstGeom prst="rect">
            <a:avLst/>
          </a:prstGeom>
        </p:spPr>
      </p:pic>
    </p:spTree>
    <p:extLst>
      <p:ext uri="{BB962C8B-B14F-4D97-AF65-F5344CB8AC3E}">
        <p14:creationId xmlns:p14="http://schemas.microsoft.com/office/powerpoint/2010/main" val="11203066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Guiding Principles</a:t>
            </a:r>
            <a:endParaRPr lang="en-US" dirty="0"/>
          </a:p>
        </p:txBody>
      </p:sp>
      <p:pic>
        <p:nvPicPr>
          <p:cNvPr id="4" name="Picture 3"/>
          <p:cNvPicPr>
            <a:picLocks noChangeAspect="1"/>
          </p:cNvPicPr>
          <p:nvPr/>
        </p:nvPicPr>
        <p:blipFill rotWithShape="1">
          <a:blip r:embed="rId3"/>
          <a:srcRect l="48396" t="7612" r="8784" b="8975"/>
          <a:stretch/>
        </p:blipFill>
        <p:spPr>
          <a:xfrm>
            <a:off x="4692068" y="1950323"/>
            <a:ext cx="3194173" cy="374163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0611" y="2263646"/>
            <a:ext cx="3291840" cy="3291840"/>
          </a:xfrm>
          <a:prstGeom prst="rect">
            <a:avLst/>
          </a:prstGeom>
        </p:spPr>
      </p:pic>
    </p:spTree>
    <p:extLst>
      <p:ext uri="{BB962C8B-B14F-4D97-AF65-F5344CB8AC3E}">
        <p14:creationId xmlns:p14="http://schemas.microsoft.com/office/powerpoint/2010/main" val="921103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Guiding Principles</a:t>
            </a:r>
            <a:endParaRPr lang="en-US" dirty="0"/>
          </a:p>
        </p:txBody>
      </p:sp>
      <p:pic>
        <p:nvPicPr>
          <p:cNvPr id="4" name="Picture 3"/>
          <p:cNvPicPr>
            <a:picLocks noChangeAspect="1"/>
          </p:cNvPicPr>
          <p:nvPr/>
        </p:nvPicPr>
        <p:blipFill rotWithShape="1">
          <a:blip r:embed="rId3"/>
          <a:srcRect l="49161" t="15121" r="7155" b="15754"/>
          <a:stretch/>
        </p:blipFill>
        <p:spPr>
          <a:xfrm>
            <a:off x="4544289" y="1866351"/>
            <a:ext cx="3930314" cy="373989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4430" y="2188231"/>
            <a:ext cx="3291840" cy="3291840"/>
          </a:xfrm>
          <a:prstGeom prst="rect">
            <a:avLst/>
          </a:prstGeom>
        </p:spPr>
      </p:pic>
    </p:spTree>
    <p:extLst>
      <p:ext uri="{BB962C8B-B14F-4D97-AF65-F5344CB8AC3E}">
        <p14:creationId xmlns:p14="http://schemas.microsoft.com/office/powerpoint/2010/main" val="16693513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Guiding Principles</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8629" t="14140" r="8039" b="16069"/>
          <a:stretch/>
        </p:blipFill>
        <p:spPr>
          <a:xfrm>
            <a:off x="4572000" y="1842389"/>
            <a:ext cx="3861454" cy="373989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6794" y="2148297"/>
            <a:ext cx="3291840" cy="3291840"/>
          </a:xfrm>
          <a:prstGeom prst="rect">
            <a:avLst/>
          </a:prstGeom>
        </p:spPr>
      </p:pic>
    </p:spTree>
    <p:extLst>
      <p:ext uri="{BB962C8B-B14F-4D97-AF65-F5344CB8AC3E}">
        <p14:creationId xmlns:p14="http://schemas.microsoft.com/office/powerpoint/2010/main" val="21558051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Guiding Principles</a:t>
            </a:r>
            <a:endParaRPr lang="en-US" b="1"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8105" t="6433" b="5911"/>
          <a:stretch/>
        </p:blipFill>
        <p:spPr>
          <a:xfrm>
            <a:off x="4507330" y="1927358"/>
            <a:ext cx="3682025" cy="373989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139" y="2169755"/>
            <a:ext cx="3291840" cy="3291840"/>
          </a:xfrm>
          <a:prstGeom prst="rect">
            <a:avLst/>
          </a:prstGeom>
        </p:spPr>
      </p:pic>
    </p:spTree>
    <p:extLst>
      <p:ext uri="{BB962C8B-B14F-4D97-AF65-F5344CB8AC3E}">
        <p14:creationId xmlns:p14="http://schemas.microsoft.com/office/powerpoint/2010/main" val="40605095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Guiding Principles</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9317" t="18570" r="7128" b="15911"/>
          <a:stretch/>
        </p:blipFill>
        <p:spPr>
          <a:xfrm>
            <a:off x="4341091" y="2091976"/>
            <a:ext cx="3740094" cy="338328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5926" y="2183416"/>
            <a:ext cx="3291840" cy="3291840"/>
          </a:xfrm>
          <a:prstGeom prst="rect">
            <a:avLst/>
          </a:prstGeom>
        </p:spPr>
      </p:pic>
    </p:spTree>
    <p:extLst>
      <p:ext uri="{BB962C8B-B14F-4D97-AF65-F5344CB8AC3E}">
        <p14:creationId xmlns:p14="http://schemas.microsoft.com/office/powerpoint/2010/main" val="21697803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6116" y="422442"/>
            <a:ext cx="6686550" cy="555366"/>
          </a:xfrm>
          <a:prstGeom prst="rect">
            <a:avLst/>
          </a:prstGeom>
        </p:spPr>
        <p:txBody>
          <a:bodyPr>
            <a:normAutofit fontScale="97500"/>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US" sz="3300" i="1" dirty="0" smtClean="0"/>
              <a:t>Toxic Charity </a:t>
            </a:r>
            <a:r>
              <a:rPr lang="en-US" sz="3300" dirty="0" smtClean="0"/>
              <a:t>by Robert Lupton</a:t>
            </a:r>
            <a:endParaRPr lang="en-US" dirty="0"/>
          </a:p>
        </p:txBody>
      </p:sp>
      <p:sp>
        <p:nvSpPr>
          <p:cNvPr id="8" name="Content Placeholder 2"/>
          <p:cNvSpPr txBox="1">
            <a:spLocks/>
          </p:cNvSpPr>
          <p:nvPr/>
        </p:nvSpPr>
        <p:spPr>
          <a:xfrm>
            <a:off x="160674" y="2279594"/>
            <a:ext cx="5735627" cy="349058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0"/>
              </a:spcAft>
            </a:pPr>
            <a:r>
              <a:rPr lang="en-US" sz="2400" dirty="0" smtClean="0">
                <a:hlinkClick r:id="rId3"/>
              </a:rPr>
              <a:t>The Oath for Compassionate Service</a:t>
            </a:r>
            <a:endParaRPr lang="en-US" sz="2400" dirty="0" smtClean="0"/>
          </a:p>
          <a:p>
            <a:pPr>
              <a:spcAft>
                <a:spcPts val="3000"/>
              </a:spcAft>
            </a:pPr>
            <a:r>
              <a:rPr lang="en-US" sz="2400" dirty="0" smtClean="0">
                <a:hlinkClick r:id="rId4"/>
              </a:rPr>
              <a:t>Notes &amp; Review</a:t>
            </a:r>
            <a:endParaRPr lang="en-US" sz="2400" dirty="0" smtClean="0"/>
          </a:p>
          <a:p>
            <a:pPr>
              <a:spcAft>
                <a:spcPts val="3000"/>
              </a:spcAft>
            </a:pPr>
            <a:r>
              <a:rPr lang="en-US" sz="2400" dirty="0" smtClean="0">
                <a:hlinkClick r:id="rId5"/>
              </a:rPr>
              <a:t>Key Quotes</a:t>
            </a:r>
            <a:endParaRPr lang="en-US" sz="2400" dirty="0" smtClean="0"/>
          </a:p>
          <a:p>
            <a:pPr>
              <a:spcAft>
                <a:spcPts val="3000"/>
              </a:spcAft>
            </a:pPr>
            <a:r>
              <a:rPr lang="en-US" sz="2400" dirty="0" smtClean="0">
                <a:hlinkClick r:id="rId6"/>
              </a:rPr>
              <a:t>Available Formats</a:t>
            </a:r>
            <a:endParaRPr lang="en-US" sz="2400" dirty="0"/>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889800">
            <a:off x="5524682" y="1641918"/>
            <a:ext cx="2922199" cy="4405369"/>
          </a:xfrm>
          <a:prstGeom prst="rect">
            <a:avLst/>
          </a:prstGeom>
        </p:spPr>
      </p:pic>
    </p:spTree>
    <p:extLst>
      <p:ext uri="{BB962C8B-B14F-4D97-AF65-F5344CB8AC3E}">
        <p14:creationId xmlns:p14="http://schemas.microsoft.com/office/powerpoint/2010/main" val="16195643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34306">
            <a:off x="1319846" y="1668100"/>
            <a:ext cx="2865747" cy="4294317"/>
          </a:xfrm>
          <a:prstGeom prst="rect">
            <a:avLst/>
          </a:prstGeom>
        </p:spPr>
      </p:pic>
      <p:sp>
        <p:nvSpPr>
          <p:cNvPr id="6" name="Title 1"/>
          <p:cNvSpPr txBox="1">
            <a:spLocks/>
          </p:cNvSpPr>
          <p:nvPr/>
        </p:nvSpPr>
        <p:spPr>
          <a:xfrm>
            <a:off x="226116" y="422442"/>
            <a:ext cx="6686550" cy="555366"/>
          </a:xfrm>
          <a:prstGeom prst="rect">
            <a:avLst/>
          </a:prstGeom>
        </p:spPr>
        <p:txBody>
          <a:bodyPr>
            <a:normAutofit fontScale="97500"/>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US" sz="3300" i="1" dirty="0" smtClean="0"/>
              <a:t>Dead Aid </a:t>
            </a:r>
            <a:r>
              <a:rPr lang="en-US" sz="3300" dirty="0" smtClean="0"/>
              <a:t>by </a:t>
            </a:r>
            <a:r>
              <a:rPr lang="en-US" sz="3300" dirty="0" err="1" smtClean="0"/>
              <a:t>Dambisa</a:t>
            </a:r>
            <a:r>
              <a:rPr lang="en-US" sz="3300" dirty="0" smtClean="0"/>
              <a:t> </a:t>
            </a:r>
            <a:r>
              <a:rPr lang="en-US" sz="3300" dirty="0" err="1" smtClean="0"/>
              <a:t>Moyo</a:t>
            </a:r>
            <a:endParaRPr lang="en-US" dirty="0"/>
          </a:p>
        </p:txBody>
      </p:sp>
      <p:sp>
        <p:nvSpPr>
          <p:cNvPr id="5" name="Content Placeholder 2"/>
          <p:cNvSpPr txBox="1">
            <a:spLocks/>
          </p:cNvSpPr>
          <p:nvPr/>
        </p:nvSpPr>
        <p:spPr>
          <a:xfrm>
            <a:off x="5220258" y="2752561"/>
            <a:ext cx="2851687" cy="248159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0"/>
              </a:spcAft>
            </a:pPr>
            <a:r>
              <a:rPr lang="en-US" sz="2400" dirty="0" smtClean="0"/>
              <a:t>Book Synopsis</a:t>
            </a:r>
          </a:p>
          <a:p>
            <a:pPr>
              <a:spcAft>
                <a:spcPts val="3000"/>
              </a:spcAft>
            </a:pPr>
            <a:r>
              <a:rPr lang="en-US" sz="2400" dirty="0" smtClean="0"/>
              <a:t>Order Info</a:t>
            </a:r>
          </a:p>
          <a:p>
            <a:pPr>
              <a:spcAft>
                <a:spcPts val="3000"/>
              </a:spcAft>
            </a:pPr>
            <a:r>
              <a:rPr lang="en-US" sz="2400" dirty="0" smtClean="0"/>
              <a:t>Video</a:t>
            </a:r>
          </a:p>
        </p:txBody>
      </p:sp>
    </p:spTree>
    <p:extLst>
      <p:ext uri="{BB962C8B-B14F-4D97-AF65-F5344CB8AC3E}">
        <p14:creationId xmlns:p14="http://schemas.microsoft.com/office/powerpoint/2010/main" val="11493106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Guiding Principles</a:t>
            </a:r>
            <a:endParaRPr lang="en-US" b="1" dirty="0"/>
          </a:p>
        </p:txBody>
      </p:sp>
      <p:pic>
        <p:nvPicPr>
          <p:cNvPr id="4" name="Content Placeholder 3"/>
          <p:cNvPicPr>
            <a:picLocks noGrp="1" noChangeAspect="1"/>
          </p:cNvPicPr>
          <p:nvPr>
            <p:ph idx="1"/>
          </p:nvPr>
        </p:nvPicPr>
        <p:blipFill rotWithShape="1">
          <a:blip r:embed="rId3"/>
          <a:srcRect b="9266"/>
          <a:stretch/>
        </p:blipFill>
        <p:spPr>
          <a:xfrm>
            <a:off x="590977" y="2116980"/>
            <a:ext cx="7962045" cy="3291840"/>
          </a:xfrm>
          <a:prstGeom prst="rect">
            <a:avLst/>
          </a:prstGeom>
          <a:ln>
            <a:noFill/>
          </a:ln>
          <a:effectLst>
            <a:softEdge rad="112500"/>
          </a:effectLst>
        </p:spPr>
      </p:pic>
      <p:sp>
        <p:nvSpPr>
          <p:cNvPr id="7" name="Text Box 1"/>
          <p:cNvSpPr txBox="1"/>
          <p:nvPr/>
        </p:nvSpPr>
        <p:spPr>
          <a:xfrm>
            <a:off x="7167517" y="5885044"/>
            <a:ext cx="1183640" cy="313055"/>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000" b="1" i="0" u="none" strike="noStrike" kern="0" cap="none" spc="0" normalizeH="0" baseline="0" noProof="0" dirty="0" smtClean="0">
                <a:ln>
                  <a:noFill/>
                </a:ln>
                <a:solidFill>
                  <a:srgbClr val="000099"/>
                </a:solidFill>
                <a:effectLst/>
                <a:uLnTx/>
                <a:uFillTx/>
                <a:latin typeface="Arial" panose="020B0604020202020204" pitchFamily="34" charset="0"/>
                <a:ea typeface="Calibri" panose="020F0502020204030204" pitchFamily="34" charset="0"/>
                <a:cs typeface="Times New Roman" panose="02020603050405020304" pitchFamily="18" charset="0"/>
                <a:hlinkClick r:id="rId4"/>
              </a:rPr>
              <a:t>Watch the Video</a:t>
            </a:r>
            <a:endParaRPr kumimoji="0" lang="en-US" sz="1000" b="0" i="0" u="none" strike="noStrike" kern="0" cap="none" spc="0" normalizeH="0" baseline="0" noProof="0" dirty="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9276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76" y="193018"/>
            <a:ext cx="7886700" cy="994172"/>
          </a:xfrm>
        </p:spPr>
        <p:txBody>
          <a:bodyPr/>
          <a:lstStyle/>
          <a:p>
            <a:r>
              <a:rPr lang="en-US" dirty="0" smtClean="0"/>
              <a:t>Table of Contents</a:t>
            </a:r>
            <a:endParaRPr lang="en-US" dirty="0"/>
          </a:p>
        </p:txBody>
      </p:sp>
      <p:sp>
        <p:nvSpPr>
          <p:cNvPr id="3" name="Content Placeholder 2"/>
          <p:cNvSpPr>
            <a:spLocks noGrp="1"/>
          </p:cNvSpPr>
          <p:nvPr>
            <p:ph idx="1"/>
          </p:nvPr>
        </p:nvSpPr>
        <p:spPr>
          <a:xfrm>
            <a:off x="809805" y="1452880"/>
            <a:ext cx="7626829" cy="4747021"/>
          </a:xfrm>
        </p:spPr>
        <p:txBody>
          <a:bodyPr>
            <a:noAutofit/>
          </a:bodyPr>
          <a:lstStyle/>
          <a:p>
            <a:pPr>
              <a:buFont typeface="Wingdings" panose="05000000000000000000" pitchFamily="2" charset="2"/>
              <a:buChar char="§"/>
            </a:pPr>
            <a:r>
              <a:rPr lang="en-US" sz="1800" b="1" dirty="0" smtClean="0">
                <a:solidFill>
                  <a:schemeClr val="tx1">
                    <a:lumMod val="95000"/>
                    <a:lumOff val="5000"/>
                  </a:schemeClr>
                </a:solidFill>
              </a:rPr>
              <a:t>Opening Reflection and Prayer 				Slide 3 	</a:t>
            </a:r>
          </a:p>
          <a:p>
            <a:pPr>
              <a:buFont typeface="Wingdings" panose="05000000000000000000" pitchFamily="2" charset="2"/>
              <a:buChar char="§"/>
            </a:pPr>
            <a:r>
              <a:rPr lang="en-US" sz="1800" b="1" dirty="0" smtClean="0"/>
              <a:t>Our Call to Send Medical Teams (Video)			Slide 6</a:t>
            </a:r>
          </a:p>
          <a:p>
            <a:pPr>
              <a:buFont typeface="Wingdings" panose="05000000000000000000" pitchFamily="2" charset="2"/>
              <a:buChar char="§"/>
            </a:pPr>
            <a:r>
              <a:rPr lang="en-US" sz="1800" b="1" dirty="0" smtClean="0"/>
              <a:t>Introduction to Our Partnership				Slide 7</a:t>
            </a:r>
          </a:p>
          <a:p>
            <a:pPr>
              <a:buFont typeface="Wingdings" panose="05000000000000000000" pitchFamily="2" charset="2"/>
              <a:buChar char="§"/>
            </a:pPr>
            <a:r>
              <a:rPr lang="en-US" sz="1800" b="1" dirty="0" smtClean="0"/>
              <a:t>Called To Serve: Guided by Tradition (Video)		Slide 8</a:t>
            </a:r>
          </a:p>
          <a:p>
            <a:pPr>
              <a:buFont typeface="Wingdings" panose="05000000000000000000" pitchFamily="2" charset="2"/>
              <a:buChar char="§"/>
            </a:pPr>
            <a:r>
              <a:rPr lang="en-US" sz="1800" b="1" dirty="0" smtClean="0"/>
              <a:t>Guiding Principles					Slide 11 </a:t>
            </a:r>
          </a:p>
          <a:p>
            <a:pPr>
              <a:buFont typeface="Wingdings" panose="05000000000000000000" pitchFamily="2" charset="2"/>
              <a:buChar char="§"/>
            </a:pPr>
            <a:r>
              <a:rPr lang="en-US" sz="1800" b="1" dirty="0" smtClean="0"/>
              <a:t>Modern Day Parable (Video)				Slide 19</a:t>
            </a:r>
          </a:p>
          <a:p>
            <a:pPr>
              <a:buFont typeface="Wingdings" panose="05000000000000000000" pitchFamily="2" charset="2"/>
              <a:buChar char="§"/>
            </a:pPr>
            <a:r>
              <a:rPr lang="en-US" sz="1800" b="1" dirty="0" smtClean="0"/>
              <a:t>Typical Hospital Scenario (Video)			Slide 22</a:t>
            </a:r>
          </a:p>
          <a:p>
            <a:pPr>
              <a:buFont typeface="Wingdings" panose="05000000000000000000" pitchFamily="2" charset="2"/>
              <a:buChar char="§"/>
            </a:pPr>
            <a:r>
              <a:rPr lang="en-US" sz="1800" b="1" dirty="0" smtClean="0"/>
              <a:t>Our Passports and Plane Tickets – Logistics		Slide 23</a:t>
            </a:r>
          </a:p>
          <a:p>
            <a:pPr>
              <a:buFont typeface="Wingdings" panose="05000000000000000000" pitchFamily="2" charset="2"/>
              <a:buChar char="§"/>
            </a:pPr>
            <a:r>
              <a:rPr lang="en-US" sz="1800" b="1" dirty="0" smtClean="0"/>
              <a:t>CHA Recommendations for Practice			Slide 29</a:t>
            </a:r>
          </a:p>
          <a:p>
            <a:pPr>
              <a:buFont typeface="Wingdings" panose="05000000000000000000" pitchFamily="2" charset="2"/>
              <a:buChar char="§"/>
            </a:pPr>
            <a:r>
              <a:rPr lang="en-US" sz="1800" b="1" dirty="0" smtClean="0"/>
              <a:t>Unite for Sight’s Training Program Courses		Slide 32</a:t>
            </a:r>
          </a:p>
          <a:p>
            <a:pPr>
              <a:buFont typeface="Wingdings" panose="05000000000000000000" pitchFamily="2" charset="2"/>
              <a:buChar char="§"/>
            </a:pPr>
            <a:r>
              <a:rPr lang="en-US" sz="1800" b="1" dirty="0" smtClean="0"/>
              <a:t>Resources </a:t>
            </a:r>
            <a:r>
              <a:rPr lang="en-US" sz="1800" b="1" dirty="0" smtClean="0"/>
              <a:t>On</a:t>
            </a:r>
            <a:r>
              <a:rPr lang="en-US" sz="1800" b="1" dirty="0" smtClean="0"/>
              <a:t>: Customs, Culture and Etiquette		Slide 34</a:t>
            </a:r>
          </a:p>
          <a:p>
            <a:pPr>
              <a:buFont typeface="Wingdings" panose="05000000000000000000" pitchFamily="2" charset="2"/>
              <a:buChar char="§"/>
            </a:pPr>
            <a:r>
              <a:rPr lang="en-US" sz="1800" b="1" dirty="0" smtClean="0"/>
              <a:t>The Heart Which Sees: On Being Neighbor (Video)	Slide 35</a:t>
            </a:r>
          </a:p>
          <a:p>
            <a:pPr>
              <a:buFont typeface="Wingdings" panose="05000000000000000000" pitchFamily="2" charset="2"/>
              <a:buChar char="§"/>
            </a:pPr>
            <a:r>
              <a:rPr lang="en-US" sz="1800" b="1" dirty="0" smtClean="0"/>
              <a:t>Closing Remarks					Slide 36</a:t>
            </a:r>
          </a:p>
          <a:p>
            <a:pPr>
              <a:buFont typeface="Wingdings" panose="05000000000000000000" pitchFamily="2" charset="2"/>
              <a:buChar char="§"/>
            </a:pPr>
            <a:endParaRPr lang="en-US" sz="1800" dirty="0" smtClean="0"/>
          </a:p>
          <a:p>
            <a:endParaRPr lang="en-US" sz="1800" dirty="0"/>
          </a:p>
        </p:txBody>
      </p:sp>
    </p:spTree>
    <p:extLst>
      <p:ext uri="{BB962C8B-B14F-4D97-AF65-F5344CB8AC3E}">
        <p14:creationId xmlns:p14="http://schemas.microsoft.com/office/powerpoint/2010/main" val="22740347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Guiding Principles</a:t>
            </a:r>
            <a:endParaRPr lang="en-US" dirty="0"/>
          </a:p>
        </p:txBody>
      </p:sp>
      <p:sp>
        <p:nvSpPr>
          <p:cNvPr id="3" name="Content Placeholder 2"/>
          <p:cNvSpPr>
            <a:spLocks noGrp="1"/>
          </p:cNvSpPr>
          <p:nvPr>
            <p:ph idx="1"/>
          </p:nvPr>
        </p:nvSpPr>
        <p:spPr>
          <a:xfrm>
            <a:off x="1967682" y="1119771"/>
            <a:ext cx="5283348" cy="1121629"/>
          </a:xfrm>
        </p:spPr>
        <p:txBody>
          <a:bodyPr>
            <a:noAutofit/>
          </a:bodyPr>
          <a:lstStyle/>
          <a:p>
            <a:pPr marL="0" indent="0">
              <a:buNone/>
            </a:pPr>
            <a:endParaRPr lang="en-US" sz="2400" b="1" dirty="0">
              <a:solidFill>
                <a:srgbClr val="76C0D4"/>
              </a:solidFill>
              <a:latin typeface="Baskerville Old Face" panose="02020602080505020303" pitchFamily="18" charset="0"/>
            </a:endParaRPr>
          </a:p>
          <a:p>
            <a:pPr marL="0" indent="0">
              <a:buNone/>
            </a:pPr>
            <a:r>
              <a:rPr lang="en-US" sz="4400" b="1" dirty="0">
                <a:solidFill>
                  <a:srgbClr val="76C0D4"/>
                </a:solidFill>
                <a:latin typeface="Baskerville Old Face" panose="02020602080505020303" pitchFamily="18" charset="0"/>
              </a:rPr>
              <a:t>Questions to Consider</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951" y="2471527"/>
            <a:ext cx="1371600" cy="13716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5990" y="2471527"/>
            <a:ext cx="1371600" cy="137160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6045" y="2471527"/>
            <a:ext cx="1371600" cy="1371600"/>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5951" y="4327510"/>
            <a:ext cx="1371600" cy="1371600"/>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05990" y="4327510"/>
            <a:ext cx="1371600" cy="1371600"/>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48885" y="4190350"/>
            <a:ext cx="1645920" cy="1645920"/>
          </a:xfrm>
          <a:prstGeom prst="rect">
            <a:avLst/>
          </a:prstGeom>
        </p:spPr>
      </p:pic>
    </p:spTree>
    <p:extLst>
      <p:ext uri="{BB962C8B-B14F-4D97-AF65-F5344CB8AC3E}">
        <p14:creationId xmlns:p14="http://schemas.microsoft.com/office/powerpoint/2010/main" val="5687809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hlinkClick r:id="rId3"/>
          </p:cNvPr>
          <p:cNvPicPr>
            <a:picLocks noChangeAspect="1"/>
          </p:cNvPicPr>
          <p:nvPr/>
        </p:nvPicPr>
        <p:blipFill rotWithShape="1">
          <a:blip r:embed="rId4"/>
          <a:srcRect t="84519" b="485"/>
          <a:stretch/>
        </p:blipFill>
        <p:spPr>
          <a:xfrm>
            <a:off x="1089125" y="1311216"/>
            <a:ext cx="7027283" cy="1216324"/>
          </a:xfrm>
          <a:prstGeom prst="rect">
            <a:avLst/>
          </a:prstGeom>
        </p:spPr>
      </p:pic>
      <p:sp>
        <p:nvSpPr>
          <p:cNvPr id="8" name="Title 1"/>
          <p:cNvSpPr txBox="1">
            <a:spLocks/>
          </p:cNvSpPr>
          <p:nvPr/>
        </p:nvSpPr>
        <p:spPr>
          <a:xfrm>
            <a:off x="255270" y="390697"/>
            <a:ext cx="6686550" cy="555366"/>
          </a:xfrm>
          <a:prstGeom prst="rect">
            <a:avLst/>
          </a:prstGeom>
        </p:spPr>
        <p:txBody>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endParaRPr lang="en-US" dirty="0"/>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6854" t="12664" r="4205" b="7694"/>
          <a:stretch/>
        </p:blipFill>
        <p:spPr>
          <a:xfrm>
            <a:off x="3598545" y="2346036"/>
            <a:ext cx="3713018" cy="3786910"/>
          </a:xfrm>
          <a:prstGeom prst="rect">
            <a:avLst/>
          </a:prstGeom>
        </p:spPr>
      </p:pic>
      <p:sp>
        <p:nvSpPr>
          <p:cNvPr id="3" name="Rectangle 2"/>
          <p:cNvSpPr/>
          <p:nvPr/>
        </p:nvSpPr>
        <p:spPr>
          <a:xfrm>
            <a:off x="255270" y="5732836"/>
            <a:ext cx="4572000" cy="400110"/>
          </a:xfrm>
          <a:prstGeom prst="rect">
            <a:avLst/>
          </a:prstGeom>
        </p:spPr>
        <p:txBody>
          <a:bodyPr>
            <a:spAutoFit/>
          </a:bodyPr>
          <a:lstStyle/>
          <a:p>
            <a:pPr lvl="0"/>
            <a:r>
              <a:rPr lang="en-US" sz="1000" b="1" dirty="0" smtClean="0">
                <a:solidFill>
                  <a:prstClr val="black"/>
                </a:solidFill>
                <a:latin typeface="Arial" panose="020B0604020202020204" pitchFamily="34" charset="0"/>
                <a:cs typeface="Arial" panose="020B0604020202020204" pitchFamily="34" charset="0"/>
                <a:hlinkClick r:id="rId6"/>
              </a:rPr>
              <a:t>Order a copy of the Guiding Principles</a:t>
            </a:r>
            <a:endParaRPr lang="en-US" sz="1000" b="1" dirty="0">
              <a:solidFill>
                <a:prstClr val="black"/>
              </a:solidFill>
              <a:latin typeface="Arial" panose="020B0604020202020204" pitchFamily="34" charset="0"/>
              <a:cs typeface="Arial" panose="020B0604020202020204" pitchFamily="34" charset="0"/>
            </a:endParaRPr>
          </a:p>
          <a:p>
            <a:pPr lvl="0"/>
            <a:r>
              <a:rPr lang="en-US" sz="1000" b="1" dirty="0">
                <a:solidFill>
                  <a:prstClr val="black"/>
                </a:solidFill>
                <a:latin typeface="Arial" panose="020B0604020202020204" pitchFamily="34" charset="0"/>
                <a:cs typeface="Arial" panose="020B0604020202020204" pitchFamily="34" charset="0"/>
                <a:hlinkClick r:id="rId7" tooltip="Download a PDF of the booklet"/>
              </a:rPr>
              <a:t>Download a PDF of the booklet</a:t>
            </a:r>
            <a:endParaRPr lang="en-US" sz="10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15621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Watch the following 2 videos</a:t>
            </a:r>
            <a:endParaRPr lang="en-US" dirty="0"/>
          </a:p>
        </p:txBody>
      </p:sp>
      <p:pic>
        <p:nvPicPr>
          <p:cNvPr id="4"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481" t="13786" r="4320" b="11029"/>
          <a:stretch>
            <a:fillRect/>
          </a:stretch>
        </p:blipFill>
        <p:spPr bwMode="auto">
          <a:xfrm>
            <a:off x="4678201" y="2623770"/>
            <a:ext cx="4080591" cy="2468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55270" y="1861521"/>
            <a:ext cx="4170767" cy="3993401"/>
          </a:xfrm>
          <a:prstGeom prst="rect">
            <a:avLst/>
          </a:prstGeom>
        </p:spPr>
        <p:txBody>
          <a:bodyPr wrap="square">
            <a:spAutoFit/>
          </a:bodyPr>
          <a:lstStyle/>
          <a:p>
            <a:endParaRPr lang="en-US" sz="1350" b="1" dirty="0">
              <a:solidFill>
                <a:prstClr val="black"/>
              </a:solidFill>
            </a:endParaRPr>
          </a:p>
          <a:p>
            <a:r>
              <a:rPr lang="en-US" sz="2000" b="1" dirty="0">
                <a:solidFill>
                  <a:prstClr val="black"/>
                </a:solidFill>
                <a:latin typeface="Arial" panose="020B0604020202020204" pitchFamily="34" charset="0"/>
                <a:cs typeface="Arial" panose="020B0604020202020204" pitchFamily="34" charset="0"/>
              </a:rPr>
              <a:t>Hospital Scenario Video </a:t>
            </a:r>
          </a:p>
          <a:p>
            <a:r>
              <a:rPr lang="en-US" sz="2000" dirty="0">
                <a:solidFill>
                  <a:prstClr val="black"/>
                </a:solidFill>
                <a:latin typeface="Arial" panose="020B0604020202020204" pitchFamily="34" charset="0"/>
                <a:cs typeface="Arial" panose="020B0604020202020204" pitchFamily="34" charset="0"/>
                <a:hlinkClick r:id="rId4"/>
              </a:rPr>
              <a:t>Conducting mission and immersion trips</a:t>
            </a:r>
            <a:r>
              <a:rPr lang="en-US" sz="2000" dirty="0">
                <a:solidFill>
                  <a:prstClr val="black"/>
                </a:solidFill>
                <a:latin typeface="Arial" panose="020B0604020202020204" pitchFamily="34" charset="0"/>
                <a:cs typeface="Arial" panose="020B0604020202020204" pitchFamily="34" charset="0"/>
              </a:rPr>
              <a:t/>
            </a:r>
            <a:br>
              <a:rPr lang="en-US" sz="2000" dirty="0">
                <a:solidFill>
                  <a:prstClr val="black"/>
                </a:solidFill>
                <a:latin typeface="Arial" panose="020B0604020202020204" pitchFamily="34" charset="0"/>
                <a:cs typeface="Arial" panose="020B0604020202020204" pitchFamily="34" charset="0"/>
              </a:rPr>
            </a:br>
            <a:endParaRPr lang="en-US" sz="2000" dirty="0" smtClean="0">
              <a:solidFill>
                <a:prstClr val="black"/>
              </a:solidFill>
              <a:latin typeface="Arial" panose="020B0604020202020204" pitchFamily="34" charset="0"/>
              <a:cs typeface="Arial" panose="020B0604020202020204" pitchFamily="34" charset="0"/>
            </a:endParaRPr>
          </a:p>
          <a:p>
            <a:endParaRPr lang="en-US" sz="2000" dirty="0" smtClean="0">
              <a:solidFill>
                <a:prstClr val="black"/>
              </a:solidFill>
              <a:latin typeface="Arial" panose="020B0604020202020204" pitchFamily="34" charset="0"/>
              <a:cs typeface="Arial" panose="020B0604020202020204" pitchFamily="34" charset="0"/>
            </a:endParaRPr>
          </a:p>
          <a:p>
            <a:endParaRPr lang="en-US" sz="2000" dirty="0" smtClean="0">
              <a:solidFill>
                <a:prstClr val="black"/>
              </a:solidFill>
              <a:latin typeface="Arial" panose="020B0604020202020204" pitchFamily="34" charset="0"/>
              <a:cs typeface="Arial" panose="020B0604020202020204" pitchFamily="34" charset="0"/>
            </a:endParaRPr>
          </a:p>
          <a:p>
            <a:endParaRPr lang="en-US" sz="2000" dirty="0">
              <a:solidFill>
                <a:prstClr val="black"/>
              </a:solidFill>
              <a:latin typeface="Arial" panose="020B0604020202020204" pitchFamily="34" charset="0"/>
              <a:cs typeface="Arial" panose="020B0604020202020204" pitchFamily="34" charset="0"/>
            </a:endParaRPr>
          </a:p>
          <a:p>
            <a:r>
              <a:rPr lang="en-US" sz="2000" b="1" dirty="0">
                <a:solidFill>
                  <a:prstClr val="black"/>
                </a:solidFill>
                <a:latin typeface="Arial" panose="020B0604020202020204" pitchFamily="34" charset="0"/>
                <a:cs typeface="Arial" panose="020B0604020202020204" pitchFamily="34" charset="0"/>
              </a:rPr>
              <a:t>Q &amp; A Commentary Videos</a:t>
            </a:r>
          </a:p>
          <a:p>
            <a:r>
              <a:rPr lang="en-US" sz="2000" dirty="0">
                <a:solidFill>
                  <a:prstClr val="black"/>
                </a:solidFill>
                <a:latin typeface="Arial" panose="020B0604020202020204" pitchFamily="34" charset="0"/>
                <a:cs typeface="Arial" panose="020B0604020202020204" pitchFamily="34" charset="0"/>
                <a:hlinkClick r:id="rId5"/>
              </a:rPr>
              <a:t>Why do we send medical teams? Is it for our benefit or the benefit of those whom we serve?</a:t>
            </a:r>
            <a:r>
              <a:rPr lang="en-US" sz="2000" dirty="0">
                <a:solidFill>
                  <a:prstClr val="black"/>
                </a:solidFill>
                <a:latin typeface="Arial" panose="020B0604020202020204" pitchFamily="34" charset="0"/>
                <a:cs typeface="Arial" panose="020B0604020202020204" pitchFamily="34" charset="0"/>
              </a:rPr>
              <a:t/>
            </a:r>
            <a:br>
              <a:rPr lang="en-US" sz="2000" dirty="0">
                <a:solidFill>
                  <a:prstClr val="black"/>
                </a:solidFill>
                <a:latin typeface="Arial" panose="020B0604020202020204" pitchFamily="34" charset="0"/>
                <a:cs typeface="Arial" panose="020B0604020202020204" pitchFamily="34" charset="0"/>
              </a:rPr>
            </a:br>
            <a:endParaRPr lang="en-US" sz="2000" dirty="0">
              <a:solidFill>
                <a:prstClr val="black"/>
              </a:solidFill>
              <a:latin typeface="Arial" panose="020B0604020202020204" pitchFamily="34" charset="0"/>
              <a:cs typeface="Arial" panose="020B0604020202020204" pitchFamily="34" charset="0"/>
              <a:hlinkClick r:id="rId6"/>
            </a:endParaRPr>
          </a:p>
        </p:txBody>
      </p:sp>
      <p:sp>
        <p:nvSpPr>
          <p:cNvPr id="6" name="Text Box 1"/>
          <p:cNvSpPr txBox="1"/>
          <p:nvPr/>
        </p:nvSpPr>
        <p:spPr>
          <a:xfrm>
            <a:off x="645944" y="3115945"/>
            <a:ext cx="1654343" cy="384493"/>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400" b="1" i="0" u="none" strike="noStrike" kern="0" cap="none" spc="0" normalizeH="0" baseline="0" noProof="0" dirty="0" smtClean="0">
                <a:ln>
                  <a:noFill/>
                </a:ln>
                <a:solidFill>
                  <a:srgbClr val="000099"/>
                </a:solidFill>
                <a:effectLst/>
                <a:uLnTx/>
                <a:uFillTx/>
                <a:latin typeface="Arial" panose="020B0604020202020204" pitchFamily="34" charset="0"/>
                <a:ea typeface="Calibri" panose="020F0502020204030204" pitchFamily="34" charset="0"/>
                <a:cs typeface="Times New Roman" panose="02020603050405020304" pitchFamily="18" charset="0"/>
                <a:hlinkClick r:id="rId7"/>
              </a:rPr>
              <a:t>Watch the Video</a:t>
            </a:r>
            <a:endParaRPr kumimoji="0" lang="en-US" sz="1400" b="0" i="0" u="none" strike="noStrike" kern="0" cap="none" spc="0" normalizeH="0" baseline="0" noProof="0" dirty="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7" name="Rectangle 6"/>
          <p:cNvSpPr/>
          <p:nvPr/>
        </p:nvSpPr>
        <p:spPr>
          <a:xfrm>
            <a:off x="645945" y="5597929"/>
            <a:ext cx="1754355" cy="322845"/>
          </a:xfrm>
          <a:prstGeom prst="rect">
            <a:avLst/>
          </a:prstGeom>
        </p:spPr>
        <p:txBody>
          <a:bodyPr wrap="square">
            <a:spAutoFit/>
          </a:bodyPr>
          <a:lstStyle/>
          <a:p>
            <a:pPr>
              <a:lnSpc>
                <a:spcPct val="107000"/>
              </a:lnSpc>
              <a:spcAft>
                <a:spcPts val="800"/>
              </a:spcAft>
            </a:pPr>
            <a:r>
              <a:rPr lang="en-US" sz="1400" b="1" dirty="0">
                <a:solidFill>
                  <a:srgbClr val="000099"/>
                </a:solidFill>
                <a:latin typeface="Arial" panose="020B0604020202020204" pitchFamily="34" charset="0"/>
                <a:ea typeface="Calibri" panose="020F0502020204030204" pitchFamily="34" charset="0"/>
                <a:cs typeface="Times New Roman" panose="02020603050405020304" pitchFamily="18" charset="0"/>
                <a:hlinkClick r:id="rId8"/>
              </a:rPr>
              <a:t>Watch the Video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95537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155" y="450770"/>
            <a:ext cx="6905445" cy="555366"/>
          </a:xfrm>
        </p:spPr>
        <p:txBody>
          <a:bodyPr>
            <a:normAutofit/>
          </a:bodyPr>
          <a:lstStyle/>
          <a:p>
            <a:r>
              <a:rPr lang="en-US" dirty="0" smtClean="0"/>
              <a:t>Passports &amp; Plane Tickets Info	</a:t>
            </a:r>
            <a:endParaRPr lang="en-US" dirty="0"/>
          </a:p>
        </p:txBody>
      </p:sp>
      <p:sp>
        <p:nvSpPr>
          <p:cNvPr id="3" name="Content Placeholder 2"/>
          <p:cNvSpPr>
            <a:spLocks noGrp="1"/>
          </p:cNvSpPr>
          <p:nvPr>
            <p:ph idx="1"/>
          </p:nvPr>
        </p:nvSpPr>
        <p:spPr>
          <a:xfrm>
            <a:off x="0" y="1884725"/>
            <a:ext cx="8574061" cy="3588589"/>
          </a:xfrm>
        </p:spPr>
        <p:txBody>
          <a:bodyPr>
            <a:normAutofit fontScale="92500" lnSpcReduction="10000"/>
          </a:bodyPr>
          <a:lstStyle/>
          <a:p>
            <a:pPr lvl="1">
              <a:lnSpc>
                <a:spcPct val="100000"/>
              </a:lnSpc>
              <a:spcBef>
                <a:spcPts val="0"/>
              </a:spcBef>
              <a:spcAft>
                <a:spcPts val="1200"/>
              </a:spcAft>
              <a:buFont typeface="Wingdings" panose="05000000000000000000" pitchFamily="2" charset="2"/>
              <a:buChar char="§"/>
            </a:pPr>
            <a:r>
              <a:rPr lang="en-US" sz="2800" b="1" dirty="0" smtClean="0"/>
              <a:t>What </a:t>
            </a:r>
            <a:r>
              <a:rPr lang="en-US" sz="2800" b="1" dirty="0"/>
              <a:t>are the costs? </a:t>
            </a:r>
            <a:r>
              <a:rPr lang="en-US" sz="2000" i="1" dirty="0"/>
              <a:t>Create your custom list</a:t>
            </a:r>
          </a:p>
          <a:p>
            <a:pPr lvl="2">
              <a:lnSpc>
                <a:spcPct val="100000"/>
              </a:lnSpc>
              <a:spcBef>
                <a:spcPts val="0"/>
              </a:spcBef>
              <a:spcAft>
                <a:spcPts val="1200"/>
              </a:spcAft>
              <a:buFont typeface="Wingdings" panose="05000000000000000000" pitchFamily="2" charset="2"/>
              <a:buChar char="§"/>
            </a:pPr>
            <a:r>
              <a:rPr lang="en-US" sz="2400" dirty="0"/>
              <a:t>One time </a:t>
            </a:r>
            <a:r>
              <a:rPr lang="en-US" sz="2400" i="1" dirty="0"/>
              <a:t>(passports, visas, plane tickets)</a:t>
            </a:r>
          </a:p>
          <a:p>
            <a:pPr lvl="2">
              <a:lnSpc>
                <a:spcPct val="100000"/>
              </a:lnSpc>
              <a:spcBef>
                <a:spcPts val="0"/>
              </a:spcBef>
              <a:spcAft>
                <a:spcPts val="1200"/>
              </a:spcAft>
              <a:buFont typeface="Wingdings" panose="05000000000000000000" pitchFamily="2" charset="2"/>
              <a:buChar char="§"/>
            </a:pPr>
            <a:r>
              <a:rPr lang="en-US" sz="2400" dirty="0"/>
              <a:t>Pre-departure </a:t>
            </a:r>
            <a:r>
              <a:rPr lang="en-US" sz="2400" i="1" dirty="0" smtClean="0"/>
              <a:t>(</a:t>
            </a:r>
            <a:r>
              <a:rPr lang="en-US" sz="2400" i="1" dirty="0"/>
              <a:t>airfare, lodging, project related expenses</a:t>
            </a:r>
            <a:r>
              <a:rPr lang="en-US" sz="2400" i="1" dirty="0" smtClean="0"/>
              <a:t>)</a:t>
            </a:r>
          </a:p>
          <a:p>
            <a:pPr lvl="2">
              <a:lnSpc>
                <a:spcPct val="100000"/>
              </a:lnSpc>
              <a:spcBef>
                <a:spcPts val="0"/>
              </a:spcBef>
              <a:spcAft>
                <a:spcPts val="1200"/>
              </a:spcAft>
              <a:buFont typeface="Wingdings" panose="05000000000000000000" pitchFamily="2" charset="2"/>
              <a:buChar char="§"/>
            </a:pPr>
            <a:r>
              <a:rPr lang="en-US" sz="2400" dirty="0" smtClean="0"/>
              <a:t>Travel Insurance</a:t>
            </a:r>
            <a:endParaRPr lang="en-US" sz="2400" dirty="0"/>
          </a:p>
          <a:p>
            <a:pPr lvl="2">
              <a:lnSpc>
                <a:spcPct val="100000"/>
              </a:lnSpc>
              <a:spcBef>
                <a:spcPts val="0"/>
              </a:spcBef>
              <a:spcAft>
                <a:spcPts val="1200"/>
              </a:spcAft>
              <a:buFont typeface="Wingdings" panose="05000000000000000000" pitchFamily="2" charset="2"/>
              <a:buChar char="§"/>
            </a:pPr>
            <a:r>
              <a:rPr lang="en-US" sz="2400" dirty="0"/>
              <a:t>Out-of-pocket travel expenses </a:t>
            </a:r>
            <a:r>
              <a:rPr lang="en-US" sz="2400" i="1" dirty="0"/>
              <a:t>(meals at airport, tips, souvenirs, misc</a:t>
            </a:r>
            <a:r>
              <a:rPr lang="en-US" sz="2400" i="1" dirty="0" smtClean="0"/>
              <a:t>.)</a:t>
            </a:r>
          </a:p>
          <a:p>
            <a:pPr lvl="2">
              <a:lnSpc>
                <a:spcPct val="100000"/>
              </a:lnSpc>
              <a:spcBef>
                <a:spcPts val="0"/>
              </a:spcBef>
              <a:spcAft>
                <a:spcPts val="1200"/>
              </a:spcAft>
              <a:buFont typeface="Wingdings" panose="05000000000000000000" pitchFamily="2" charset="2"/>
              <a:buChar char="§"/>
            </a:pPr>
            <a:r>
              <a:rPr lang="en-US" sz="2400" dirty="0" smtClean="0"/>
              <a:t>Miscellaneous In-country expenses </a:t>
            </a:r>
            <a:r>
              <a:rPr lang="en-US" sz="2400" i="1" dirty="0" smtClean="0"/>
              <a:t>(currency conversion, entry/exit fees)</a:t>
            </a:r>
            <a:endParaRPr lang="en-US" sz="2400" dirty="0"/>
          </a:p>
          <a:p>
            <a:pPr marL="0" indent="0">
              <a:buNone/>
            </a:pPr>
            <a:endParaRPr lang="en-US" dirty="0"/>
          </a:p>
        </p:txBody>
      </p:sp>
    </p:spTree>
    <p:extLst>
      <p:ext uri="{BB962C8B-B14F-4D97-AF65-F5344CB8AC3E}">
        <p14:creationId xmlns:p14="http://schemas.microsoft.com/office/powerpoint/2010/main" val="27743395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155" y="418112"/>
            <a:ext cx="6797615" cy="555366"/>
          </a:xfrm>
        </p:spPr>
        <p:txBody>
          <a:bodyPr>
            <a:normAutofit fontScale="90000"/>
          </a:bodyPr>
          <a:lstStyle/>
          <a:p>
            <a:r>
              <a:rPr lang="en-US" sz="3400" dirty="0" smtClean="0"/>
              <a:t>Travel Info: Advanced Planning</a:t>
            </a:r>
            <a:r>
              <a:rPr lang="en-US" dirty="0" smtClean="0"/>
              <a:t>	</a:t>
            </a:r>
            <a:endParaRPr lang="en-US" dirty="0"/>
          </a:p>
        </p:txBody>
      </p:sp>
      <p:sp>
        <p:nvSpPr>
          <p:cNvPr id="3" name="Content Placeholder 2"/>
          <p:cNvSpPr>
            <a:spLocks noGrp="1"/>
          </p:cNvSpPr>
          <p:nvPr>
            <p:ph idx="1"/>
          </p:nvPr>
        </p:nvSpPr>
        <p:spPr>
          <a:xfrm>
            <a:off x="103517" y="1587260"/>
            <a:ext cx="8540151" cy="4226944"/>
          </a:xfrm>
        </p:spPr>
        <p:txBody>
          <a:bodyPr>
            <a:noAutofit/>
          </a:bodyPr>
          <a:lstStyle/>
          <a:p>
            <a:pPr lvl="1">
              <a:lnSpc>
                <a:spcPct val="100000"/>
              </a:lnSpc>
              <a:spcBef>
                <a:spcPts val="0"/>
              </a:spcBef>
              <a:spcAft>
                <a:spcPts val="1200"/>
              </a:spcAft>
              <a:buFont typeface="Wingdings" panose="05000000000000000000" pitchFamily="2" charset="2"/>
              <a:buChar char="§"/>
            </a:pPr>
            <a:r>
              <a:rPr lang="en-US" sz="2800" b="1" dirty="0" smtClean="0"/>
              <a:t>What </a:t>
            </a:r>
            <a:r>
              <a:rPr lang="en-US" sz="2800" b="1" dirty="0"/>
              <a:t>do I need to do in advance? </a:t>
            </a:r>
            <a:r>
              <a:rPr lang="en-US" sz="2000" i="1" dirty="0"/>
              <a:t>Create your custom </a:t>
            </a:r>
            <a:r>
              <a:rPr lang="en-US" sz="2000" i="1" dirty="0" smtClean="0"/>
              <a:t>list – examples </a:t>
            </a:r>
            <a:r>
              <a:rPr lang="en-US" sz="2000" i="1" dirty="0"/>
              <a:t>might include:</a:t>
            </a:r>
          </a:p>
          <a:p>
            <a:pPr lvl="2">
              <a:lnSpc>
                <a:spcPct val="100000"/>
              </a:lnSpc>
              <a:spcBef>
                <a:spcPts val="0"/>
              </a:spcBef>
              <a:spcAft>
                <a:spcPts val="1200"/>
              </a:spcAft>
              <a:buFont typeface="Wingdings" panose="05000000000000000000" pitchFamily="2" charset="2"/>
              <a:buChar char="§"/>
            </a:pPr>
            <a:r>
              <a:rPr lang="en-US" sz="2400" dirty="0"/>
              <a:t>Application Deadlines</a:t>
            </a:r>
          </a:p>
          <a:p>
            <a:pPr lvl="2">
              <a:lnSpc>
                <a:spcPct val="100000"/>
              </a:lnSpc>
              <a:spcBef>
                <a:spcPts val="0"/>
              </a:spcBef>
              <a:spcAft>
                <a:spcPts val="1200"/>
              </a:spcAft>
              <a:buFont typeface="Wingdings" panose="05000000000000000000" pitchFamily="2" charset="2"/>
              <a:buChar char="§"/>
            </a:pPr>
            <a:r>
              <a:rPr lang="en-US" sz="2400" dirty="0"/>
              <a:t>Passports, Visas Required</a:t>
            </a:r>
          </a:p>
          <a:p>
            <a:pPr lvl="2">
              <a:lnSpc>
                <a:spcPct val="100000"/>
              </a:lnSpc>
              <a:spcBef>
                <a:spcPts val="0"/>
              </a:spcBef>
              <a:spcAft>
                <a:spcPts val="1200"/>
              </a:spcAft>
              <a:buFont typeface="Wingdings" panose="05000000000000000000" pitchFamily="2" charset="2"/>
              <a:buChar char="§"/>
            </a:pPr>
            <a:r>
              <a:rPr lang="en-US" sz="2400" dirty="0"/>
              <a:t>Flight Arrangements</a:t>
            </a:r>
          </a:p>
          <a:p>
            <a:pPr lvl="2">
              <a:lnSpc>
                <a:spcPct val="100000"/>
              </a:lnSpc>
              <a:spcBef>
                <a:spcPts val="0"/>
              </a:spcBef>
              <a:spcAft>
                <a:spcPts val="1200"/>
              </a:spcAft>
              <a:buFont typeface="Wingdings" panose="05000000000000000000" pitchFamily="2" charset="2"/>
              <a:buChar char="§"/>
            </a:pPr>
            <a:r>
              <a:rPr lang="en-US" sz="2400" dirty="0"/>
              <a:t>Medical </a:t>
            </a:r>
            <a:r>
              <a:rPr lang="en-US" sz="2400" dirty="0" smtClean="0"/>
              <a:t>Information/Immunizations </a:t>
            </a:r>
            <a:r>
              <a:rPr lang="en-US" sz="2400" i="1" dirty="0" smtClean="0"/>
              <a:t>(CDC and </a:t>
            </a:r>
            <a:r>
              <a:rPr lang="en-US" sz="2400" i="1" dirty="0" err="1" smtClean="0"/>
              <a:t>Travel.Gov</a:t>
            </a:r>
            <a:r>
              <a:rPr lang="en-US" sz="2400" i="1" dirty="0" smtClean="0"/>
              <a:t> are always good resources)</a:t>
            </a:r>
            <a:endParaRPr lang="en-US" sz="2400" i="1" dirty="0"/>
          </a:p>
          <a:p>
            <a:pPr lvl="2">
              <a:lnSpc>
                <a:spcPct val="100000"/>
              </a:lnSpc>
              <a:spcBef>
                <a:spcPts val="0"/>
              </a:spcBef>
              <a:spcAft>
                <a:spcPts val="1200"/>
              </a:spcAft>
              <a:buFont typeface="Wingdings" panose="05000000000000000000" pitchFamily="2" charset="2"/>
              <a:buChar char="§"/>
            </a:pPr>
            <a:r>
              <a:rPr lang="en-US" sz="2400" dirty="0"/>
              <a:t>Advance Payment Schedule</a:t>
            </a:r>
          </a:p>
          <a:p>
            <a:pPr lvl="2">
              <a:lnSpc>
                <a:spcPct val="100000"/>
              </a:lnSpc>
              <a:spcBef>
                <a:spcPts val="0"/>
              </a:spcBef>
              <a:spcAft>
                <a:spcPts val="1200"/>
              </a:spcAft>
              <a:buFont typeface="Wingdings" panose="05000000000000000000" pitchFamily="2" charset="2"/>
              <a:buChar char="§"/>
            </a:pPr>
            <a:r>
              <a:rPr lang="en-US" sz="2400" dirty="0"/>
              <a:t>Liability Waivers</a:t>
            </a:r>
          </a:p>
          <a:p>
            <a:pPr marL="0" indent="0">
              <a:buNone/>
            </a:pPr>
            <a:endParaRPr lang="en-US" dirty="0"/>
          </a:p>
        </p:txBody>
      </p:sp>
    </p:spTree>
    <p:extLst>
      <p:ext uri="{BB962C8B-B14F-4D97-AF65-F5344CB8AC3E}">
        <p14:creationId xmlns:p14="http://schemas.microsoft.com/office/powerpoint/2010/main" val="25274039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155" y="401783"/>
            <a:ext cx="6797615" cy="555366"/>
          </a:xfrm>
        </p:spPr>
        <p:txBody>
          <a:bodyPr>
            <a:normAutofit fontScale="90000"/>
          </a:bodyPr>
          <a:lstStyle/>
          <a:p>
            <a:r>
              <a:rPr lang="en-US" sz="3400" dirty="0" smtClean="0"/>
              <a:t>Travel Info: 7 Helpful Tips</a:t>
            </a:r>
            <a:r>
              <a:rPr lang="en-US" dirty="0" smtClean="0"/>
              <a:t>	</a:t>
            </a:r>
            <a:endParaRPr lang="en-US" dirty="0"/>
          </a:p>
        </p:txBody>
      </p:sp>
      <p:sp>
        <p:nvSpPr>
          <p:cNvPr id="3" name="Content Placeholder 2"/>
          <p:cNvSpPr>
            <a:spLocks noGrp="1"/>
          </p:cNvSpPr>
          <p:nvPr>
            <p:ph idx="1"/>
          </p:nvPr>
        </p:nvSpPr>
        <p:spPr>
          <a:xfrm>
            <a:off x="181155" y="1552754"/>
            <a:ext cx="8540151" cy="4706155"/>
          </a:xfrm>
        </p:spPr>
        <p:txBody>
          <a:bodyPr>
            <a:noAutofit/>
          </a:bodyPr>
          <a:lstStyle/>
          <a:p>
            <a:pPr marL="971550" lvl="1" indent="-514350">
              <a:lnSpc>
                <a:spcPct val="100000"/>
              </a:lnSpc>
              <a:spcBef>
                <a:spcPts val="0"/>
              </a:spcBef>
              <a:spcAft>
                <a:spcPts val="1800"/>
              </a:spcAft>
              <a:buAutoNum type="arabicPeriod"/>
            </a:pPr>
            <a:r>
              <a:rPr lang="en-US" sz="2800" b="1" dirty="0" smtClean="0"/>
              <a:t>Prepare a well-planned itinerary</a:t>
            </a:r>
          </a:p>
          <a:p>
            <a:pPr marL="971550" lvl="1" indent="-514350">
              <a:lnSpc>
                <a:spcPct val="100000"/>
              </a:lnSpc>
              <a:spcBef>
                <a:spcPts val="0"/>
              </a:spcBef>
              <a:spcAft>
                <a:spcPts val="1800"/>
              </a:spcAft>
              <a:buAutoNum type="arabicPeriod"/>
            </a:pPr>
            <a:r>
              <a:rPr lang="en-US" sz="2800" b="1" dirty="0" smtClean="0"/>
              <a:t>Seek information on the culture</a:t>
            </a:r>
          </a:p>
          <a:p>
            <a:pPr marL="971550" lvl="1" indent="-514350">
              <a:lnSpc>
                <a:spcPct val="100000"/>
              </a:lnSpc>
              <a:spcBef>
                <a:spcPts val="0"/>
              </a:spcBef>
              <a:spcAft>
                <a:spcPts val="1800"/>
              </a:spcAft>
              <a:buAutoNum type="arabicPeriod"/>
            </a:pPr>
            <a:r>
              <a:rPr lang="en-US" sz="2800" b="1" dirty="0" smtClean="0"/>
              <a:t>Learn protocol and etiquette practices</a:t>
            </a:r>
          </a:p>
          <a:p>
            <a:pPr marL="971550" lvl="1" indent="-514350">
              <a:lnSpc>
                <a:spcPct val="100000"/>
              </a:lnSpc>
              <a:spcBef>
                <a:spcPts val="0"/>
              </a:spcBef>
              <a:spcAft>
                <a:spcPts val="1800"/>
              </a:spcAft>
              <a:buAutoNum type="arabicPeriod"/>
            </a:pPr>
            <a:r>
              <a:rPr lang="en-US" sz="2800" b="1" dirty="0" smtClean="0"/>
              <a:t>Learn the native tongue</a:t>
            </a:r>
            <a:endParaRPr lang="en-US" dirty="0"/>
          </a:p>
          <a:p>
            <a:pPr marL="971550" lvl="1" indent="-514350">
              <a:lnSpc>
                <a:spcPct val="100000"/>
              </a:lnSpc>
              <a:spcBef>
                <a:spcPts val="0"/>
              </a:spcBef>
              <a:spcAft>
                <a:spcPts val="1800"/>
              </a:spcAft>
              <a:buAutoNum type="arabicPeriod"/>
            </a:pPr>
            <a:r>
              <a:rPr lang="en-US" sz="2800" b="1" dirty="0" smtClean="0"/>
              <a:t>Check travel advisories</a:t>
            </a:r>
          </a:p>
          <a:p>
            <a:pPr marL="971550" lvl="1" indent="-514350">
              <a:lnSpc>
                <a:spcPct val="100000"/>
              </a:lnSpc>
              <a:spcBef>
                <a:spcPts val="0"/>
              </a:spcBef>
              <a:spcAft>
                <a:spcPts val="1800"/>
              </a:spcAft>
              <a:buAutoNum type="arabicPeriod"/>
            </a:pPr>
            <a:r>
              <a:rPr lang="en-US" sz="2800" b="1" dirty="0" smtClean="0"/>
              <a:t>Protect yourself</a:t>
            </a:r>
          </a:p>
          <a:p>
            <a:pPr marL="971550" lvl="1" indent="-514350">
              <a:lnSpc>
                <a:spcPct val="100000"/>
              </a:lnSpc>
              <a:spcBef>
                <a:spcPts val="0"/>
              </a:spcBef>
              <a:spcAft>
                <a:spcPts val="1800"/>
              </a:spcAft>
              <a:buAutoNum type="arabicPeriod"/>
            </a:pPr>
            <a:r>
              <a:rPr lang="en-US" sz="2800" b="1" dirty="0" smtClean="0"/>
              <a:t>Plan to stay connected</a:t>
            </a:r>
          </a:p>
        </p:txBody>
      </p:sp>
    </p:spTree>
    <p:extLst>
      <p:ext uri="{BB962C8B-B14F-4D97-AF65-F5344CB8AC3E}">
        <p14:creationId xmlns:p14="http://schemas.microsoft.com/office/powerpoint/2010/main" val="38298216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155" y="434441"/>
            <a:ext cx="6797615" cy="555366"/>
          </a:xfrm>
        </p:spPr>
        <p:txBody>
          <a:bodyPr>
            <a:normAutofit fontScale="90000"/>
          </a:bodyPr>
          <a:lstStyle/>
          <a:p>
            <a:r>
              <a:rPr lang="en-US" sz="3400" dirty="0" smtClean="0"/>
              <a:t>Travel Info: Packing Tips</a:t>
            </a:r>
            <a:r>
              <a:rPr lang="en-US" dirty="0" smtClean="0"/>
              <a:t>	</a:t>
            </a:r>
            <a:endParaRPr lang="en-US" dirty="0"/>
          </a:p>
        </p:txBody>
      </p:sp>
      <p:sp>
        <p:nvSpPr>
          <p:cNvPr id="3" name="Content Placeholder 2"/>
          <p:cNvSpPr>
            <a:spLocks noGrp="1"/>
          </p:cNvSpPr>
          <p:nvPr>
            <p:ph idx="1"/>
          </p:nvPr>
        </p:nvSpPr>
        <p:spPr>
          <a:xfrm>
            <a:off x="86263" y="1708030"/>
            <a:ext cx="8540151" cy="3752490"/>
          </a:xfrm>
        </p:spPr>
        <p:txBody>
          <a:bodyPr>
            <a:normAutofit/>
          </a:bodyPr>
          <a:lstStyle/>
          <a:p>
            <a:pPr lvl="1">
              <a:lnSpc>
                <a:spcPct val="100000"/>
              </a:lnSpc>
              <a:spcBef>
                <a:spcPts val="0"/>
              </a:spcBef>
              <a:spcAft>
                <a:spcPts val="1200"/>
              </a:spcAft>
              <a:buFont typeface="Wingdings" panose="05000000000000000000" pitchFamily="2" charset="2"/>
              <a:buChar char="§"/>
            </a:pPr>
            <a:r>
              <a:rPr lang="en-US" sz="2800" b="1" dirty="0" smtClean="0"/>
              <a:t>What </a:t>
            </a:r>
            <a:r>
              <a:rPr lang="en-US" sz="2800" b="1" dirty="0"/>
              <a:t>do I need to bring? </a:t>
            </a:r>
            <a:r>
              <a:rPr lang="en-US" sz="2800" i="1" dirty="0"/>
              <a:t>Packing Tips </a:t>
            </a:r>
            <a:r>
              <a:rPr lang="en-US" sz="2000" i="1" dirty="0"/>
              <a:t>Create your custom list</a:t>
            </a:r>
          </a:p>
          <a:p>
            <a:pPr lvl="2">
              <a:lnSpc>
                <a:spcPct val="100000"/>
              </a:lnSpc>
              <a:spcBef>
                <a:spcPts val="0"/>
              </a:spcBef>
              <a:spcAft>
                <a:spcPts val="1200"/>
              </a:spcAft>
              <a:buFont typeface="Wingdings" panose="05000000000000000000" pitchFamily="2" charset="2"/>
              <a:buChar char="§"/>
            </a:pPr>
            <a:r>
              <a:rPr lang="en-US" sz="2400" dirty="0"/>
              <a:t>Sample Checklist of items to pack </a:t>
            </a:r>
            <a:r>
              <a:rPr lang="en-US" sz="2400" i="1" dirty="0"/>
              <a:t>(passports, money, medications, clothing, toiletries, sun protection, shoes, flashlights)</a:t>
            </a:r>
          </a:p>
          <a:p>
            <a:pPr lvl="2">
              <a:lnSpc>
                <a:spcPct val="100000"/>
              </a:lnSpc>
              <a:spcBef>
                <a:spcPts val="0"/>
              </a:spcBef>
              <a:spcAft>
                <a:spcPts val="1200"/>
              </a:spcAft>
              <a:buFont typeface="Wingdings" panose="05000000000000000000" pitchFamily="2" charset="2"/>
              <a:buChar char="§"/>
            </a:pPr>
            <a:r>
              <a:rPr lang="en-US" sz="2400" dirty="0" smtClean="0"/>
              <a:t>Sample List </a:t>
            </a:r>
            <a:r>
              <a:rPr lang="en-US" sz="2400" dirty="0"/>
              <a:t>of items not to </a:t>
            </a:r>
            <a:r>
              <a:rPr lang="en-US" sz="2400" dirty="0" smtClean="0"/>
              <a:t>bring </a:t>
            </a:r>
            <a:r>
              <a:rPr lang="en-US" sz="2400" i="1" dirty="0" smtClean="0"/>
              <a:t>(valuable </a:t>
            </a:r>
            <a:r>
              <a:rPr lang="en-US" sz="2400" i="1" dirty="0"/>
              <a:t>electronics, electrical devices such as hair dryers, curling irons, and shavers)</a:t>
            </a:r>
          </a:p>
          <a:p>
            <a:pPr marL="0" indent="0">
              <a:buNone/>
            </a:pPr>
            <a:endParaRPr lang="en-US" dirty="0"/>
          </a:p>
        </p:txBody>
      </p:sp>
    </p:spTree>
    <p:extLst>
      <p:ext uri="{BB962C8B-B14F-4D97-AF65-F5344CB8AC3E}">
        <p14:creationId xmlns:p14="http://schemas.microsoft.com/office/powerpoint/2010/main" val="14696349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385" y="1591512"/>
            <a:ext cx="8204799" cy="4636759"/>
          </a:xfrm>
        </p:spPr>
        <p:txBody>
          <a:bodyPr>
            <a:normAutofit/>
          </a:bodyPr>
          <a:lstStyle/>
          <a:p>
            <a:pPr lvl="1">
              <a:lnSpc>
                <a:spcPct val="110000"/>
              </a:lnSpc>
              <a:spcBef>
                <a:spcPts val="0"/>
              </a:spcBef>
              <a:spcAft>
                <a:spcPts val="600"/>
              </a:spcAft>
              <a:buFont typeface="Wingdings" panose="05000000000000000000" pitchFamily="2" charset="2"/>
              <a:buChar char="§"/>
            </a:pPr>
            <a:r>
              <a:rPr lang="en-US" sz="2800" b="1" dirty="0" smtClean="0"/>
              <a:t>Dress code </a:t>
            </a:r>
            <a:r>
              <a:rPr lang="en-US" sz="2000" i="1" dirty="0" smtClean="0"/>
              <a:t>Create your custom list</a:t>
            </a:r>
          </a:p>
          <a:p>
            <a:pPr lvl="1">
              <a:lnSpc>
                <a:spcPct val="110000"/>
              </a:lnSpc>
              <a:spcBef>
                <a:spcPts val="0"/>
              </a:spcBef>
              <a:spcAft>
                <a:spcPts val="600"/>
              </a:spcAft>
              <a:buFont typeface="Wingdings" panose="05000000000000000000" pitchFamily="2" charset="2"/>
              <a:buChar char="§"/>
            </a:pPr>
            <a:r>
              <a:rPr lang="en-US" sz="2800" b="1" dirty="0" smtClean="0"/>
              <a:t>Day of travel information </a:t>
            </a:r>
            <a:r>
              <a:rPr lang="en-US" sz="2000" i="1" dirty="0" smtClean="0"/>
              <a:t>Create your custom list</a:t>
            </a:r>
          </a:p>
          <a:p>
            <a:pPr lvl="2">
              <a:lnSpc>
                <a:spcPct val="110000"/>
              </a:lnSpc>
              <a:spcBef>
                <a:spcPts val="0"/>
              </a:spcBef>
              <a:spcAft>
                <a:spcPts val="600"/>
              </a:spcAft>
              <a:buFont typeface="Wingdings" panose="05000000000000000000" pitchFamily="2" charset="2"/>
              <a:buChar char="§"/>
            </a:pPr>
            <a:r>
              <a:rPr lang="en-US" sz="2400" dirty="0" smtClean="0"/>
              <a:t>Where will you meet?</a:t>
            </a:r>
          </a:p>
          <a:p>
            <a:pPr lvl="2">
              <a:lnSpc>
                <a:spcPct val="110000"/>
              </a:lnSpc>
              <a:spcBef>
                <a:spcPts val="0"/>
              </a:spcBef>
              <a:spcAft>
                <a:spcPts val="600"/>
              </a:spcAft>
              <a:buFont typeface="Wingdings" panose="05000000000000000000" pitchFamily="2" charset="2"/>
              <a:buChar char="§"/>
            </a:pPr>
            <a:r>
              <a:rPr lang="en-US" sz="2400" dirty="0" smtClean="0"/>
              <a:t>What happens if? </a:t>
            </a:r>
            <a:r>
              <a:rPr lang="en-US" sz="2400" i="1" dirty="0" smtClean="0"/>
              <a:t>(plane is canceled, someone misses the flight, etc.)</a:t>
            </a:r>
            <a:r>
              <a:rPr lang="en-US" sz="2400" dirty="0" smtClean="0"/>
              <a:t> </a:t>
            </a:r>
            <a:r>
              <a:rPr lang="en-US" i="1" dirty="0" smtClean="0"/>
              <a:t>Create your custom list</a:t>
            </a:r>
          </a:p>
          <a:p>
            <a:pPr lvl="1">
              <a:lnSpc>
                <a:spcPct val="110000"/>
              </a:lnSpc>
              <a:spcBef>
                <a:spcPts val="0"/>
              </a:spcBef>
              <a:spcAft>
                <a:spcPts val="600"/>
              </a:spcAft>
              <a:buFont typeface="Wingdings" panose="05000000000000000000" pitchFamily="2" charset="2"/>
              <a:buChar char="§"/>
            </a:pPr>
            <a:r>
              <a:rPr lang="en-US" sz="2800" b="1" dirty="0" smtClean="0"/>
              <a:t>Arrival information</a:t>
            </a:r>
            <a:r>
              <a:rPr lang="en-US" sz="2800" dirty="0" smtClean="0"/>
              <a:t> </a:t>
            </a:r>
            <a:r>
              <a:rPr lang="en-US" sz="2000" i="1" dirty="0" smtClean="0"/>
              <a:t>Create your custom list</a:t>
            </a:r>
          </a:p>
          <a:p>
            <a:pPr lvl="1">
              <a:lnSpc>
                <a:spcPct val="110000"/>
              </a:lnSpc>
              <a:spcBef>
                <a:spcPts val="0"/>
              </a:spcBef>
              <a:spcAft>
                <a:spcPts val="600"/>
              </a:spcAft>
              <a:buFont typeface="Wingdings" panose="05000000000000000000" pitchFamily="2" charset="2"/>
              <a:buChar char="§"/>
            </a:pPr>
            <a:r>
              <a:rPr lang="en-US" sz="2900" b="1" dirty="0" smtClean="0"/>
              <a:t>Schedule for a typical day</a:t>
            </a:r>
            <a:r>
              <a:rPr lang="en-US" sz="2900" dirty="0" smtClean="0"/>
              <a:t> </a:t>
            </a:r>
            <a:r>
              <a:rPr lang="en-US" sz="2000" i="1" dirty="0" smtClean="0"/>
              <a:t>Create your custom list</a:t>
            </a:r>
          </a:p>
        </p:txBody>
      </p:sp>
      <p:sp>
        <p:nvSpPr>
          <p:cNvPr id="5" name="Title 1"/>
          <p:cNvSpPr>
            <a:spLocks noGrp="1"/>
          </p:cNvSpPr>
          <p:nvPr>
            <p:ph type="title"/>
          </p:nvPr>
        </p:nvSpPr>
        <p:spPr>
          <a:xfrm>
            <a:off x="60385" y="418112"/>
            <a:ext cx="6918385" cy="555366"/>
          </a:xfrm>
        </p:spPr>
        <p:txBody>
          <a:bodyPr>
            <a:normAutofit fontScale="90000"/>
          </a:bodyPr>
          <a:lstStyle/>
          <a:p>
            <a:r>
              <a:rPr lang="en-US" sz="3400" dirty="0" smtClean="0"/>
              <a:t>Travel Info: More Helpful Tips</a:t>
            </a:r>
            <a:r>
              <a:rPr lang="en-US" dirty="0" smtClean="0"/>
              <a:t>	</a:t>
            </a:r>
            <a:endParaRPr lang="en-US" dirty="0"/>
          </a:p>
        </p:txBody>
      </p:sp>
    </p:spTree>
    <p:extLst>
      <p:ext uri="{BB962C8B-B14F-4D97-AF65-F5344CB8AC3E}">
        <p14:creationId xmlns:p14="http://schemas.microsoft.com/office/powerpoint/2010/main" val="10194861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484" y="1591512"/>
            <a:ext cx="7886700" cy="4636759"/>
          </a:xfrm>
        </p:spPr>
        <p:txBody>
          <a:bodyPr>
            <a:normAutofit/>
          </a:bodyPr>
          <a:lstStyle/>
          <a:p>
            <a:pPr lvl="1">
              <a:lnSpc>
                <a:spcPct val="110000"/>
              </a:lnSpc>
              <a:spcBef>
                <a:spcPts val="0"/>
              </a:spcBef>
              <a:spcAft>
                <a:spcPts val="600"/>
              </a:spcAft>
              <a:buFont typeface="Wingdings" panose="05000000000000000000" pitchFamily="2" charset="2"/>
              <a:buChar char="§"/>
            </a:pPr>
            <a:r>
              <a:rPr lang="en-US" sz="2800" b="1" dirty="0" smtClean="0"/>
              <a:t>Security Issues </a:t>
            </a:r>
            <a:r>
              <a:rPr lang="en-US" sz="2000" i="1" dirty="0" smtClean="0"/>
              <a:t>Create your custom list</a:t>
            </a:r>
          </a:p>
          <a:p>
            <a:pPr lvl="2">
              <a:lnSpc>
                <a:spcPct val="110000"/>
              </a:lnSpc>
              <a:spcBef>
                <a:spcPts val="0"/>
              </a:spcBef>
              <a:spcAft>
                <a:spcPts val="600"/>
              </a:spcAft>
              <a:buFont typeface="Wingdings" panose="05000000000000000000" pitchFamily="2" charset="2"/>
              <a:buChar char="§"/>
            </a:pPr>
            <a:r>
              <a:rPr lang="en-US" sz="2400" dirty="0" smtClean="0"/>
              <a:t>Contact information</a:t>
            </a:r>
          </a:p>
          <a:p>
            <a:pPr lvl="2">
              <a:lnSpc>
                <a:spcPct val="110000"/>
              </a:lnSpc>
              <a:spcBef>
                <a:spcPts val="0"/>
              </a:spcBef>
              <a:spcAft>
                <a:spcPts val="600"/>
              </a:spcAft>
              <a:buFont typeface="Wingdings" panose="05000000000000000000" pitchFamily="2" charset="2"/>
              <a:buChar char="§"/>
            </a:pPr>
            <a:r>
              <a:rPr lang="en-US" sz="2400" dirty="0" smtClean="0"/>
              <a:t>Travel insurance information</a:t>
            </a:r>
          </a:p>
          <a:p>
            <a:pPr lvl="2">
              <a:lnSpc>
                <a:spcPct val="110000"/>
              </a:lnSpc>
              <a:spcBef>
                <a:spcPts val="0"/>
              </a:spcBef>
              <a:spcAft>
                <a:spcPts val="600"/>
              </a:spcAft>
              <a:buFont typeface="Wingdings" panose="05000000000000000000" pitchFamily="2" charset="2"/>
              <a:buChar char="§"/>
            </a:pPr>
            <a:r>
              <a:rPr lang="en-US" sz="2400" dirty="0" smtClean="0"/>
              <a:t>In-country travel</a:t>
            </a:r>
          </a:p>
          <a:p>
            <a:pPr lvl="2">
              <a:lnSpc>
                <a:spcPct val="110000"/>
              </a:lnSpc>
              <a:spcBef>
                <a:spcPts val="0"/>
              </a:spcBef>
              <a:spcAft>
                <a:spcPts val="600"/>
              </a:spcAft>
              <a:buFont typeface="Wingdings" panose="05000000000000000000" pitchFamily="2" charset="2"/>
              <a:buChar char="§"/>
            </a:pPr>
            <a:r>
              <a:rPr lang="en-US" sz="2400" dirty="0" smtClean="0"/>
              <a:t>Local movements </a:t>
            </a:r>
            <a:r>
              <a:rPr lang="en-US" sz="2400" i="1" dirty="0" smtClean="0"/>
              <a:t>(where are we allowed to go, when, and with what permissions)</a:t>
            </a:r>
          </a:p>
          <a:p>
            <a:pPr lvl="1">
              <a:lnSpc>
                <a:spcPct val="110000"/>
              </a:lnSpc>
              <a:spcBef>
                <a:spcPts val="0"/>
              </a:spcBef>
              <a:spcAft>
                <a:spcPts val="600"/>
              </a:spcAft>
              <a:buFont typeface="Wingdings" panose="05000000000000000000" pitchFamily="2" charset="2"/>
              <a:buChar char="§"/>
            </a:pPr>
            <a:r>
              <a:rPr lang="en-US" sz="2800" b="1" dirty="0" smtClean="0"/>
              <a:t>Communications</a:t>
            </a:r>
            <a:r>
              <a:rPr lang="en-US" dirty="0" smtClean="0"/>
              <a:t> </a:t>
            </a:r>
          </a:p>
          <a:p>
            <a:pPr lvl="2">
              <a:lnSpc>
                <a:spcPct val="110000"/>
              </a:lnSpc>
              <a:spcBef>
                <a:spcPts val="0"/>
              </a:spcBef>
              <a:spcAft>
                <a:spcPts val="600"/>
              </a:spcAft>
              <a:buFont typeface="Wingdings" panose="05000000000000000000" pitchFamily="2" charset="2"/>
              <a:buChar char="§"/>
            </a:pPr>
            <a:r>
              <a:rPr lang="en-US" sz="2400" dirty="0" smtClean="0"/>
              <a:t>Will people be able to communicate with the U.S.? How?</a:t>
            </a:r>
            <a:endParaRPr lang="en-US" sz="2400" dirty="0"/>
          </a:p>
        </p:txBody>
      </p:sp>
      <p:sp>
        <p:nvSpPr>
          <p:cNvPr id="5" name="Title 1"/>
          <p:cNvSpPr>
            <a:spLocks noGrp="1"/>
          </p:cNvSpPr>
          <p:nvPr>
            <p:ph type="title"/>
          </p:nvPr>
        </p:nvSpPr>
        <p:spPr>
          <a:xfrm>
            <a:off x="181155" y="597731"/>
            <a:ext cx="6797615" cy="555366"/>
          </a:xfrm>
        </p:spPr>
        <p:txBody>
          <a:bodyPr>
            <a:normAutofit fontScale="90000"/>
          </a:bodyPr>
          <a:lstStyle/>
          <a:p>
            <a:r>
              <a:rPr lang="en-US" sz="3400" dirty="0" smtClean="0"/>
              <a:t>Our Passports &amp; Plane Tickets Info</a:t>
            </a:r>
            <a:r>
              <a:rPr lang="en-US" dirty="0" smtClean="0"/>
              <a:t>	</a:t>
            </a:r>
            <a:endParaRPr lang="en-US" dirty="0"/>
          </a:p>
        </p:txBody>
      </p:sp>
    </p:spTree>
    <p:extLst>
      <p:ext uri="{BB962C8B-B14F-4D97-AF65-F5344CB8AC3E}">
        <p14:creationId xmlns:p14="http://schemas.microsoft.com/office/powerpoint/2010/main" val="14060953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5977" r="5573" b="6207"/>
          <a:stretch/>
        </p:blipFill>
        <p:spPr>
          <a:xfrm>
            <a:off x="3924742" y="1612086"/>
            <a:ext cx="3719070" cy="4475987"/>
          </a:xfrm>
          <a:prstGeom prst="rect">
            <a:avLst/>
          </a:prstGeom>
          <a:ln>
            <a:noFill/>
          </a:ln>
          <a:effectLst>
            <a:glow rad="101600">
              <a:schemeClr val="bg2">
                <a:lumMod val="90000"/>
                <a:alpha val="40000"/>
              </a:schemeClr>
            </a:glow>
            <a:softEdge rad="63500"/>
          </a:effectLst>
        </p:spPr>
      </p:pic>
      <p:sp>
        <p:nvSpPr>
          <p:cNvPr id="3" name="Title 1"/>
          <p:cNvSpPr>
            <a:spLocks noGrp="1"/>
          </p:cNvSpPr>
          <p:nvPr>
            <p:ph type="title"/>
          </p:nvPr>
        </p:nvSpPr>
        <p:spPr>
          <a:xfrm>
            <a:off x="255270" y="390697"/>
            <a:ext cx="6686550" cy="555366"/>
          </a:xfrm>
        </p:spPr>
        <p:txBody>
          <a:bodyPr>
            <a:normAutofit fontScale="90000"/>
          </a:bodyPr>
          <a:lstStyle/>
          <a:p>
            <a:r>
              <a:rPr lang="en-US" b="1" dirty="0" smtClean="0"/>
              <a:t>CHA Recommendations for Practice</a:t>
            </a:r>
            <a:endParaRPr lang="en-US" dirty="0"/>
          </a:p>
        </p:txBody>
      </p:sp>
      <p:sp>
        <p:nvSpPr>
          <p:cNvPr id="2" name="Rectangle 1"/>
          <p:cNvSpPr/>
          <p:nvPr/>
        </p:nvSpPr>
        <p:spPr>
          <a:xfrm>
            <a:off x="365760" y="5257076"/>
            <a:ext cx="4572000" cy="830997"/>
          </a:xfrm>
          <a:prstGeom prst="rect">
            <a:avLst/>
          </a:prstGeom>
        </p:spPr>
        <p:txBody>
          <a:bodyPr>
            <a:spAutoFit/>
          </a:bodyPr>
          <a:lstStyle/>
          <a:p>
            <a:r>
              <a:rPr lang="en-US" sz="1000" b="1" dirty="0" smtClean="0">
                <a:solidFill>
                  <a:srgbClr val="1482C6"/>
                </a:solidFill>
                <a:latin typeface="Arial" panose="020B0604020202020204" pitchFamily="34" charset="0"/>
                <a:cs typeface="Arial" panose="020B0604020202020204" pitchFamily="34" charset="0"/>
                <a:hlinkClick r:id="rId4"/>
              </a:rPr>
              <a:t>Order </a:t>
            </a:r>
            <a:r>
              <a:rPr lang="en-US" sz="1000" b="1" dirty="0">
                <a:solidFill>
                  <a:srgbClr val="1482C6"/>
                </a:solidFill>
                <a:latin typeface="Arial" panose="020B0604020202020204" pitchFamily="34" charset="0"/>
                <a:cs typeface="Arial" panose="020B0604020202020204" pitchFamily="34" charset="0"/>
                <a:hlinkClick r:id="rId4"/>
              </a:rPr>
              <a:t>a copy of the book</a:t>
            </a:r>
            <a:r>
              <a:rPr lang="en-US" sz="1000" b="1" dirty="0">
                <a:latin typeface="Arial" panose="020B0604020202020204" pitchFamily="34" charset="0"/>
                <a:cs typeface="Arial" panose="020B0604020202020204" pitchFamily="34" charset="0"/>
              </a:rPr>
              <a:t/>
            </a:r>
            <a:br>
              <a:rPr lang="en-US" sz="1000" b="1" dirty="0">
                <a:latin typeface="Arial" panose="020B0604020202020204" pitchFamily="34" charset="0"/>
                <a:cs typeface="Arial" panose="020B0604020202020204" pitchFamily="34" charset="0"/>
              </a:rPr>
            </a:br>
            <a:r>
              <a:rPr lang="en-US" sz="1000" b="1" dirty="0" smtClean="0">
                <a:solidFill>
                  <a:srgbClr val="1482C6"/>
                </a:solidFill>
                <a:latin typeface="Arial" panose="020B0604020202020204" pitchFamily="34" charset="0"/>
                <a:cs typeface="Arial" panose="020B0604020202020204" pitchFamily="34" charset="0"/>
                <a:hlinkClick r:id="rId5"/>
              </a:rPr>
              <a:t>Download </a:t>
            </a:r>
            <a:r>
              <a:rPr lang="en-US" sz="1000" b="1" dirty="0">
                <a:solidFill>
                  <a:srgbClr val="1482C6"/>
                </a:solidFill>
                <a:latin typeface="Arial" panose="020B0604020202020204" pitchFamily="34" charset="0"/>
                <a:cs typeface="Arial" panose="020B0604020202020204" pitchFamily="34" charset="0"/>
                <a:hlinkClick r:id="rId5"/>
              </a:rPr>
              <a:t>an electronic copy</a:t>
            </a:r>
            <a:r>
              <a:rPr lang="en-US" sz="1000" b="1" dirty="0">
                <a:latin typeface="Arial" panose="020B0604020202020204" pitchFamily="34" charset="0"/>
                <a:cs typeface="Arial" panose="020B0604020202020204" pitchFamily="34" charset="0"/>
              </a:rPr>
              <a:t/>
            </a:r>
            <a:br>
              <a:rPr lang="en-US" sz="1000" b="1" dirty="0">
                <a:latin typeface="Arial" panose="020B0604020202020204" pitchFamily="34" charset="0"/>
                <a:cs typeface="Arial" panose="020B0604020202020204" pitchFamily="34" charset="0"/>
              </a:rPr>
            </a:br>
            <a:r>
              <a:rPr lang="en-US" sz="1000" b="1" dirty="0" smtClean="0">
                <a:solidFill>
                  <a:srgbClr val="1482C6"/>
                </a:solidFill>
                <a:latin typeface="Arial" panose="020B0604020202020204" pitchFamily="34" charset="0"/>
                <a:cs typeface="Arial" panose="020B0604020202020204" pitchFamily="34" charset="0"/>
                <a:hlinkClick r:id="rId6"/>
              </a:rPr>
              <a:t>Order </a:t>
            </a:r>
            <a:r>
              <a:rPr lang="en-US" sz="1000" b="1" dirty="0">
                <a:solidFill>
                  <a:srgbClr val="1482C6"/>
                </a:solidFill>
                <a:latin typeface="Arial" panose="020B0604020202020204" pitchFamily="34" charset="0"/>
                <a:cs typeface="Arial" panose="020B0604020202020204" pitchFamily="34" charset="0"/>
                <a:hlinkClick r:id="rId6"/>
              </a:rPr>
              <a:t>the webinar recording</a:t>
            </a:r>
            <a:r>
              <a:rPr lang="en-US" dirty="0"/>
              <a:t/>
            </a:r>
            <a:br>
              <a:rPr lang="en-US" dirty="0"/>
            </a:br>
            <a:endParaRPr lang="en-US" dirty="0"/>
          </a:p>
        </p:txBody>
      </p:sp>
    </p:spTree>
    <p:extLst>
      <p:ext uri="{BB962C8B-B14F-4D97-AF65-F5344CB8AC3E}">
        <p14:creationId xmlns:p14="http://schemas.microsoft.com/office/powerpoint/2010/main" val="55917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Reflection and Prayer</a:t>
            </a:r>
            <a:endParaRPr lang="en-US" dirty="0"/>
          </a:p>
        </p:txBody>
      </p:sp>
      <p:sp>
        <p:nvSpPr>
          <p:cNvPr id="16" name="Content Placeholder 15"/>
          <p:cNvSpPr>
            <a:spLocks noGrp="1"/>
          </p:cNvSpPr>
          <p:nvPr>
            <p:ph idx="1"/>
          </p:nvPr>
        </p:nvSpPr>
        <p:spPr>
          <a:xfrm>
            <a:off x="628650" y="1337093"/>
            <a:ext cx="7886700" cy="5788325"/>
          </a:xfrm>
        </p:spPr>
        <p:txBody>
          <a:bodyPr>
            <a:noAutofit/>
          </a:bodyPr>
          <a:lstStyle/>
          <a:p>
            <a:pPr marL="0" indent="0">
              <a:lnSpc>
                <a:spcPct val="100000"/>
              </a:lnSpc>
              <a:spcBef>
                <a:spcPts val="0"/>
              </a:spcBef>
              <a:buNone/>
            </a:pPr>
            <a:r>
              <a:rPr lang="en-US" sz="1800" b="1" dirty="0" smtClean="0"/>
              <a:t>Reader 1</a:t>
            </a:r>
          </a:p>
          <a:p>
            <a:pPr marL="0" indent="0">
              <a:lnSpc>
                <a:spcPct val="100000"/>
              </a:lnSpc>
              <a:spcBef>
                <a:spcPts val="0"/>
              </a:spcBef>
              <a:spcAft>
                <a:spcPts val="600"/>
              </a:spcAft>
              <a:buNone/>
            </a:pPr>
            <a:r>
              <a:rPr lang="en-US" sz="2000" dirty="0" smtClean="0"/>
              <a:t>"Then the LORD asked Cain, 'Where is your brother Abel?' He answered, 'I do not know. Am I my brother's keeper?" The LORD then said: 'What have you done? Your brother's blood cries out to me from the soil!' " </a:t>
            </a:r>
          </a:p>
          <a:p>
            <a:pPr marL="0" indent="0">
              <a:lnSpc>
                <a:spcPct val="100000"/>
              </a:lnSpc>
              <a:spcBef>
                <a:spcPts val="0"/>
              </a:spcBef>
              <a:buNone/>
            </a:pPr>
            <a:r>
              <a:rPr lang="en-US" sz="1800" i="1" dirty="0" smtClean="0">
                <a:solidFill>
                  <a:srgbClr val="0070C0"/>
                </a:solidFill>
              </a:rPr>
              <a:t>— Genesis 4:9-10</a:t>
            </a:r>
          </a:p>
          <a:p>
            <a:pPr marL="0" indent="0">
              <a:lnSpc>
                <a:spcPct val="100000"/>
              </a:lnSpc>
              <a:spcBef>
                <a:spcPts val="0"/>
              </a:spcBef>
              <a:buNone/>
            </a:pPr>
            <a:endParaRPr lang="en-US" sz="1800" b="1" dirty="0" smtClean="0"/>
          </a:p>
          <a:p>
            <a:pPr marL="0" indent="0">
              <a:lnSpc>
                <a:spcPct val="100000"/>
              </a:lnSpc>
              <a:spcBef>
                <a:spcPts val="0"/>
              </a:spcBef>
              <a:buNone/>
            </a:pPr>
            <a:r>
              <a:rPr lang="en-US" sz="1800" b="1" dirty="0" smtClean="0"/>
              <a:t>Reader 2</a:t>
            </a:r>
          </a:p>
          <a:p>
            <a:pPr marL="0" indent="0">
              <a:lnSpc>
                <a:spcPct val="100000"/>
              </a:lnSpc>
              <a:spcBef>
                <a:spcPts val="0"/>
              </a:spcBef>
              <a:spcAft>
                <a:spcPts val="600"/>
              </a:spcAft>
              <a:buNone/>
            </a:pPr>
            <a:r>
              <a:rPr lang="en-US" sz="2000" dirty="0" smtClean="0"/>
              <a:t>"Cain's question, 'Am I my brother's keeper?', has global implications and is a special challenge for our time, touching not one brother but all our sisters and brothers. Are we responsible for the fate of the world's poor? Do we have duties to suffering people in far-off places? Must we respond to the needs of suffering refugees in distant nations? Are we keepers of the creation for future generations? For the followers of Jesus, the answer is yes." </a:t>
            </a:r>
          </a:p>
          <a:p>
            <a:pPr marL="0" indent="0">
              <a:lnSpc>
                <a:spcPct val="100000"/>
              </a:lnSpc>
              <a:spcBef>
                <a:spcPts val="0"/>
              </a:spcBef>
              <a:buNone/>
            </a:pPr>
            <a:r>
              <a:rPr lang="en-US" sz="1800" i="1" dirty="0" smtClean="0">
                <a:solidFill>
                  <a:srgbClr val="0070C0"/>
                </a:solidFill>
              </a:rPr>
              <a:t>— U.S. Bishops, Called to Global Solidarity</a:t>
            </a:r>
          </a:p>
          <a:p>
            <a:endParaRPr lang="en-US" dirty="0"/>
          </a:p>
        </p:txBody>
      </p:sp>
    </p:spTree>
    <p:extLst>
      <p:ext uri="{BB962C8B-B14F-4D97-AF65-F5344CB8AC3E}">
        <p14:creationId xmlns:p14="http://schemas.microsoft.com/office/powerpoint/2010/main" val="38208667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867" y="1490232"/>
            <a:ext cx="4754880" cy="4754880"/>
          </a:xfrm>
          <a:prstGeom prst="rect">
            <a:avLst/>
          </a:prstGeom>
        </p:spPr>
      </p:pic>
      <p:pic>
        <p:nvPicPr>
          <p:cNvPr id="5" name="Picture 4"/>
          <p:cNvPicPr>
            <a:picLocks noChangeAspect="1"/>
          </p:cNvPicPr>
          <p:nvPr/>
        </p:nvPicPr>
        <p:blipFill rotWithShape="1">
          <a:blip r:embed="rId4"/>
          <a:srcRect l="5393" t="16536" r="4417" b="65453"/>
          <a:stretch/>
        </p:blipFill>
        <p:spPr>
          <a:xfrm>
            <a:off x="5135616" y="1657430"/>
            <a:ext cx="4008384" cy="957755"/>
          </a:xfrm>
          <a:prstGeom prst="rect">
            <a:avLst/>
          </a:prstGeom>
          <a:ln>
            <a:noFill/>
          </a:ln>
          <a:effectLst/>
        </p:spPr>
      </p:pic>
      <p:sp>
        <p:nvSpPr>
          <p:cNvPr id="8" name="Title 1"/>
          <p:cNvSpPr>
            <a:spLocks noGrp="1"/>
          </p:cNvSpPr>
          <p:nvPr>
            <p:ph type="title"/>
          </p:nvPr>
        </p:nvSpPr>
        <p:spPr>
          <a:xfrm>
            <a:off x="255588" y="390525"/>
            <a:ext cx="6686550" cy="555625"/>
          </a:xfrm>
        </p:spPr>
        <p:txBody>
          <a:bodyPr>
            <a:normAutofit fontScale="90000"/>
          </a:bodyPr>
          <a:lstStyle/>
          <a:p>
            <a:r>
              <a:rPr lang="en-US" b="1" dirty="0" smtClean="0"/>
              <a:t>CHA Recommendations for Practice</a:t>
            </a:r>
            <a:endParaRPr lang="en-US" dirty="0"/>
          </a:p>
        </p:txBody>
      </p:sp>
    </p:spTree>
    <p:extLst>
      <p:ext uri="{BB962C8B-B14F-4D97-AF65-F5344CB8AC3E}">
        <p14:creationId xmlns:p14="http://schemas.microsoft.com/office/powerpoint/2010/main" val="18213103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26376" y="1906066"/>
            <a:ext cx="4838062" cy="4054787"/>
          </a:xfrm>
        </p:spPr>
        <p:txBody>
          <a:bodyPr>
            <a:noAutofit/>
          </a:bodyPr>
          <a:lstStyle/>
          <a:p>
            <a:pPr marL="385763" indent="-385763">
              <a:lnSpc>
                <a:spcPct val="100000"/>
              </a:lnSpc>
              <a:spcBef>
                <a:spcPts val="0"/>
              </a:spcBef>
              <a:spcAft>
                <a:spcPts val="600"/>
              </a:spcAft>
              <a:buFont typeface="+mj-lt"/>
              <a:buAutoNum type="arabicPeriod"/>
            </a:pPr>
            <a:r>
              <a:rPr lang="en-US" sz="2400" dirty="0"/>
              <a:t>Understand your organization’s history as it relates to </a:t>
            </a:r>
            <a:r>
              <a:rPr lang="en-US" sz="2400" dirty="0" smtClean="0"/>
              <a:t>international </a:t>
            </a:r>
            <a:r>
              <a:rPr lang="en-US" sz="2400" dirty="0"/>
              <a:t>activities.</a:t>
            </a:r>
          </a:p>
          <a:p>
            <a:pPr marL="385763" indent="-385763">
              <a:lnSpc>
                <a:spcPct val="100000"/>
              </a:lnSpc>
              <a:spcBef>
                <a:spcPts val="0"/>
              </a:spcBef>
              <a:spcAft>
                <a:spcPts val="600"/>
              </a:spcAft>
              <a:buFont typeface="+mj-lt"/>
              <a:buAutoNum type="arabicPeriod"/>
            </a:pPr>
            <a:endParaRPr lang="en-US" sz="2400" dirty="0"/>
          </a:p>
          <a:p>
            <a:pPr marL="385763" indent="-385763">
              <a:lnSpc>
                <a:spcPct val="100000"/>
              </a:lnSpc>
              <a:spcBef>
                <a:spcPts val="0"/>
              </a:spcBef>
              <a:spcAft>
                <a:spcPts val="600"/>
              </a:spcAft>
              <a:buFont typeface="+mj-lt"/>
              <a:buAutoNum type="arabicPeriod"/>
            </a:pPr>
            <a:r>
              <a:rPr lang="en-US" sz="2400" dirty="0"/>
              <a:t>Ensure your motives are appropriate.</a:t>
            </a:r>
          </a:p>
          <a:p>
            <a:pPr marL="385763" indent="-385763">
              <a:lnSpc>
                <a:spcPct val="100000"/>
              </a:lnSpc>
              <a:spcBef>
                <a:spcPts val="0"/>
              </a:spcBef>
              <a:spcAft>
                <a:spcPts val="600"/>
              </a:spcAft>
              <a:buFont typeface="+mj-lt"/>
              <a:buAutoNum type="arabicPeriod"/>
            </a:pPr>
            <a:endParaRPr lang="en-US" sz="2400" dirty="0"/>
          </a:p>
          <a:p>
            <a:pPr marL="385763" indent="-385763">
              <a:lnSpc>
                <a:spcPct val="100000"/>
              </a:lnSpc>
              <a:spcBef>
                <a:spcPts val="0"/>
              </a:spcBef>
              <a:spcAft>
                <a:spcPts val="600"/>
              </a:spcAft>
              <a:buFont typeface="+mj-lt"/>
              <a:buAutoNum type="arabicPeriod"/>
            </a:pPr>
            <a:r>
              <a:rPr lang="en-US" sz="2400" dirty="0"/>
              <a:t>Identify the budgeted resources and the time frame for such support.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549" y="1826536"/>
            <a:ext cx="3415335" cy="3961788"/>
          </a:xfrm>
          <a:prstGeom prst="rect">
            <a:avLst/>
          </a:prstGeom>
        </p:spPr>
      </p:pic>
      <p:sp>
        <p:nvSpPr>
          <p:cNvPr id="7" name="Title 1"/>
          <p:cNvSpPr>
            <a:spLocks noGrp="1"/>
          </p:cNvSpPr>
          <p:nvPr>
            <p:ph type="title"/>
          </p:nvPr>
        </p:nvSpPr>
        <p:spPr/>
        <p:txBody>
          <a:bodyPr>
            <a:normAutofit fontScale="90000"/>
          </a:bodyPr>
          <a:lstStyle/>
          <a:p>
            <a:r>
              <a:rPr lang="en-US" b="1" smtClean="0"/>
              <a:t>CHA Recommendations for Practice</a:t>
            </a:r>
            <a:endParaRPr lang="en-US" dirty="0"/>
          </a:p>
        </p:txBody>
      </p:sp>
    </p:spTree>
    <p:extLst>
      <p:ext uri="{BB962C8B-B14F-4D97-AF65-F5344CB8AC3E}">
        <p14:creationId xmlns:p14="http://schemas.microsoft.com/office/powerpoint/2010/main" val="195876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 for Sight Online Programs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58751190"/>
              </p:ext>
            </p:extLst>
          </p:nvPr>
        </p:nvGraphicFramePr>
        <p:xfrm>
          <a:off x="721829" y="1433023"/>
          <a:ext cx="7700342" cy="4803648"/>
        </p:xfrm>
        <a:graphic>
          <a:graphicData uri="http://schemas.openxmlformats.org/drawingml/2006/table">
            <a:tbl>
              <a:tblPr firstRow="1" firstCol="1" bandRow="1"/>
              <a:tblGrid>
                <a:gridCol w="7700342"/>
              </a:tblGrid>
              <a:tr h="4364641">
                <a:tc>
                  <a:txBody>
                    <a:bodyPr/>
                    <a:lstStyle/>
                    <a:p>
                      <a:pPr marL="0" marR="0">
                        <a:lnSpc>
                          <a:spcPct val="107000"/>
                        </a:lnSpc>
                        <a:spcBef>
                          <a:spcPts val="0"/>
                        </a:spcBef>
                        <a:spcAft>
                          <a:spcPts val="800"/>
                        </a:spcAft>
                      </a:pPr>
                      <a:r>
                        <a:rPr lang="en-US" sz="2200" b="1" dirty="0" smtClean="0">
                          <a:effectLst/>
                          <a:latin typeface="Open Sans"/>
                          <a:ea typeface="Times New Roman" panose="02020603050405020304" pitchFamily="18" charset="0"/>
                          <a:cs typeface="Times New Roman" panose="02020603050405020304" pitchFamily="18" charset="0"/>
                        </a:rPr>
                        <a:t>Increase your</a:t>
                      </a:r>
                      <a:r>
                        <a:rPr lang="en-US" sz="2200" b="1" baseline="0" dirty="0" smtClean="0">
                          <a:effectLst/>
                          <a:latin typeface="Open Sans"/>
                          <a:ea typeface="Times New Roman" panose="02020603050405020304" pitchFamily="18" charset="0"/>
                          <a:cs typeface="Times New Roman" panose="02020603050405020304" pitchFamily="18" charset="0"/>
                        </a:rPr>
                        <a:t> teams’ </a:t>
                      </a:r>
                      <a:r>
                        <a:rPr lang="en-US" sz="2200" b="1" dirty="0" smtClean="0">
                          <a:effectLst/>
                          <a:latin typeface="Open Sans"/>
                          <a:ea typeface="Times New Roman" panose="02020603050405020304" pitchFamily="18" charset="0"/>
                          <a:cs typeface="Times New Roman" panose="02020603050405020304" pitchFamily="18" charset="0"/>
                        </a:rPr>
                        <a:t>understanding of global </a:t>
                      </a:r>
                      <a:r>
                        <a:rPr lang="en-US" sz="2200" b="1" dirty="0">
                          <a:effectLst/>
                          <a:latin typeface="Open Sans"/>
                          <a:ea typeface="Times New Roman" panose="02020603050405020304" pitchFamily="18" charset="0"/>
                          <a:cs typeface="Times New Roman" panose="02020603050405020304" pitchFamily="18" charset="0"/>
                        </a:rPr>
                        <a:t>health and global problem solving by </a:t>
                      </a:r>
                      <a:r>
                        <a:rPr lang="en-US" sz="2200" b="1" dirty="0" smtClean="0">
                          <a:effectLst/>
                          <a:latin typeface="Open Sans"/>
                          <a:ea typeface="Times New Roman" panose="02020603050405020304" pitchFamily="18" charset="0"/>
                          <a:cs typeface="Times New Roman" panose="02020603050405020304" pitchFamily="18" charset="0"/>
                        </a:rPr>
                        <a:t>using a variety</a:t>
                      </a:r>
                      <a:r>
                        <a:rPr lang="en-US" sz="2200" b="1" baseline="0" dirty="0" smtClean="0">
                          <a:effectLst/>
                          <a:latin typeface="Open Sans"/>
                          <a:ea typeface="Times New Roman" panose="02020603050405020304" pitchFamily="18" charset="0"/>
                          <a:cs typeface="Times New Roman" panose="02020603050405020304" pitchFamily="18" charset="0"/>
                        </a:rPr>
                        <a:t> of </a:t>
                      </a:r>
                      <a:r>
                        <a:rPr lang="en-US" sz="2200" b="1" dirty="0" smtClean="0">
                          <a:effectLst/>
                          <a:latin typeface="Open Sans"/>
                          <a:ea typeface="Times New Roman" panose="02020603050405020304" pitchFamily="18" charset="0"/>
                          <a:cs typeface="Times New Roman" panose="02020603050405020304" pitchFamily="18" charset="0"/>
                        </a:rPr>
                        <a:t>Unite </a:t>
                      </a:r>
                      <a:r>
                        <a:rPr lang="en-US" sz="2200" b="1" dirty="0">
                          <a:effectLst/>
                          <a:latin typeface="Open Sans"/>
                          <a:ea typeface="Times New Roman" panose="02020603050405020304" pitchFamily="18" charset="0"/>
                          <a:cs typeface="Times New Roman" panose="02020603050405020304" pitchFamily="18" charset="0"/>
                        </a:rPr>
                        <a:t>For Sight's </a:t>
                      </a:r>
                      <a:r>
                        <a:rPr lang="en-US" sz="2200" b="1" dirty="0" smtClean="0">
                          <a:effectLst/>
                          <a:latin typeface="Open Sans"/>
                          <a:ea typeface="Times New Roman" panose="02020603050405020304" pitchFamily="18" charset="0"/>
                          <a:cs typeface="Times New Roman" panose="02020603050405020304" pitchFamily="18" charset="0"/>
                        </a:rPr>
                        <a:t>online programs </a:t>
                      </a:r>
                      <a:r>
                        <a:rPr lang="en-US" sz="2200" b="1" dirty="0">
                          <a:effectLst/>
                          <a:latin typeface="Open Sans"/>
                          <a:ea typeface="Times New Roman" panose="02020603050405020304" pitchFamily="18" charset="0"/>
                          <a:cs typeface="Times New Roman" panose="02020603050405020304" pitchFamily="18" charset="0"/>
                        </a:rPr>
                        <a:t>which </a:t>
                      </a:r>
                      <a:r>
                        <a:rPr lang="en-US" sz="2200" b="1" dirty="0" smtClean="0">
                          <a:effectLst/>
                          <a:latin typeface="Open Sans"/>
                          <a:ea typeface="Times New Roman" panose="02020603050405020304" pitchFamily="18" charset="0"/>
                          <a:cs typeface="Times New Roman" panose="02020603050405020304" pitchFamily="18" charset="0"/>
                        </a:rPr>
                        <a:t>include:</a:t>
                      </a:r>
                    </a:p>
                    <a:p>
                      <a:pPr marL="742950" marR="0" lvl="1" indent="-285750">
                        <a:lnSpc>
                          <a:spcPct val="107000"/>
                        </a:lnSpc>
                        <a:spcBef>
                          <a:spcPts val="0"/>
                        </a:spcBef>
                        <a:spcAft>
                          <a:spcPts val="800"/>
                        </a:spcAft>
                        <a:buFont typeface="Wingdings" panose="05000000000000000000" pitchFamily="2" charset="2"/>
                        <a:buChar char="§"/>
                      </a:pPr>
                      <a:r>
                        <a:rPr lang="en-US" sz="1800" b="0" u="sng" dirty="0" smtClean="0">
                          <a:solidFill>
                            <a:srgbClr val="0070C0"/>
                          </a:solidFill>
                          <a:effectLst/>
                          <a:latin typeface="Open Sans"/>
                          <a:ea typeface="Times New Roman" panose="02020603050405020304" pitchFamily="18" charset="0"/>
                          <a:cs typeface="Times New Roman" panose="02020603050405020304" pitchFamily="18" charset="0"/>
                          <a:hlinkClick r:id="rId3"/>
                        </a:rPr>
                        <a:t>Global </a:t>
                      </a:r>
                      <a:r>
                        <a:rPr lang="en-US" sz="1800" b="0" u="sng" dirty="0">
                          <a:solidFill>
                            <a:srgbClr val="0070C0"/>
                          </a:solidFill>
                          <a:effectLst/>
                          <a:latin typeface="Open Sans"/>
                          <a:ea typeface="Times New Roman" panose="02020603050405020304" pitchFamily="18" charset="0"/>
                          <a:cs typeface="Times New Roman" panose="02020603050405020304" pitchFamily="18" charset="0"/>
                          <a:hlinkClick r:id="rId3"/>
                        </a:rPr>
                        <a:t>Health Online </a:t>
                      </a:r>
                      <a:r>
                        <a:rPr lang="en-US" sz="1800" b="0" u="sng" dirty="0" smtClean="0">
                          <a:solidFill>
                            <a:srgbClr val="0070C0"/>
                          </a:solidFill>
                          <a:effectLst/>
                          <a:latin typeface="Open Sans"/>
                          <a:ea typeface="Times New Roman" panose="02020603050405020304" pitchFamily="18" charset="0"/>
                          <a:cs typeface="Times New Roman" panose="02020603050405020304" pitchFamily="18" charset="0"/>
                          <a:hlinkClick r:id="rId3"/>
                        </a:rPr>
                        <a:t>Course </a:t>
                      </a:r>
                      <a:endParaRPr lang="en-US" sz="1800" b="0" u="sng" dirty="0" smtClean="0">
                        <a:solidFill>
                          <a:srgbClr val="0070C0"/>
                        </a:solidFill>
                        <a:effectLst/>
                        <a:latin typeface="Open Sans"/>
                        <a:ea typeface="Times New Roman" panose="02020603050405020304" pitchFamily="18" charset="0"/>
                        <a:cs typeface="Times New Roman" panose="02020603050405020304" pitchFamily="18" charset="0"/>
                      </a:endParaRPr>
                    </a:p>
                    <a:p>
                      <a:pPr marL="742950" marR="0" lvl="1" indent="-285750">
                        <a:lnSpc>
                          <a:spcPct val="107000"/>
                        </a:lnSpc>
                        <a:spcBef>
                          <a:spcPts val="0"/>
                        </a:spcBef>
                        <a:spcAft>
                          <a:spcPts val="800"/>
                        </a:spcAft>
                        <a:buFont typeface="Wingdings" panose="05000000000000000000" pitchFamily="2" charset="2"/>
                        <a:buChar char="§"/>
                      </a:pPr>
                      <a:r>
                        <a:rPr lang="en-US" sz="1800" b="0" u="sng" dirty="0" smtClean="0">
                          <a:solidFill>
                            <a:srgbClr val="0070C0"/>
                          </a:solidFill>
                          <a:effectLst/>
                          <a:latin typeface="Open Sans"/>
                          <a:ea typeface="Times New Roman" panose="02020603050405020304" pitchFamily="18" charset="0"/>
                          <a:cs typeface="Times New Roman" panose="02020603050405020304" pitchFamily="18" charset="0"/>
                          <a:hlinkClick r:id="rId4"/>
                        </a:rPr>
                        <a:t>Cultural </a:t>
                      </a:r>
                      <a:r>
                        <a:rPr lang="en-US" sz="1800" b="0" u="sng" dirty="0">
                          <a:solidFill>
                            <a:srgbClr val="0070C0"/>
                          </a:solidFill>
                          <a:effectLst/>
                          <a:latin typeface="Open Sans"/>
                          <a:ea typeface="Times New Roman" panose="02020603050405020304" pitchFamily="18" charset="0"/>
                          <a:cs typeface="Times New Roman" panose="02020603050405020304" pitchFamily="18" charset="0"/>
                          <a:hlinkClick r:id="rId4"/>
                        </a:rPr>
                        <a:t>Competency Online </a:t>
                      </a:r>
                      <a:r>
                        <a:rPr lang="en-US" sz="1800" b="0" u="sng" dirty="0" smtClean="0">
                          <a:solidFill>
                            <a:srgbClr val="0070C0"/>
                          </a:solidFill>
                          <a:effectLst/>
                          <a:latin typeface="Open Sans"/>
                          <a:ea typeface="Times New Roman" panose="02020603050405020304" pitchFamily="18" charset="0"/>
                          <a:cs typeface="Times New Roman" panose="02020603050405020304" pitchFamily="18" charset="0"/>
                          <a:hlinkClick r:id="rId4"/>
                        </a:rPr>
                        <a:t>Course</a:t>
                      </a:r>
                      <a:endParaRPr lang="en-US" sz="1800" b="0" dirty="0" smtClean="0">
                        <a:solidFill>
                          <a:srgbClr val="0070C0"/>
                        </a:solidFill>
                        <a:effectLst/>
                        <a:latin typeface="Open Sans"/>
                        <a:ea typeface="Times New Roman" panose="02020603050405020304" pitchFamily="18" charset="0"/>
                        <a:cs typeface="Times New Roman" panose="02020603050405020304" pitchFamily="18" charset="0"/>
                      </a:endParaRPr>
                    </a:p>
                    <a:p>
                      <a:pPr marL="742950" marR="0" lvl="1" indent="-285750">
                        <a:lnSpc>
                          <a:spcPct val="107000"/>
                        </a:lnSpc>
                        <a:spcBef>
                          <a:spcPts val="0"/>
                        </a:spcBef>
                        <a:spcAft>
                          <a:spcPts val="800"/>
                        </a:spcAft>
                        <a:buFont typeface="Wingdings" panose="05000000000000000000" pitchFamily="2" charset="2"/>
                        <a:buChar char="§"/>
                      </a:pPr>
                      <a:r>
                        <a:rPr lang="en-US" sz="1800" b="0" u="sng" dirty="0" smtClean="0">
                          <a:solidFill>
                            <a:srgbClr val="0070C0"/>
                          </a:solidFill>
                          <a:effectLst/>
                          <a:latin typeface="Open Sans"/>
                          <a:ea typeface="Times New Roman" panose="02020603050405020304" pitchFamily="18" charset="0"/>
                          <a:cs typeface="Times New Roman" panose="02020603050405020304" pitchFamily="18" charset="0"/>
                          <a:hlinkClick r:id="rId5"/>
                        </a:rPr>
                        <a:t>Volunteer </a:t>
                      </a:r>
                      <a:r>
                        <a:rPr lang="en-US" sz="1800" b="0" u="sng" dirty="0">
                          <a:solidFill>
                            <a:srgbClr val="0070C0"/>
                          </a:solidFill>
                          <a:effectLst/>
                          <a:latin typeface="Open Sans"/>
                          <a:ea typeface="Times New Roman" panose="02020603050405020304" pitchFamily="18" charset="0"/>
                          <a:cs typeface="Times New Roman" panose="02020603050405020304" pitchFamily="18" charset="0"/>
                          <a:hlinkClick r:id="rId5"/>
                        </a:rPr>
                        <a:t>Ethics and Professionalism Online </a:t>
                      </a:r>
                      <a:r>
                        <a:rPr lang="en-US" sz="1800" b="0" u="sng" dirty="0" smtClean="0">
                          <a:solidFill>
                            <a:srgbClr val="0070C0"/>
                          </a:solidFill>
                          <a:effectLst/>
                          <a:latin typeface="Open Sans"/>
                          <a:ea typeface="Times New Roman" panose="02020603050405020304" pitchFamily="18" charset="0"/>
                          <a:cs typeface="Times New Roman" panose="02020603050405020304" pitchFamily="18" charset="0"/>
                          <a:hlinkClick r:id="rId5"/>
                        </a:rPr>
                        <a:t>Course</a:t>
                      </a:r>
                      <a:r>
                        <a:rPr lang="en-US" sz="1800" b="0" dirty="0" smtClean="0">
                          <a:solidFill>
                            <a:srgbClr val="0070C0"/>
                          </a:solidFill>
                          <a:effectLst/>
                          <a:latin typeface="Open Sans"/>
                          <a:ea typeface="Times New Roman" panose="02020603050405020304" pitchFamily="18" charset="0"/>
                          <a:cs typeface="Times New Roman" panose="02020603050405020304" pitchFamily="18" charset="0"/>
                        </a:rPr>
                        <a:t> </a:t>
                      </a:r>
                    </a:p>
                    <a:p>
                      <a:pPr marL="742950" marR="0" lvl="1" indent="-285750">
                        <a:lnSpc>
                          <a:spcPct val="107000"/>
                        </a:lnSpc>
                        <a:spcBef>
                          <a:spcPts val="0"/>
                        </a:spcBef>
                        <a:spcAft>
                          <a:spcPts val="800"/>
                        </a:spcAft>
                        <a:buFont typeface="Wingdings" panose="05000000000000000000" pitchFamily="2" charset="2"/>
                        <a:buChar char="§"/>
                      </a:pPr>
                      <a:r>
                        <a:rPr lang="en-US" sz="1800" b="0" u="sng" dirty="0" smtClean="0">
                          <a:solidFill>
                            <a:srgbClr val="0070C0"/>
                          </a:solidFill>
                          <a:effectLst/>
                          <a:latin typeface="Open Sans"/>
                          <a:ea typeface="Times New Roman" panose="02020603050405020304" pitchFamily="18" charset="0"/>
                          <a:cs typeface="Times New Roman" panose="02020603050405020304" pitchFamily="18" charset="0"/>
                          <a:hlinkClick r:id="rId6"/>
                        </a:rPr>
                        <a:t>Social </a:t>
                      </a:r>
                      <a:r>
                        <a:rPr lang="en-US" sz="1800" b="0" u="sng" dirty="0">
                          <a:solidFill>
                            <a:srgbClr val="0070C0"/>
                          </a:solidFill>
                          <a:effectLst/>
                          <a:latin typeface="Open Sans"/>
                          <a:ea typeface="Times New Roman" panose="02020603050405020304" pitchFamily="18" charset="0"/>
                          <a:cs typeface="Times New Roman" panose="02020603050405020304" pitchFamily="18" charset="0"/>
                          <a:hlinkClick r:id="rId6"/>
                        </a:rPr>
                        <a:t>Entrepreneurship </a:t>
                      </a:r>
                      <a:r>
                        <a:rPr lang="en-US" sz="1800" b="0" u="sng" dirty="0" smtClean="0">
                          <a:solidFill>
                            <a:srgbClr val="0070C0"/>
                          </a:solidFill>
                          <a:effectLst/>
                          <a:latin typeface="Open Sans"/>
                          <a:ea typeface="Times New Roman" panose="02020603050405020304" pitchFamily="18" charset="0"/>
                          <a:cs typeface="Times New Roman" panose="02020603050405020304" pitchFamily="18" charset="0"/>
                          <a:hlinkClick r:id="rId6"/>
                        </a:rPr>
                        <a:t>Overview</a:t>
                      </a:r>
                      <a:r>
                        <a:rPr lang="en-US" sz="1800" b="0" dirty="0" smtClean="0">
                          <a:solidFill>
                            <a:srgbClr val="0070C0"/>
                          </a:solidFill>
                          <a:effectLst/>
                          <a:latin typeface="Open Sans"/>
                          <a:ea typeface="Times New Roman" panose="02020603050405020304" pitchFamily="18" charset="0"/>
                          <a:cs typeface="Times New Roman" panose="02020603050405020304" pitchFamily="18" charset="0"/>
                        </a:rPr>
                        <a:t> </a:t>
                      </a:r>
                    </a:p>
                    <a:p>
                      <a:pPr marL="742950" marR="0" lvl="1" indent="-285750">
                        <a:lnSpc>
                          <a:spcPct val="107000"/>
                        </a:lnSpc>
                        <a:spcBef>
                          <a:spcPts val="0"/>
                        </a:spcBef>
                        <a:spcAft>
                          <a:spcPts val="800"/>
                        </a:spcAft>
                        <a:buFont typeface="Wingdings" panose="05000000000000000000" pitchFamily="2" charset="2"/>
                        <a:buChar char="§"/>
                      </a:pPr>
                      <a:r>
                        <a:rPr lang="en-US" sz="1800" b="0" u="sng" dirty="0" smtClean="0">
                          <a:solidFill>
                            <a:srgbClr val="0070C0"/>
                          </a:solidFill>
                          <a:effectLst/>
                          <a:latin typeface="Open Sans"/>
                          <a:ea typeface="Times New Roman" panose="02020603050405020304" pitchFamily="18" charset="0"/>
                          <a:cs typeface="Times New Roman" panose="02020603050405020304" pitchFamily="18" charset="0"/>
                          <a:hlinkClick r:id="rId7"/>
                        </a:rPr>
                        <a:t>Effective </a:t>
                      </a:r>
                      <a:r>
                        <a:rPr lang="en-US" sz="1800" b="0" u="sng" dirty="0">
                          <a:solidFill>
                            <a:srgbClr val="0070C0"/>
                          </a:solidFill>
                          <a:effectLst/>
                          <a:latin typeface="Open Sans"/>
                          <a:ea typeface="Times New Roman" panose="02020603050405020304" pitchFamily="18" charset="0"/>
                          <a:cs typeface="Times New Roman" panose="02020603050405020304" pitchFamily="18" charset="0"/>
                          <a:hlinkClick r:id="rId7"/>
                        </a:rPr>
                        <a:t>Health </a:t>
                      </a:r>
                      <a:r>
                        <a:rPr lang="en-US" sz="1800" b="0" u="sng" dirty="0" smtClean="0">
                          <a:solidFill>
                            <a:srgbClr val="0070C0"/>
                          </a:solidFill>
                          <a:effectLst/>
                          <a:latin typeface="Open Sans"/>
                          <a:ea typeface="Times New Roman" panose="02020603050405020304" pitchFamily="18" charset="0"/>
                          <a:cs typeface="Times New Roman" panose="02020603050405020304" pitchFamily="18" charset="0"/>
                          <a:hlinkClick r:id="rId7"/>
                        </a:rPr>
                        <a:t>Education</a:t>
                      </a:r>
                      <a:r>
                        <a:rPr lang="en-US" sz="1800" b="0" dirty="0" smtClean="0">
                          <a:solidFill>
                            <a:srgbClr val="0070C0"/>
                          </a:solidFill>
                          <a:effectLst/>
                          <a:latin typeface="Open Sans"/>
                          <a:ea typeface="Times New Roman" panose="02020603050405020304" pitchFamily="18" charset="0"/>
                          <a:cs typeface="Times New Roman" panose="02020603050405020304" pitchFamily="18" charset="0"/>
                          <a:hlinkClick r:id="rId7"/>
                        </a:rPr>
                        <a:t> </a:t>
                      </a:r>
                      <a:endParaRPr lang="en-US" sz="1800" b="0" dirty="0" smtClean="0">
                        <a:solidFill>
                          <a:srgbClr val="0070C0"/>
                        </a:solidFill>
                        <a:effectLst/>
                        <a:latin typeface="Open Sans"/>
                        <a:ea typeface="Times New Roman" panose="02020603050405020304" pitchFamily="18" charset="0"/>
                        <a:cs typeface="Times New Roman" panose="02020603050405020304" pitchFamily="18" charset="0"/>
                      </a:endParaRPr>
                    </a:p>
                    <a:p>
                      <a:pPr marL="742950" marR="0" lvl="1" indent="-285750">
                        <a:lnSpc>
                          <a:spcPct val="107000"/>
                        </a:lnSpc>
                        <a:spcBef>
                          <a:spcPts val="0"/>
                        </a:spcBef>
                        <a:spcAft>
                          <a:spcPts val="800"/>
                        </a:spcAft>
                        <a:buFont typeface="Wingdings" panose="05000000000000000000" pitchFamily="2" charset="2"/>
                        <a:buChar char="§"/>
                      </a:pPr>
                      <a:r>
                        <a:rPr lang="en-US" sz="1800" b="0" u="sng" dirty="0" smtClean="0">
                          <a:solidFill>
                            <a:srgbClr val="0070C0"/>
                          </a:solidFill>
                          <a:effectLst/>
                          <a:latin typeface="Open Sans"/>
                          <a:ea typeface="Times New Roman" panose="02020603050405020304" pitchFamily="18" charset="0"/>
                          <a:cs typeface="Times New Roman" panose="02020603050405020304" pitchFamily="18" charset="0"/>
                          <a:hlinkClick r:id="rId8" tooltip="Opens in a new window"/>
                        </a:rPr>
                        <a:t>Rumors </a:t>
                      </a:r>
                      <a:r>
                        <a:rPr lang="en-US" sz="1800" b="0" u="sng" dirty="0">
                          <a:solidFill>
                            <a:srgbClr val="0070C0"/>
                          </a:solidFill>
                          <a:effectLst/>
                          <a:latin typeface="Open Sans"/>
                          <a:ea typeface="Times New Roman" panose="02020603050405020304" pitchFamily="18" charset="0"/>
                          <a:cs typeface="Times New Roman" panose="02020603050405020304" pitchFamily="18" charset="0"/>
                          <a:hlinkClick r:id="rId8" tooltip="Opens in a new window"/>
                        </a:rPr>
                        <a:t>and Word of </a:t>
                      </a:r>
                      <a:r>
                        <a:rPr lang="en-US" sz="1800" b="0" u="sng" dirty="0" smtClean="0">
                          <a:solidFill>
                            <a:srgbClr val="0070C0"/>
                          </a:solidFill>
                          <a:effectLst/>
                          <a:latin typeface="Open Sans"/>
                          <a:ea typeface="Times New Roman" panose="02020603050405020304" pitchFamily="18" charset="0"/>
                          <a:cs typeface="Times New Roman" panose="02020603050405020304" pitchFamily="18" charset="0"/>
                          <a:hlinkClick r:id="rId8" tooltip="Opens in a new window"/>
                        </a:rPr>
                        <a:t>Mouth</a:t>
                      </a:r>
                      <a:r>
                        <a:rPr lang="en-US" sz="1800" b="0" dirty="0" smtClean="0">
                          <a:solidFill>
                            <a:srgbClr val="0070C0"/>
                          </a:solidFill>
                          <a:effectLst/>
                          <a:latin typeface="Open Sans"/>
                          <a:ea typeface="Times New Roman" panose="02020603050405020304" pitchFamily="18" charset="0"/>
                          <a:cs typeface="Times New Roman" panose="02020603050405020304" pitchFamily="18" charset="0"/>
                        </a:rPr>
                        <a:t> </a:t>
                      </a:r>
                    </a:p>
                    <a:p>
                      <a:pPr marL="742950" marR="0" lvl="1" indent="-285750">
                        <a:lnSpc>
                          <a:spcPct val="107000"/>
                        </a:lnSpc>
                        <a:spcBef>
                          <a:spcPts val="0"/>
                        </a:spcBef>
                        <a:spcAft>
                          <a:spcPts val="800"/>
                        </a:spcAft>
                        <a:buFont typeface="Wingdings" panose="05000000000000000000" pitchFamily="2" charset="2"/>
                        <a:buChar char="§"/>
                      </a:pPr>
                      <a:r>
                        <a:rPr lang="en-US" sz="1800" b="0" u="sng" dirty="0" smtClean="0">
                          <a:solidFill>
                            <a:srgbClr val="0070C0"/>
                          </a:solidFill>
                          <a:effectLst/>
                          <a:latin typeface="Open Sans"/>
                          <a:ea typeface="Times New Roman" panose="02020603050405020304" pitchFamily="18" charset="0"/>
                          <a:cs typeface="Times New Roman" panose="02020603050405020304" pitchFamily="18" charset="0"/>
                          <a:hlinkClick r:id="rId9"/>
                        </a:rPr>
                        <a:t>Overview of Spending at the Base of the Pyramid</a:t>
                      </a:r>
                      <a:r>
                        <a:rPr lang="en-US" sz="1800" b="0" dirty="0" smtClean="0">
                          <a:solidFill>
                            <a:srgbClr val="0070C0"/>
                          </a:solidFill>
                          <a:effectLst/>
                          <a:latin typeface="Open Sans"/>
                          <a:ea typeface="Times New Roman" panose="02020603050405020304" pitchFamily="18" charset="0"/>
                          <a:cs typeface="Times New Roman" panose="02020603050405020304" pitchFamily="18" charset="0"/>
                        </a:rPr>
                        <a:t> </a:t>
                      </a:r>
                    </a:p>
                    <a:p>
                      <a:pPr marL="742950" marR="0" lvl="1" indent="-285750">
                        <a:lnSpc>
                          <a:spcPct val="107000"/>
                        </a:lnSpc>
                        <a:spcBef>
                          <a:spcPts val="0"/>
                        </a:spcBef>
                        <a:spcAft>
                          <a:spcPts val="800"/>
                        </a:spcAft>
                        <a:buFont typeface="Wingdings" panose="05000000000000000000" pitchFamily="2" charset="2"/>
                        <a:buChar char="§"/>
                      </a:pPr>
                      <a:r>
                        <a:rPr lang="en-US" sz="1800" b="0" u="sng" dirty="0" smtClean="0">
                          <a:solidFill>
                            <a:srgbClr val="0070C0"/>
                          </a:solidFill>
                          <a:effectLst/>
                          <a:latin typeface="Open Sans"/>
                          <a:ea typeface="Times New Roman" panose="02020603050405020304" pitchFamily="18" charset="0"/>
                          <a:cs typeface="Times New Roman" panose="02020603050405020304" pitchFamily="18" charset="0"/>
                          <a:hlinkClick r:id="rId10" tooltip="Opens in a new window"/>
                        </a:rPr>
                        <a:t>Photography </a:t>
                      </a:r>
                      <a:r>
                        <a:rPr lang="en-US" sz="1800" b="0" u="sng" dirty="0">
                          <a:solidFill>
                            <a:srgbClr val="0070C0"/>
                          </a:solidFill>
                          <a:effectLst/>
                          <a:latin typeface="Open Sans"/>
                          <a:ea typeface="Times New Roman" panose="02020603050405020304" pitchFamily="18" charset="0"/>
                          <a:cs typeface="Times New Roman" panose="02020603050405020304" pitchFamily="18" charset="0"/>
                          <a:hlinkClick r:id="rId10" tooltip="Opens in a new window"/>
                        </a:rPr>
                        <a:t>and </a:t>
                      </a:r>
                      <a:r>
                        <a:rPr lang="en-US" sz="1800" b="0" u="sng" dirty="0" smtClean="0">
                          <a:solidFill>
                            <a:srgbClr val="0070C0"/>
                          </a:solidFill>
                          <a:effectLst/>
                          <a:latin typeface="Open Sans"/>
                          <a:ea typeface="Times New Roman" panose="02020603050405020304" pitchFamily="18" charset="0"/>
                          <a:cs typeface="Times New Roman" panose="02020603050405020304" pitchFamily="18" charset="0"/>
                          <a:hlinkClick r:id="rId10" tooltip="Opens in a new window"/>
                        </a:rPr>
                        <a:t>Ethics</a:t>
                      </a:r>
                      <a:r>
                        <a:rPr lang="en-US" sz="1800" b="0" dirty="0" smtClean="0">
                          <a:solidFill>
                            <a:srgbClr val="0070C0"/>
                          </a:solidFill>
                          <a:effectLst/>
                          <a:latin typeface="Open Sans"/>
                          <a:ea typeface="Times New Roman" panose="02020603050405020304" pitchFamily="18" charset="0"/>
                          <a:cs typeface="Times New Roman" panose="02020603050405020304" pitchFamily="18" charset="0"/>
                        </a:rPr>
                        <a:t> </a:t>
                      </a:r>
                    </a:p>
                    <a:p>
                      <a:pPr marL="742950" marR="0" lvl="1" indent="-285750">
                        <a:lnSpc>
                          <a:spcPct val="107000"/>
                        </a:lnSpc>
                        <a:spcBef>
                          <a:spcPts val="0"/>
                        </a:spcBef>
                        <a:spcAft>
                          <a:spcPts val="800"/>
                        </a:spcAft>
                        <a:buFont typeface="Wingdings" panose="05000000000000000000" pitchFamily="2" charset="2"/>
                        <a:buChar char="§"/>
                      </a:pPr>
                      <a:r>
                        <a:rPr lang="en-US" sz="1800" b="0" u="sng" dirty="0" smtClean="0">
                          <a:solidFill>
                            <a:srgbClr val="0070C0"/>
                          </a:solidFill>
                          <a:effectLst/>
                          <a:latin typeface="Open Sans"/>
                          <a:ea typeface="Times New Roman" panose="02020603050405020304" pitchFamily="18" charset="0"/>
                          <a:cs typeface="Times New Roman" panose="02020603050405020304" pitchFamily="18" charset="0"/>
                          <a:hlinkClick r:id="rId11"/>
                        </a:rPr>
                        <a:t>TED </a:t>
                      </a:r>
                      <a:r>
                        <a:rPr lang="en-US" sz="1800" b="0" u="sng" dirty="0">
                          <a:solidFill>
                            <a:srgbClr val="0070C0"/>
                          </a:solidFill>
                          <a:effectLst/>
                          <a:latin typeface="Open Sans"/>
                          <a:ea typeface="Times New Roman" panose="02020603050405020304" pitchFamily="18" charset="0"/>
                          <a:cs typeface="Times New Roman" panose="02020603050405020304" pitchFamily="18" charset="0"/>
                          <a:hlinkClick r:id="rId11"/>
                        </a:rPr>
                        <a:t>Video about cultural understandings and </a:t>
                      </a:r>
                      <a:r>
                        <a:rPr lang="en-US" sz="1800" b="0" u="sng" dirty="0" smtClean="0">
                          <a:solidFill>
                            <a:srgbClr val="0070C0"/>
                          </a:solidFill>
                          <a:effectLst/>
                          <a:latin typeface="Open Sans"/>
                          <a:ea typeface="Times New Roman" panose="02020603050405020304" pitchFamily="18" charset="0"/>
                          <a:cs typeface="Times New Roman" panose="02020603050405020304" pitchFamily="18" charset="0"/>
                          <a:hlinkClick r:id="rId11"/>
                        </a:rPr>
                        <a:t>misperceptions</a:t>
                      </a:r>
                      <a:r>
                        <a:rPr lang="en-US" sz="1800" b="0" dirty="0" smtClean="0">
                          <a:solidFill>
                            <a:srgbClr val="0070C0"/>
                          </a:solidFill>
                          <a:effectLst/>
                          <a:latin typeface="Open Sans"/>
                          <a:ea typeface="Times New Roman" panose="02020603050405020304" pitchFamily="18" charset="0"/>
                          <a:cs typeface="Times New Roman" panose="02020603050405020304" pitchFamily="18" charset="0"/>
                        </a:rPr>
                        <a:t> </a:t>
                      </a:r>
                      <a:endParaRPr lang="en-US" sz="21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85725" marR="85725" marT="85725" marB="85725">
                    <a:lnL w="12700" cap="flat" cmpd="sng" algn="ctr">
                      <a:solidFill>
                        <a:srgbClr val="00669E"/>
                      </a:solidFill>
                      <a:prstDash val="solid"/>
                      <a:round/>
                      <a:headEnd type="none" w="med" len="med"/>
                      <a:tailEnd type="none" w="med" len="med"/>
                    </a:lnL>
                    <a:lnR w="12700" cap="flat" cmpd="sng" algn="ctr">
                      <a:solidFill>
                        <a:srgbClr val="00669E"/>
                      </a:solidFill>
                      <a:prstDash val="solid"/>
                      <a:round/>
                      <a:headEnd type="none" w="med" len="med"/>
                      <a:tailEnd type="none" w="med" len="med"/>
                    </a:lnR>
                    <a:lnT w="12700" cap="flat" cmpd="sng" algn="ctr">
                      <a:solidFill>
                        <a:srgbClr val="00669E"/>
                      </a:solidFill>
                      <a:prstDash val="solid"/>
                      <a:round/>
                      <a:headEnd type="none" w="med" len="med"/>
                      <a:tailEnd type="none" w="med" len="med"/>
                    </a:lnT>
                    <a:lnB w="12700" cap="flat" cmpd="sng" algn="ctr">
                      <a:solidFill>
                        <a:srgbClr val="00669E"/>
                      </a:solidFill>
                      <a:prstDash val="solid"/>
                      <a:round/>
                      <a:headEnd type="none" w="med" len="med"/>
                      <a:tailEnd type="none" w="med" len="med"/>
                    </a:lnB>
                    <a:solidFill>
                      <a:srgbClr val="F2F7FA"/>
                    </a:solidFill>
                  </a:tcPr>
                </a:tc>
              </a:tr>
            </a:tbl>
          </a:graphicData>
        </a:graphic>
      </p:graphicFrame>
    </p:spTree>
    <p:extLst>
      <p:ext uri="{BB962C8B-B14F-4D97-AF65-F5344CB8AC3E}">
        <p14:creationId xmlns:p14="http://schemas.microsoft.com/office/powerpoint/2010/main" val="28872652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034" y="390697"/>
            <a:ext cx="6734786" cy="555366"/>
          </a:xfrm>
        </p:spPr>
        <p:txBody>
          <a:bodyPr>
            <a:normAutofit/>
          </a:bodyPr>
          <a:lstStyle/>
          <a:p>
            <a:r>
              <a:rPr lang="en-US" dirty="0" smtClean="0"/>
              <a:t>Unite For Sight Resources</a:t>
            </a:r>
            <a:endParaRPr lang="en-US" dirty="0"/>
          </a:p>
        </p:txBody>
      </p:sp>
      <p:sp>
        <p:nvSpPr>
          <p:cNvPr id="3" name="Content Placeholder 2"/>
          <p:cNvSpPr>
            <a:spLocks noGrp="1"/>
          </p:cNvSpPr>
          <p:nvPr>
            <p:ph idx="1"/>
          </p:nvPr>
        </p:nvSpPr>
        <p:spPr>
          <a:xfrm>
            <a:off x="599535" y="1673525"/>
            <a:ext cx="8100204" cy="4485736"/>
          </a:xfrm>
        </p:spPr>
        <p:txBody>
          <a:bodyPr>
            <a:normAutofit/>
          </a:bodyPr>
          <a:lstStyle/>
          <a:p>
            <a:pPr marL="0" indent="0">
              <a:lnSpc>
                <a:spcPct val="100000"/>
              </a:lnSpc>
              <a:spcBef>
                <a:spcPts val="0"/>
              </a:spcBef>
              <a:spcAft>
                <a:spcPts val="1200"/>
              </a:spcAft>
              <a:buNone/>
            </a:pPr>
            <a:r>
              <a:rPr lang="en-US" b="1" dirty="0"/>
              <a:t>Additional Unite For Sight </a:t>
            </a:r>
            <a:r>
              <a:rPr lang="en-US" b="1" dirty="0" smtClean="0"/>
              <a:t>Resources Related </a:t>
            </a:r>
            <a:r>
              <a:rPr lang="en-US" b="1" dirty="0"/>
              <a:t>to Care </a:t>
            </a:r>
            <a:r>
              <a:rPr lang="en-US" b="1" dirty="0" smtClean="0"/>
              <a:t>Provision:</a:t>
            </a:r>
            <a:endParaRPr lang="en-US" b="1" dirty="0" smtClean="0">
              <a:hlinkClick r:id="rId3"/>
            </a:endParaRPr>
          </a:p>
          <a:p>
            <a:pPr lvl="1">
              <a:lnSpc>
                <a:spcPct val="100000"/>
              </a:lnSpc>
              <a:spcBef>
                <a:spcPts val="0"/>
              </a:spcBef>
              <a:spcAft>
                <a:spcPts val="1800"/>
              </a:spcAft>
              <a:buFont typeface="Wingdings" panose="05000000000000000000" pitchFamily="2" charset="2"/>
              <a:buChar char="§"/>
            </a:pPr>
            <a:r>
              <a:rPr lang="en-US" dirty="0" smtClean="0">
                <a:hlinkClick r:id="rId3"/>
              </a:rPr>
              <a:t>The </a:t>
            </a:r>
            <a:r>
              <a:rPr lang="en-US" dirty="0">
                <a:hlinkClick r:id="rId3"/>
              </a:rPr>
              <a:t>Importance of Avoiding Pitfalls in Global Health &amp; Development</a:t>
            </a:r>
            <a:endParaRPr lang="en-US" dirty="0"/>
          </a:p>
          <a:p>
            <a:pPr lvl="1">
              <a:lnSpc>
                <a:spcPct val="100000"/>
              </a:lnSpc>
              <a:spcBef>
                <a:spcPts val="0"/>
              </a:spcBef>
              <a:spcAft>
                <a:spcPts val="1800"/>
              </a:spcAft>
              <a:buFont typeface="Wingdings" panose="05000000000000000000" pitchFamily="2" charset="2"/>
              <a:buChar char="§"/>
            </a:pPr>
            <a:r>
              <a:rPr lang="en-US" dirty="0">
                <a:hlinkClick r:id="rId4"/>
              </a:rPr>
              <a:t>Outcomes Are Essential In Global Health</a:t>
            </a:r>
            <a:endParaRPr lang="en-US" dirty="0"/>
          </a:p>
          <a:p>
            <a:pPr lvl="1">
              <a:lnSpc>
                <a:spcPct val="100000"/>
              </a:lnSpc>
              <a:spcBef>
                <a:spcPts val="0"/>
              </a:spcBef>
              <a:spcAft>
                <a:spcPts val="1800"/>
              </a:spcAft>
              <a:buFont typeface="Wingdings" panose="05000000000000000000" pitchFamily="2" charset="2"/>
              <a:buChar char="§"/>
            </a:pPr>
            <a:r>
              <a:rPr lang="en-US" dirty="0">
                <a:hlinkClick r:id="rId5"/>
              </a:rPr>
              <a:t>Global Health Delivery Challenges Course</a:t>
            </a:r>
            <a:endParaRPr lang="en-US" dirty="0"/>
          </a:p>
          <a:p>
            <a:pPr lvl="1">
              <a:lnSpc>
                <a:spcPct val="100000"/>
              </a:lnSpc>
              <a:spcBef>
                <a:spcPts val="0"/>
              </a:spcBef>
              <a:spcAft>
                <a:spcPts val="1800"/>
              </a:spcAft>
              <a:buFont typeface="Wingdings" panose="05000000000000000000" pitchFamily="2" charset="2"/>
              <a:buChar char="§"/>
            </a:pPr>
            <a:r>
              <a:rPr lang="en-US" dirty="0">
                <a:hlinkClick r:id="rId6"/>
              </a:rPr>
              <a:t>Clinic Challenges in Resource-Poor Settings Course</a:t>
            </a:r>
            <a:endParaRPr lang="en-US" dirty="0"/>
          </a:p>
          <a:p>
            <a:pPr lvl="1">
              <a:lnSpc>
                <a:spcPct val="100000"/>
              </a:lnSpc>
              <a:spcBef>
                <a:spcPts val="0"/>
              </a:spcBef>
              <a:spcAft>
                <a:spcPts val="1200"/>
              </a:spcAft>
              <a:buFont typeface="Wingdings" panose="05000000000000000000" pitchFamily="2" charset="2"/>
              <a:buChar char="§"/>
            </a:pPr>
            <a:r>
              <a:rPr lang="en-US" dirty="0" smtClean="0">
                <a:hlinkClick r:id="rId7"/>
              </a:rPr>
              <a:t>Issues </a:t>
            </a:r>
            <a:r>
              <a:rPr lang="en-US" dirty="0">
                <a:hlinkClick r:id="rId7"/>
              </a:rPr>
              <a:t>in Medication Management</a:t>
            </a:r>
            <a:endParaRPr lang="en-US" dirty="0"/>
          </a:p>
          <a:p>
            <a:pPr marL="0" indent="0">
              <a:buNone/>
            </a:pPr>
            <a:endParaRPr lang="en-US" dirty="0"/>
          </a:p>
        </p:txBody>
      </p:sp>
    </p:spTree>
    <p:extLst>
      <p:ext uri="{BB962C8B-B14F-4D97-AF65-F5344CB8AC3E}">
        <p14:creationId xmlns:p14="http://schemas.microsoft.com/office/powerpoint/2010/main" val="37980574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Guides: </a:t>
            </a:r>
            <a:br>
              <a:rPr lang="en-US" dirty="0" smtClean="0"/>
            </a:br>
            <a:r>
              <a:rPr lang="en-US" dirty="0" smtClean="0"/>
              <a:t>Customs, Culture, and Etiquette</a:t>
            </a:r>
            <a:endParaRPr lang="en-US" dirty="0"/>
          </a:p>
        </p:txBody>
      </p:sp>
      <p:sp>
        <p:nvSpPr>
          <p:cNvPr id="3" name="Content Placeholder 2"/>
          <p:cNvSpPr>
            <a:spLocks noGrp="1"/>
          </p:cNvSpPr>
          <p:nvPr>
            <p:ph idx="1"/>
          </p:nvPr>
        </p:nvSpPr>
        <p:spPr>
          <a:xfrm>
            <a:off x="766673" y="1794910"/>
            <a:ext cx="7886700" cy="3268180"/>
          </a:xfrm>
        </p:spPr>
        <p:txBody>
          <a:bodyPr>
            <a:normAutofit/>
          </a:bodyPr>
          <a:lstStyle/>
          <a:p>
            <a:pPr>
              <a:lnSpc>
                <a:spcPct val="100000"/>
              </a:lnSpc>
              <a:spcBef>
                <a:spcPts val="0"/>
              </a:spcBef>
              <a:spcAft>
                <a:spcPts val="1800"/>
              </a:spcAft>
              <a:buFont typeface="Wingdings" panose="05000000000000000000" pitchFamily="2" charset="2"/>
              <a:buChar char="§"/>
            </a:pPr>
            <a:r>
              <a:rPr lang="en-US" dirty="0"/>
              <a:t>Guides from </a:t>
            </a:r>
            <a:r>
              <a:rPr lang="en-US" dirty="0" err="1" smtClean="0"/>
              <a:t>Kwintessential</a:t>
            </a:r>
            <a:r>
              <a:rPr lang="en-US" dirty="0" smtClean="0"/>
              <a:t> </a:t>
            </a:r>
            <a:r>
              <a:rPr lang="en-US" u="sng" dirty="0">
                <a:hlinkClick r:id="rId3"/>
              </a:rPr>
              <a:t>here.</a:t>
            </a:r>
            <a:endParaRPr lang="en-US" u="sng" dirty="0"/>
          </a:p>
          <a:p>
            <a:pPr>
              <a:lnSpc>
                <a:spcPct val="100000"/>
              </a:lnSpc>
              <a:spcBef>
                <a:spcPts val="0"/>
              </a:spcBef>
              <a:spcAft>
                <a:spcPts val="1800"/>
              </a:spcAft>
              <a:buFont typeface="Wingdings" panose="05000000000000000000" pitchFamily="2" charset="2"/>
              <a:buChar char="§"/>
            </a:pPr>
            <a:r>
              <a:rPr lang="en-US" dirty="0"/>
              <a:t>Guides from e-Diplomat </a:t>
            </a:r>
            <a:r>
              <a:rPr lang="en-US" u="sng" dirty="0">
                <a:hlinkClick r:id="rId4"/>
              </a:rPr>
              <a:t>here</a:t>
            </a:r>
            <a:r>
              <a:rPr lang="en-US" u="sng" dirty="0"/>
              <a:t>.</a:t>
            </a:r>
            <a:endParaRPr lang="en-US" dirty="0"/>
          </a:p>
          <a:p>
            <a:pPr>
              <a:lnSpc>
                <a:spcPct val="100000"/>
              </a:lnSpc>
              <a:spcBef>
                <a:spcPts val="0"/>
              </a:spcBef>
              <a:spcAft>
                <a:spcPts val="1800"/>
              </a:spcAft>
              <a:buFont typeface="Wingdings" panose="05000000000000000000" pitchFamily="2" charset="2"/>
              <a:buChar char="§"/>
            </a:pPr>
            <a:r>
              <a:rPr lang="en-US" dirty="0"/>
              <a:t>Understanding Latin American Culture article </a:t>
            </a:r>
            <a:r>
              <a:rPr lang="en-US" u="sng" dirty="0">
                <a:hlinkClick r:id="rId5"/>
              </a:rPr>
              <a:t>here.</a:t>
            </a:r>
            <a:endParaRPr lang="en-US" dirty="0"/>
          </a:p>
          <a:p>
            <a:pPr>
              <a:lnSpc>
                <a:spcPct val="100000"/>
              </a:lnSpc>
              <a:spcBef>
                <a:spcPts val="0"/>
              </a:spcBef>
              <a:spcAft>
                <a:spcPts val="1800"/>
              </a:spcAft>
              <a:buFont typeface="Wingdings" panose="05000000000000000000" pitchFamily="2" charset="2"/>
              <a:buChar char="§"/>
            </a:pPr>
            <a:r>
              <a:rPr lang="en-US" dirty="0"/>
              <a:t>Countries and their Cultures website </a:t>
            </a:r>
            <a:r>
              <a:rPr lang="en-US" u="sng" dirty="0">
                <a:hlinkClick r:id="rId6"/>
              </a:rPr>
              <a:t>here.</a:t>
            </a:r>
            <a:endParaRPr lang="en-US" dirty="0"/>
          </a:p>
        </p:txBody>
      </p:sp>
    </p:spTree>
    <p:extLst>
      <p:ext uri="{BB962C8B-B14F-4D97-AF65-F5344CB8AC3E}">
        <p14:creationId xmlns:p14="http://schemas.microsoft.com/office/powerpoint/2010/main" val="12856128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i="1" dirty="0" smtClean="0"/>
              <a:t>The Heart Which Sees:</a:t>
            </a:r>
            <a:br>
              <a:rPr lang="en-US" i="1" dirty="0" smtClean="0"/>
            </a:br>
            <a:r>
              <a:rPr lang="en-US" dirty="0" smtClean="0"/>
              <a:t>On Being Neighbor</a:t>
            </a:r>
            <a:endParaRPr lang="en-US" dirty="0"/>
          </a:p>
        </p:txBody>
      </p:sp>
      <p:sp>
        <p:nvSpPr>
          <p:cNvPr id="3" name="Content Placeholder 2"/>
          <p:cNvSpPr>
            <a:spLocks noGrp="1"/>
          </p:cNvSpPr>
          <p:nvPr>
            <p:ph idx="1"/>
          </p:nvPr>
        </p:nvSpPr>
        <p:spPr>
          <a:xfrm>
            <a:off x="4714040" y="2038997"/>
            <a:ext cx="3890141" cy="2438109"/>
          </a:xfrm>
        </p:spPr>
        <p:txBody>
          <a:bodyPr>
            <a:normAutofit fontScale="92500" lnSpcReduction="20000"/>
          </a:bodyPr>
          <a:lstStyle/>
          <a:p>
            <a:pPr marL="0" indent="0">
              <a:lnSpc>
                <a:spcPct val="100000"/>
              </a:lnSpc>
              <a:spcBef>
                <a:spcPts val="0"/>
              </a:spcBef>
              <a:buNone/>
            </a:pPr>
            <a:r>
              <a:rPr lang="en-US" sz="1400" b="1" dirty="0" smtClean="0"/>
              <a:t>By:</a:t>
            </a:r>
            <a:r>
              <a:rPr lang="en-US" sz="1400" dirty="0" smtClean="0"/>
              <a:t> Ron Hamel, Ph.D.</a:t>
            </a:r>
          </a:p>
          <a:p>
            <a:pPr marL="0" indent="0">
              <a:lnSpc>
                <a:spcPct val="100000"/>
              </a:lnSpc>
              <a:spcBef>
                <a:spcPts val="0"/>
              </a:spcBef>
              <a:buNone/>
            </a:pPr>
            <a:r>
              <a:rPr lang="en-US" sz="1400" dirty="0"/>
              <a:t> </a:t>
            </a:r>
            <a:r>
              <a:rPr lang="en-US" sz="1400" dirty="0" smtClean="0"/>
              <a:t>      CHA senior ethicist (retired)</a:t>
            </a:r>
            <a:br>
              <a:rPr lang="en-US" sz="1400" dirty="0" smtClean="0"/>
            </a:br>
            <a:endParaRPr lang="en-US" sz="1400" dirty="0" smtClean="0"/>
          </a:p>
          <a:p>
            <a:pPr marL="0" indent="0">
              <a:lnSpc>
                <a:spcPct val="100000"/>
              </a:lnSpc>
              <a:spcBef>
                <a:spcPts val="0"/>
              </a:spcBef>
              <a:buNone/>
            </a:pPr>
            <a:r>
              <a:rPr lang="en-US" sz="1400" b="1" dirty="0" smtClean="0"/>
              <a:t>What:  </a:t>
            </a:r>
            <a:r>
              <a:rPr lang="en-US" sz="1400" dirty="0" smtClean="0"/>
              <a:t>Explores the Biblical story of the Good Samaritan and takes viewers through a theological reflection of this story and how it relates to today's realities, particularly in international outreach.</a:t>
            </a:r>
          </a:p>
          <a:p>
            <a:pPr marL="0" indent="0">
              <a:lnSpc>
                <a:spcPct val="100000"/>
              </a:lnSpc>
              <a:spcBef>
                <a:spcPts val="0"/>
              </a:spcBef>
              <a:buNone/>
            </a:pPr>
            <a:r>
              <a:rPr lang="en-US" sz="1400" dirty="0" smtClean="0"/>
              <a:t/>
            </a:r>
            <a:br>
              <a:rPr lang="en-US" sz="1400" dirty="0" smtClean="0"/>
            </a:br>
            <a:r>
              <a:rPr lang="en-US" sz="1400" b="1" dirty="0" smtClean="0"/>
              <a:t>Length:  </a:t>
            </a:r>
            <a:r>
              <a:rPr lang="en-US" sz="1400" dirty="0" smtClean="0"/>
              <a:t>Approx. 25 minutes</a:t>
            </a:r>
          </a:p>
          <a:p>
            <a:pPr marL="0" indent="0">
              <a:lnSpc>
                <a:spcPct val="100000"/>
              </a:lnSpc>
              <a:spcBef>
                <a:spcPts val="0"/>
              </a:spcBef>
              <a:buNone/>
            </a:pPr>
            <a:endParaRPr lang="en-US" sz="1400" dirty="0"/>
          </a:p>
          <a:p>
            <a:pPr marL="0" indent="0">
              <a:lnSpc>
                <a:spcPct val="100000"/>
              </a:lnSpc>
              <a:spcBef>
                <a:spcPts val="0"/>
              </a:spcBef>
              <a:buNone/>
            </a:pPr>
            <a:r>
              <a:rPr lang="en-US" sz="1400" b="1" dirty="0" smtClean="0"/>
              <a:t>For:  </a:t>
            </a:r>
            <a:r>
              <a:rPr lang="en-US" sz="1400" dirty="0" smtClean="0"/>
              <a:t>Board sponsors, executive leaders, formation groups, those who have or could participate in international missions/immersion trips.</a:t>
            </a:r>
            <a:endParaRPr lang="en-US" sz="1400" b="1" dirty="0"/>
          </a:p>
        </p:txBody>
      </p:sp>
      <p:pic>
        <p:nvPicPr>
          <p:cNvPr id="4098" name="Picture 2" descr="http://www.chausa.org/images/default-source/focus-areas/heartwhichsees-hamel-video.jpg?sfvrsn=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745" y="2361031"/>
            <a:ext cx="3827313" cy="234086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714040" y="4477106"/>
            <a:ext cx="3791606" cy="846386"/>
          </a:xfrm>
          <a:prstGeom prst="rect">
            <a:avLst/>
          </a:prstGeom>
        </p:spPr>
        <p:txBody>
          <a:bodyPr wrap="square">
            <a:spAutoFit/>
          </a:bodyPr>
          <a:lstStyle/>
          <a:p>
            <a:r>
              <a:rPr lang="en-US" sz="1400" dirty="0" smtClean="0">
                <a:solidFill>
                  <a:prstClr val="black"/>
                </a:solidFill>
                <a:hlinkClick r:id="rId4"/>
              </a:rPr>
              <a:t>» Watch the Video</a:t>
            </a:r>
            <a:endParaRPr lang="en-US" sz="1400" dirty="0">
              <a:solidFill>
                <a:prstClr val="black"/>
              </a:solidFill>
            </a:endParaRPr>
          </a:p>
          <a:p>
            <a:r>
              <a:rPr lang="en-US" sz="1400" dirty="0" smtClean="0">
                <a:solidFill>
                  <a:prstClr val="black"/>
                </a:solidFill>
                <a:hlinkClick r:id="rId5" tooltip="Download the accompanying Facilitation Guide."/>
              </a:rPr>
              <a:t>» Download Facilitation Guide</a:t>
            </a:r>
            <a:endParaRPr lang="en-US" sz="1400" dirty="0">
              <a:solidFill>
                <a:prstClr val="black"/>
              </a:solidFill>
            </a:endParaRPr>
          </a:p>
          <a:p>
            <a:endParaRPr lang="en-US" sz="2100" dirty="0">
              <a:solidFill>
                <a:prstClr val="black"/>
              </a:solidFill>
            </a:endParaRPr>
          </a:p>
        </p:txBody>
      </p:sp>
    </p:spTree>
    <p:extLst>
      <p:ext uri="{BB962C8B-B14F-4D97-AF65-F5344CB8AC3E}">
        <p14:creationId xmlns:p14="http://schemas.microsoft.com/office/powerpoint/2010/main" val="26072585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Remarks</a:t>
            </a:r>
            <a:endParaRPr lang="en-US" dirty="0"/>
          </a:p>
        </p:txBody>
      </p:sp>
      <p:sp>
        <p:nvSpPr>
          <p:cNvPr id="3" name="Content Placeholder 2"/>
          <p:cNvSpPr>
            <a:spLocks noGrp="1"/>
          </p:cNvSpPr>
          <p:nvPr>
            <p:ph idx="1"/>
          </p:nvPr>
        </p:nvSpPr>
        <p:spPr>
          <a:xfrm>
            <a:off x="628650" y="1711322"/>
            <a:ext cx="7886700" cy="4351338"/>
          </a:xfrm>
        </p:spPr>
        <p:txBody>
          <a:bodyPr>
            <a:normAutofit fontScale="92500"/>
          </a:bodyPr>
          <a:lstStyle/>
          <a:p>
            <a:pPr marL="0" indent="0" algn="ctr">
              <a:buNone/>
            </a:pPr>
            <a:r>
              <a:rPr lang="en-US" dirty="0" smtClean="0"/>
              <a:t>We hope you find this sample orientation to be a useful tool in developing an orientation program for medical mission trips sponsored by your organization.</a:t>
            </a:r>
          </a:p>
          <a:p>
            <a:pPr algn="ctr"/>
            <a:endParaRPr lang="en-US" dirty="0"/>
          </a:p>
          <a:p>
            <a:pPr marL="0" indent="0" algn="ctr">
              <a:buNone/>
            </a:pPr>
            <a:r>
              <a:rPr lang="en-US" dirty="0" smtClean="0"/>
              <a:t>Please know that CHA will be of service to you as you implement your medical mission program.</a:t>
            </a:r>
          </a:p>
          <a:p>
            <a:pPr marL="0" indent="0" algn="ctr">
              <a:buNone/>
            </a:pPr>
            <a:endParaRPr lang="en-US" dirty="0"/>
          </a:p>
          <a:p>
            <a:pPr marL="0" indent="0" algn="ctr">
              <a:buNone/>
            </a:pPr>
            <a:r>
              <a:rPr lang="en-US" dirty="0" smtClean="0"/>
              <a:t>Feel free to contact Bruce Compton at </a:t>
            </a:r>
            <a:r>
              <a:rPr lang="en-US" dirty="0" smtClean="0">
                <a:hlinkClick r:id="rId3"/>
              </a:rPr>
              <a:t>bcompton@chausa.org</a:t>
            </a:r>
            <a:r>
              <a:rPr lang="en-US" dirty="0" smtClean="0"/>
              <a:t> </a:t>
            </a:r>
            <a:endParaRPr lang="en-US" dirty="0"/>
          </a:p>
        </p:txBody>
      </p:sp>
    </p:spTree>
    <p:extLst>
      <p:ext uri="{BB962C8B-B14F-4D97-AF65-F5344CB8AC3E}">
        <p14:creationId xmlns:p14="http://schemas.microsoft.com/office/powerpoint/2010/main" val="2645919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Reflection and Prayer</a:t>
            </a:r>
            <a:endParaRPr lang="en-US" dirty="0"/>
          </a:p>
        </p:txBody>
      </p:sp>
      <p:pic>
        <p:nvPicPr>
          <p:cNvPr id="6" name="Picture 2" descr="flood">
            <a:hlinkClick r:id="rId3" action="ppaction://hlinkfile"/>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397241" y="1814623"/>
            <a:ext cx="6200560" cy="402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0161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25586"/>
            <a:ext cx="7886700" cy="994172"/>
          </a:xfrm>
        </p:spPr>
        <p:txBody>
          <a:bodyPr/>
          <a:lstStyle/>
          <a:p>
            <a:r>
              <a:rPr lang="en-US" dirty="0" smtClean="0"/>
              <a:t>Opening Reflection and Prayer</a:t>
            </a:r>
            <a:endParaRPr lang="en-US" dirty="0"/>
          </a:p>
        </p:txBody>
      </p:sp>
      <p:sp>
        <p:nvSpPr>
          <p:cNvPr id="3" name="Content Placeholder 2"/>
          <p:cNvSpPr>
            <a:spLocks noGrp="1"/>
          </p:cNvSpPr>
          <p:nvPr>
            <p:ph idx="1"/>
          </p:nvPr>
        </p:nvSpPr>
        <p:spPr>
          <a:xfrm>
            <a:off x="814657" y="1373700"/>
            <a:ext cx="7656483" cy="4897703"/>
          </a:xfrm>
        </p:spPr>
        <p:txBody>
          <a:bodyPr>
            <a:noAutofit/>
          </a:bodyPr>
          <a:lstStyle/>
          <a:p>
            <a:pPr marL="0" indent="0">
              <a:buNone/>
            </a:pPr>
            <a:r>
              <a:rPr lang="en-US" sz="2250" dirty="0"/>
              <a:t>Loving God, </a:t>
            </a:r>
          </a:p>
          <a:p>
            <a:pPr marL="0" indent="0">
              <a:buNone/>
            </a:pPr>
            <a:r>
              <a:rPr lang="en-US" sz="2250" dirty="0"/>
              <a:t>You are the God who is not silent in the face of suffering. You are the God who hears the cries of those oppressed by violence, </a:t>
            </a:r>
            <a:r>
              <a:rPr lang="en-US" sz="2250" dirty="0" smtClean="0"/>
              <a:t>pain </a:t>
            </a:r>
            <a:r>
              <a:rPr lang="en-US" sz="2250" dirty="0"/>
              <a:t>and poverty. And, you open our ears to this cry as well. </a:t>
            </a:r>
          </a:p>
          <a:p>
            <a:pPr marL="0" indent="0">
              <a:buNone/>
            </a:pPr>
            <a:r>
              <a:rPr lang="en-US" sz="2250" dirty="0"/>
              <a:t>As we come before you this day, stretch our hearts to embrace with compassion not only those persons that we have now called to </a:t>
            </a:r>
            <a:r>
              <a:rPr lang="en-US" sz="2250" dirty="0" smtClean="0"/>
              <a:t>mind, but also, </a:t>
            </a:r>
            <a:r>
              <a:rPr lang="en-US" sz="2250" dirty="0"/>
              <a:t>all the persons of this earth. </a:t>
            </a:r>
          </a:p>
          <a:p>
            <a:pPr marL="0" indent="0">
              <a:buNone/>
            </a:pPr>
            <a:r>
              <a:rPr lang="en-US" sz="2250" dirty="0"/>
              <a:t>Make our hearts as wide as the world, as fathomless as your own heart. And when we hear the plea of our sisters and brothers in far away places, show us how you would have us say </a:t>
            </a:r>
            <a:r>
              <a:rPr lang="en-US" sz="2250" dirty="0" smtClean="0"/>
              <a:t>‘yes’. </a:t>
            </a:r>
            <a:endParaRPr lang="en-US" sz="2250" dirty="0"/>
          </a:p>
          <a:p>
            <a:pPr marL="0" indent="0">
              <a:buNone/>
            </a:pPr>
            <a:r>
              <a:rPr lang="en-US" sz="2250" dirty="0"/>
              <a:t>In your name we pray, Amen</a:t>
            </a:r>
            <a:r>
              <a:rPr lang="en-US" dirty="0" smtClean="0"/>
              <a:t>.</a:t>
            </a:r>
          </a:p>
          <a:p>
            <a:pPr marL="0" indent="0">
              <a:buNone/>
            </a:pPr>
            <a:endParaRPr lang="en-US" dirty="0"/>
          </a:p>
        </p:txBody>
      </p:sp>
      <p:sp>
        <p:nvSpPr>
          <p:cNvPr id="4" name="Title 1"/>
          <p:cNvSpPr txBox="1">
            <a:spLocks/>
          </p:cNvSpPr>
          <p:nvPr/>
        </p:nvSpPr>
        <p:spPr>
          <a:xfrm>
            <a:off x="255270" y="399323"/>
            <a:ext cx="6686550" cy="5553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US" dirty="0" smtClean="0"/>
              <a:t>Prayer</a:t>
            </a:r>
            <a:endParaRPr lang="en-US" dirty="0"/>
          </a:p>
        </p:txBody>
      </p:sp>
    </p:spTree>
    <p:extLst>
      <p:ext uri="{BB962C8B-B14F-4D97-AF65-F5344CB8AC3E}">
        <p14:creationId xmlns:p14="http://schemas.microsoft.com/office/powerpoint/2010/main" val="1895497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aX3lVBn4T0"/>
          <p:cNvPicPr>
            <a:picLocks noRot="1" noChangeAspect="1"/>
          </p:cNvPicPr>
          <p:nvPr>
            <a:videoFile r:link="rId1"/>
          </p:nvPr>
        </p:nvPicPr>
        <p:blipFill>
          <a:blip r:embed="rId4"/>
          <a:stretch>
            <a:fillRect/>
          </a:stretch>
        </p:blipFill>
        <p:spPr>
          <a:xfrm>
            <a:off x="2926080" y="2810886"/>
            <a:ext cx="3657600" cy="2057400"/>
          </a:xfrm>
          <a:prstGeom prst="rect">
            <a:avLst/>
          </a:prstGeom>
        </p:spPr>
      </p:pic>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What </a:t>
            </a:r>
            <a:r>
              <a:rPr lang="en-US" dirty="0"/>
              <a:t>is it about our mission that calls us to send medical teams?</a:t>
            </a:r>
            <a:r>
              <a:rPr lang="en-US" b="1" dirty="0"/>
              <a:t/>
            </a:r>
            <a:br>
              <a:rPr lang="en-US" b="1" dirty="0"/>
            </a:br>
            <a:endParaRPr lang="en-US" dirty="0"/>
          </a:p>
        </p:txBody>
      </p:sp>
      <p:sp>
        <p:nvSpPr>
          <p:cNvPr id="5" name="Rectangle 4"/>
          <p:cNvSpPr/>
          <p:nvPr/>
        </p:nvSpPr>
        <p:spPr>
          <a:xfrm>
            <a:off x="2286000" y="3082753"/>
            <a:ext cx="4572000" cy="923330"/>
          </a:xfrm>
          <a:prstGeom prst="rect">
            <a:avLst/>
          </a:prstGeom>
        </p:spPr>
        <p:txBody>
          <a:bodyPr>
            <a:spAutoFit/>
          </a:bodyPr>
          <a:lstStyle/>
          <a:p>
            <a:r>
              <a:rPr lang="en-US" sz="1350" dirty="0" err="1">
                <a:solidFill>
                  <a:prstClr val="black"/>
                </a:solidFill>
              </a:rPr>
              <a:t>iframe</a:t>
            </a:r>
            <a:r>
              <a:rPr lang="en-US" sz="1350" dirty="0">
                <a:solidFill>
                  <a:prstClr val="black"/>
                </a:solidFill>
              </a:rPr>
              <a:t> width="640" height="350" </a:t>
            </a:r>
            <a:r>
              <a:rPr lang="en-US" sz="1350" dirty="0" err="1">
                <a:solidFill>
                  <a:prstClr val="black"/>
                </a:solidFill>
              </a:rPr>
              <a:t>src</a:t>
            </a:r>
            <a:r>
              <a:rPr lang="en-US" sz="1350" dirty="0">
                <a:solidFill>
                  <a:prstClr val="black"/>
                </a:solidFill>
              </a:rPr>
              <a:t>="https://www.youtube.com/embed/3aX3lVBn4T0" </a:t>
            </a:r>
            <a:r>
              <a:rPr lang="en-US" sz="1350" dirty="0" err="1">
                <a:solidFill>
                  <a:prstClr val="black"/>
                </a:solidFill>
              </a:rPr>
              <a:t>frameborder</a:t>
            </a:r>
            <a:r>
              <a:rPr lang="en-US" sz="1350" dirty="0">
                <a:solidFill>
                  <a:prstClr val="black"/>
                </a:solidFill>
              </a:rPr>
              <a:t>="0" </a:t>
            </a:r>
            <a:r>
              <a:rPr lang="en-US" sz="1350" dirty="0" err="1">
                <a:solidFill>
                  <a:prstClr val="black"/>
                </a:solidFill>
              </a:rPr>
              <a:t>allowfullscreen</a:t>
            </a:r>
            <a:r>
              <a:rPr lang="en-US" sz="1350" dirty="0">
                <a:solidFill>
                  <a:prstClr val="black"/>
                </a:solidFill>
              </a:rPr>
              <a:t>&gt;&lt;/</a:t>
            </a:r>
            <a:r>
              <a:rPr lang="en-US" sz="1350" dirty="0" err="1">
                <a:solidFill>
                  <a:prstClr val="black"/>
                </a:solidFill>
              </a:rPr>
              <a:t>iframe</a:t>
            </a:r>
            <a:r>
              <a:rPr lang="en-US" sz="1350" dirty="0">
                <a:solidFill>
                  <a:prstClr val="black"/>
                </a:solidFill>
              </a:rPr>
              <a:t>&gt;</a:t>
            </a:r>
          </a:p>
          <a:p>
            <a:r>
              <a:rPr lang="en-US" sz="1350" dirty="0">
                <a:solidFill>
                  <a:prstClr val="black"/>
                </a:solidFill>
              </a:rPr>
              <a:t>&lt;</a:t>
            </a:r>
          </a:p>
        </p:txBody>
      </p:sp>
      <p:pic>
        <p:nvPicPr>
          <p:cNvPr id="3" name="Picture 2"/>
          <p:cNvPicPr>
            <a:picLocks noChangeAspect="1"/>
          </p:cNvPicPr>
          <p:nvPr/>
        </p:nvPicPr>
        <p:blipFill>
          <a:blip r:embed="rId5"/>
          <a:stretch>
            <a:fillRect/>
          </a:stretch>
        </p:blipFill>
        <p:spPr>
          <a:xfrm>
            <a:off x="2162175" y="2497681"/>
            <a:ext cx="4819650" cy="2647950"/>
          </a:xfrm>
          <a:prstGeom prst="rect">
            <a:avLst/>
          </a:prstGeom>
        </p:spPr>
      </p:pic>
      <p:sp>
        <p:nvSpPr>
          <p:cNvPr id="6" name="Text Box 1"/>
          <p:cNvSpPr txBox="1"/>
          <p:nvPr/>
        </p:nvSpPr>
        <p:spPr>
          <a:xfrm>
            <a:off x="7180580" y="6052742"/>
            <a:ext cx="1183640" cy="313055"/>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000" b="1" i="0" u="none" strike="noStrike" kern="0" cap="none" spc="0" normalizeH="0" baseline="0" noProof="0" dirty="0" smtClean="0">
                <a:ln>
                  <a:noFill/>
                </a:ln>
                <a:solidFill>
                  <a:srgbClr val="000099"/>
                </a:solidFill>
                <a:effectLst/>
                <a:uLnTx/>
                <a:uFillTx/>
                <a:latin typeface="Arial" panose="020B0604020202020204" pitchFamily="34" charset="0"/>
                <a:ea typeface="Calibri" panose="020F0502020204030204" pitchFamily="34" charset="0"/>
                <a:cs typeface="Times New Roman" panose="02020603050405020304" pitchFamily="18" charset="0"/>
                <a:hlinkClick r:id="rId6"/>
              </a:rPr>
              <a:t>Watch the Video</a:t>
            </a:r>
            <a:endParaRPr kumimoji="0" lang="en-US" sz="1000" b="0" i="0" u="none" strike="noStrike" kern="0" cap="none" spc="0" normalizeH="0" baseline="0" noProof="0" dirty="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2390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36" y="433827"/>
            <a:ext cx="6769292" cy="555366"/>
          </a:xfrm>
        </p:spPr>
        <p:txBody>
          <a:bodyPr>
            <a:noAutofit/>
          </a:bodyPr>
          <a:lstStyle/>
          <a:p>
            <a:r>
              <a:rPr lang="en-US" sz="2800" dirty="0" smtClean="0"/>
              <a:t>Introduction to (YOUR PARTNERSHIP)</a:t>
            </a:r>
            <a:endParaRPr lang="en-US" sz="2800" dirty="0"/>
          </a:p>
        </p:txBody>
      </p:sp>
      <p:sp>
        <p:nvSpPr>
          <p:cNvPr id="3" name="Content Placeholder 2"/>
          <p:cNvSpPr>
            <a:spLocks noGrp="1"/>
          </p:cNvSpPr>
          <p:nvPr>
            <p:ph idx="1"/>
          </p:nvPr>
        </p:nvSpPr>
        <p:spPr>
          <a:xfrm>
            <a:off x="637276" y="1670349"/>
            <a:ext cx="7886700" cy="4351338"/>
          </a:xfrm>
        </p:spPr>
        <p:txBody>
          <a:bodyPr>
            <a:normAutofit fontScale="92500" lnSpcReduction="20000"/>
          </a:bodyPr>
          <a:lstStyle/>
          <a:p>
            <a:pPr marL="285750" lvl="1" indent="-342900">
              <a:lnSpc>
                <a:spcPct val="110000"/>
              </a:lnSpc>
              <a:spcBef>
                <a:spcPts val="0"/>
              </a:spcBef>
              <a:spcAft>
                <a:spcPts val="600"/>
              </a:spcAft>
              <a:buFont typeface="Wingdings" panose="05000000000000000000" pitchFamily="2" charset="2"/>
              <a:buChar char="§"/>
            </a:pPr>
            <a:r>
              <a:rPr lang="en-US" dirty="0" smtClean="0"/>
              <a:t>Who is the partnership with?</a:t>
            </a:r>
          </a:p>
          <a:p>
            <a:pPr marL="285750" lvl="1" indent="-342900">
              <a:lnSpc>
                <a:spcPct val="110000"/>
              </a:lnSpc>
              <a:spcBef>
                <a:spcPts val="0"/>
              </a:spcBef>
              <a:spcAft>
                <a:spcPts val="600"/>
              </a:spcAft>
              <a:buFont typeface="Wingdings" panose="05000000000000000000" pitchFamily="2" charset="2"/>
              <a:buChar char="§"/>
            </a:pPr>
            <a:r>
              <a:rPr lang="en-US" dirty="0" smtClean="0"/>
              <a:t>When did the partnership start?</a:t>
            </a:r>
          </a:p>
          <a:p>
            <a:pPr marL="285750" lvl="1" indent="-342900">
              <a:lnSpc>
                <a:spcPct val="110000"/>
              </a:lnSpc>
              <a:spcBef>
                <a:spcPts val="0"/>
              </a:spcBef>
              <a:spcAft>
                <a:spcPts val="600"/>
              </a:spcAft>
              <a:buFont typeface="Wingdings" panose="05000000000000000000" pitchFamily="2" charset="2"/>
              <a:buChar char="§"/>
            </a:pPr>
            <a:r>
              <a:rPr lang="en-US" dirty="0"/>
              <a:t>W</a:t>
            </a:r>
            <a:r>
              <a:rPr lang="en-US" dirty="0" smtClean="0"/>
              <a:t>here is/are our partner(s) located?</a:t>
            </a:r>
          </a:p>
          <a:p>
            <a:pPr marL="285750" lvl="1" indent="-342900">
              <a:lnSpc>
                <a:spcPct val="100000"/>
              </a:lnSpc>
              <a:spcBef>
                <a:spcPts val="0"/>
              </a:spcBef>
              <a:spcAft>
                <a:spcPts val="600"/>
              </a:spcAft>
              <a:buFont typeface="Wingdings" panose="05000000000000000000" pitchFamily="2" charset="2"/>
              <a:buChar char="§"/>
            </a:pPr>
            <a:endParaRPr lang="en-US" dirty="0" smtClean="0"/>
          </a:p>
          <a:p>
            <a:pPr marL="285750" lvl="1" indent="-342900">
              <a:lnSpc>
                <a:spcPct val="100000"/>
              </a:lnSpc>
              <a:spcBef>
                <a:spcPts val="0"/>
              </a:spcBef>
              <a:spcAft>
                <a:spcPts val="600"/>
              </a:spcAft>
              <a:buFont typeface="Wingdings" panose="05000000000000000000" pitchFamily="2" charset="2"/>
              <a:buChar char="§"/>
            </a:pPr>
            <a:r>
              <a:rPr lang="en-US" dirty="0" smtClean="0"/>
              <a:t>What are the objectives of the partnership?</a:t>
            </a:r>
          </a:p>
          <a:p>
            <a:pPr marL="285750" lvl="1" indent="-342900">
              <a:lnSpc>
                <a:spcPct val="100000"/>
              </a:lnSpc>
              <a:spcBef>
                <a:spcPts val="0"/>
              </a:spcBef>
              <a:spcAft>
                <a:spcPts val="600"/>
              </a:spcAft>
              <a:buFont typeface="Wingdings" panose="05000000000000000000" pitchFamily="2" charset="2"/>
              <a:buChar char="§"/>
            </a:pPr>
            <a:r>
              <a:rPr lang="en-US" dirty="0" smtClean="0"/>
              <a:t>What </a:t>
            </a:r>
            <a:r>
              <a:rPr lang="en-US" dirty="0"/>
              <a:t>are the objectives of </a:t>
            </a:r>
            <a:r>
              <a:rPr lang="en-US" dirty="0" smtClean="0"/>
              <a:t>our trip? </a:t>
            </a:r>
          </a:p>
          <a:p>
            <a:pPr marL="285750" lvl="1" indent="-342900">
              <a:lnSpc>
                <a:spcPct val="100000"/>
              </a:lnSpc>
              <a:spcBef>
                <a:spcPts val="0"/>
              </a:spcBef>
              <a:spcAft>
                <a:spcPts val="600"/>
              </a:spcAft>
              <a:buFont typeface="Wingdings" panose="05000000000000000000" pitchFamily="2" charset="2"/>
              <a:buChar char="§"/>
            </a:pPr>
            <a:endParaRPr lang="en-US" dirty="0" smtClean="0"/>
          </a:p>
          <a:p>
            <a:pPr marL="285750" lvl="1" indent="-342900">
              <a:lnSpc>
                <a:spcPct val="100000"/>
              </a:lnSpc>
              <a:spcBef>
                <a:spcPts val="0"/>
              </a:spcBef>
              <a:spcAft>
                <a:spcPts val="600"/>
              </a:spcAft>
              <a:buFont typeface="Wingdings" panose="05000000000000000000" pitchFamily="2" charset="2"/>
              <a:buChar char="§"/>
            </a:pPr>
            <a:r>
              <a:rPr lang="en-US" dirty="0" smtClean="0"/>
              <a:t>Why is this partnership important?</a:t>
            </a:r>
          </a:p>
          <a:p>
            <a:pPr marL="1085850" lvl="3" indent="-342900">
              <a:lnSpc>
                <a:spcPct val="100000"/>
              </a:lnSpc>
              <a:spcBef>
                <a:spcPts val="0"/>
              </a:spcBef>
              <a:spcAft>
                <a:spcPts val="600"/>
              </a:spcAft>
              <a:buFont typeface="Wingdings" panose="05000000000000000000" pitchFamily="2" charset="2"/>
              <a:buChar char="§"/>
            </a:pPr>
            <a:r>
              <a:rPr lang="en-US" sz="2400" dirty="0" smtClean="0"/>
              <a:t>For us, the U.S. partner</a:t>
            </a:r>
          </a:p>
          <a:p>
            <a:pPr marL="1085850" lvl="3" indent="-342900">
              <a:lnSpc>
                <a:spcPct val="100000"/>
              </a:lnSpc>
              <a:spcBef>
                <a:spcPts val="0"/>
              </a:spcBef>
              <a:spcAft>
                <a:spcPts val="600"/>
              </a:spcAft>
              <a:buFont typeface="Wingdings" panose="05000000000000000000" pitchFamily="2" charset="2"/>
              <a:buChar char="§"/>
            </a:pPr>
            <a:r>
              <a:rPr lang="en-US" sz="2400" dirty="0" smtClean="0"/>
              <a:t>For </a:t>
            </a:r>
            <a:r>
              <a:rPr lang="en-US" sz="2400" dirty="0"/>
              <a:t>o</a:t>
            </a:r>
            <a:r>
              <a:rPr lang="en-US" sz="2400" dirty="0" smtClean="0"/>
              <a:t>ur International partner</a:t>
            </a:r>
          </a:p>
          <a:p>
            <a:pPr marL="285750" lvl="1" indent="-342900">
              <a:lnSpc>
                <a:spcPct val="100000"/>
              </a:lnSpc>
              <a:spcBef>
                <a:spcPts val="0"/>
              </a:spcBef>
              <a:spcAft>
                <a:spcPts val="600"/>
              </a:spcAft>
              <a:buFont typeface="Wingdings" panose="05000000000000000000" pitchFamily="2" charset="2"/>
              <a:buChar char="§"/>
            </a:pPr>
            <a:endParaRPr lang="en-US" dirty="0" smtClean="0"/>
          </a:p>
          <a:p>
            <a:pPr marL="285750" lvl="1" indent="-342900">
              <a:lnSpc>
                <a:spcPct val="100000"/>
              </a:lnSpc>
              <a:spcBef>
                <a:spcPts val="0"/>
              </a:spcBef>
              <a:spcAft>
                <a:spcPts val="600"/>
              </a:spcAft>
              <a:buFont typeface="Wingdings" panose="05000000000000000000" pitchFamily="2" charset="2"/>
              <a:buChar char="§"/>
            </a:pPr>
            <a:r>
              <a:rPr lang="en-US" dirty="0" smtClean="0"/>
              <a:t>How does our partnership relate </a:t>
            </a:r>
            <a:r>
              <a:rPr lang="en-US" dirty="0"/>
              <a:t>to </a:t>
            </a:r>
            <a:r>
              <a:rPr lang="en-US" dirty="0" smtClean="0"/>
              <a:t>our </a:t>
            </a:r>
            <a:r>
              <a:rPr lang="en-US" dirty="0"/>
              <a:t>ongoing ministry? </a:t>
            </a:r>
          </a:p>
          <a:p>
            <a:endParaRPr lang="en-US" dirty="0"/>
          </a:p>
        </p:txBody>
      </p:sp>
    </p:spTree>
    <p:extLst>
      <p:ext uri="{BB962C8B-B14F-4D97-AF65-F5344CB8AC3E}">
        <p14:creationId xmlns:p14="http://schemas.microsoft.com/office/powerpoint/2010/main" val="3420313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116" y="623610"/>
            <a:ext cx="6686550" cy="555366"/>
          </a:xfrm>
        </p:spPr>
        <p:txBody>
          <a:bodyPr>
            <a:normAutofit fontScale="90000"/>
          </a:bodyPr>
          <a:lstStyle/>
          <a:p>
            <a:r>
              <a:rPr lang="en-US" i="1" dirty="0" smtClean="0"/>
              <a:t>Called To Serve</a:t>
            </a:r>
            <a:r>
              <a:rPr lang="en-US" dirty="0" smtClean="0"/>
              <a:t>: Guided By Tradition	</a:t>
            </a:r>
            <a:endParaRPr lang="en-US" dirty="0"/>
          </a:p>
        </p:txBody>
      </p:sp>
      <p:sp>
        <p:nvSpPr>
          <p:cNvPr id="3" name="Content Placeholder 2"/>
          <p:cNvSpPr>
            <a:spLocks noGrp="1"/>
          </p:cNvSpPr>
          <p:nvPr>
            <p:ph idx="1"/>
          </p:nvPr>
        </p:nvSpPr>
        <p:spPr>
          <a:xfrm>
            <a:off x="634791" y="1588206"/>
            <a:ext cx="7886700" cy="4607705"/>
          </a:xfrm>
        </p:spPr>
        <p:txBody>
          <a:bodyPr/>
          <a:lstStyle/>
          <a:p>
            <a:pPr>
              <a:buFont typeface="Wingdings" panose="05000000000000000000" pitchFamily="2" charset="2"/>
              <a:buChar char="§"/>
            </a:pPr>
            <a:r>
              <a:rPr lang="en-US" u="sng" dirty="0" smtClean="0">
                <a:hlinkClick r:id="rId3" action="ppaction://hlinkfile"/>
              </a:rPr>
              <a:t>Called </a:t>
            </a:r>
            <a:r>
              <a:rPr lang="en-US" u="sng" dirty="0">
                <a:hlinkClick r:id="rId3" action="ppaction://hlinkfile"/>
              </a:rPr>
              <a:t>to Serve: Guided by </a:t>
            </a:r>
            <a:r>
              <a:rPr lang="en-US" u="sng" dirty="0" smtClean="0">
                <a:hlinkClick r:id="rId3" action="ppaction://hlinkfile"/>
              </a:rPr>
              <a:t>Tradition</a:t>
            </a:r>
            <a:endParaRPr lang="en-US" u="sng" dirty="0" smtClean="0"/>
          </a:p>
          <a:p>
            <a:endParaRPr lang="en-US" dirty="0" smtClean="0"/>
          </a:p>
          <a:p>
            <a:endParaRPr lang="en-US" dirty="0"/>
          </a:p>
        </p:txBody>
      </p:sp>
      <p:pic>
        <p:nvPicPr>
          <p:cNvPr id="2053" name="Picture 5" descr="http://www.chausa.org/images/default-source/focus-areas/calledtoserve-haddad-video.jpg?sfvrsn=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061" y="2924399"/>
            <a:ext cx="3824080" cy="233888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694926" y="2281807"/>
            <a:ext cx="3945835" cy="3901068"/>
          </a:xfrm>
          <a:prstGeom prst="rect">
            <a:avLst/>
          </a:prstGeom>
        </p:spPr>
        <p:txBody>
          <a:bodyPr wrap="square">
            <a:spAutoFit/>
          </a:bodyPr>
          <a:lstStyle/>
          <a:p>
            <a:r>
              <a:rPr lang="en-US" sz="1350" b="1" dirty="0">
                <a:solidFill>
                  <a:prstClr val="black"/>
                </a:solidFill>
                <a:latin typeface="Arial" panose="020B0604020202020204" pitchFamily="34" charset="0"/>
                <a:cs typeface="Arial" panose="020B0604020202020204" pitchFamily="34" charset="0"/>
              </a:rPr>
              <a:t>By:</a:t>
            </a:r>
            <a:r>
              <a:rPr lang="en-US" sz="1350" dirty="0">
                <a:solidFill>
                  <a:prstClr val="black"/>
                </a:solidFill>
                <a:latin typeface="Arial" panose="020B0604020202020204" pitchFamily="34" charset="0"/>
                <a:cs typeface="Arial" panose="020B0604020202020204" pitchFamily="34" charset="0"/>
              </a:rPr>
              <a:t> </a:t>
            </a:r>
            <a:r>
              <a:rPr lang="en-US" sz="1350" dirty="0" smtClean="0">
                <a:solidFill>
                  <a:prstClr val="black"/>
                </a:solidFill>
                <a:latin typeface="Arial" panose="020B0604020202020204" pitchFamily="34" charset="0"/>
                <a:cs typeface="Arial" panose="020B0604020202020204" pitchFamily="34" charset="0"/>
              </a:rPr>
              <a:t> Sr</a:t>
            </a:r>
            <a:r>
              <a:rPr lang="en-US" sz="1350" dirty="0">
                <a:solidFill>
                  <a:prstClr val="black"/>
                </a:solidFill>
                <a:latin typeface="Arial" panose="020B0604020202020204" pitchFamily="34" charset="0"/>
                <a:cs typeface="Arial" panose="020B0604020202020204" pitchFamily="34" charset="0"/>
              </a:rPr>
              <a:t>. Mary Haddad, RSM, MSW, </a:t>
            </a:r>
            <a:r>
              <a:rPr lang="en-US" sz="1350" dirty="0" smtClean="0">
                <a:solidFill>
                  <a:prstClr val="black"/>
                </a:solidFill>
                <a:latin typeface="Arial" panose="020B0604020202020204" pitchFamily="34" charset="0"/>
                <a:cs typeface="Arial" panose="020B0604020202020204" pitchFamily="34" charset="0"/>
              </a:rPr>
              <a:t>MBA</a:t>
            </a:r>
          </a:p>
          <a:p>
            <a:r>
              <a:rPr lang="en-US" sz="1350" dirty="0" smtClean="0">
                <a:solidFill>
                  <a:prstClr val="black"/>
                </a:solidFill>
                <a:latin typeface="Arial" panose="020B0604020202020204" pitchFamily="34" charset="0"/>
                <a:cs typeface="Arial" panose="020B0604020202020204" pitchFamily="34" charset="0"/>
              </a:rPr>
              <a:t>        CHA </a:t>
            </a:r>
            <a:r>
              <a:rPr lang="en-US" sz="1350" dirty="0" smtClean="0">
                <a:solidFill>
                  <a:prstClr val="black"/>
                </a:solidFill>
                <a:latin typeface="Arial" panose="020B0604020202020204" pitchFamily="34" charset="0"/>
                <a:cs typeface="Arial" panose="020B0604020202020204" pitchFamily="34" charset="0"/>
              </a:rPr>
              <a:t>Vide President, Mission Services</a:t>
            </a:r>
            <a:r>
              <a:rPr lang="en-US" sz="1350" dirty="0">
                <a:solidFill>
                  <a:prstClr val="black"/>
                </a:solidFill>
                <a:latin typeface="Arial" panose="020B0604020202020204" pitchFamily="34" charset="0"/>
                <a:cs typeface="Arial" panose="020B0604020202020204" pitchFamily="34" charset="0"/>
              </a:rPr>
              <a:t/>
            </a:r>
            <a:br>
              <a:rPr lang="en-US" sz="1350" dirty="0">
                <a:solidFill>
                  <a:prstClr val="black"/>
                </a:solidFill>
                <a:latin typeface="Arial" panose="020B0604020202020204" pitchFamily="34" charset="0"/>
                <a:cs typeface="Arial" panose="020B0604020202020204" pitchFamily="34" charset="0"/>
              </a:rPr>
            </a:br>
            <a:endParaRPr lang="en-US" sz="1350" dirty="0" smtClean="0">
              <a:solidFill>
                <a:prstClr val="black"/>
              </a:solidFill>
              <a:latin typeface="Arial" panose="020B0604020202020204" pitchFamily="34" charset="0"/>
              <a:cs typeface="Arial" panose="020B0604020202020204" pitchFamily="34" charset="0"/>
            </a:endParaRPr>
          </a:p>
          <a:p>
            <a:r>
              <a:rPr lang="en-US" sz="1350" b="1" dirty="0" smtClean="0">
                <a:solidFill>
                  <a:prstClr val="black"/>
                </a:solidFill>
                <a:latin typeface="Arial" panose="020B0604020202020204" pitchFamily="34" charset="0"/>
                <a:cs typeface="Arial" panose="020B0604020202020204" pitchFamily="34" charset="0"/>
              </a:rPr>
              <a:t>What: </a:t>
            </a:r>
            <a:r>
              <a:rPr lang="en-US" sz="1350" dirty="0" smtClean="0">
                <a:solidFill>
                  <a:prstClr val="black"/>
                </a:solidFill>
                <a:latin typeface="Arial" panose="020B0604020202020204" pitchFamily="34" charset="0"/>
                <a:cs typeface="Arial" panose="020B0604020202020204" pitchFamily="34" charset="0"/>
              </a:rPr>
              <a:t> </a:t>
            </a:r>
            <a:r>
              <a:rPr lang="en-US" sz="1350" dirty="0">
                <a:solidFill>
                  <a:prstClr val="black"/>
                </a:solidFill>
                <a:latin typeface="Arial" panose="020B0604020202020204" pitchFamily="34" charset="0"/>
                <a:cs typeface="Arial" panose="020B0604020202020204" pitchFamily="34" charset="0"/>
              </a:rPr>
              <a:t>Leads viewers through a discernment of the "call" to participate in the ministry of Catholic health care and, specifically, international outreach.</a:t>
            </a:r>
            <a:br>
              <a:rPr lang="en-US" sz="1350" dirty="0">
                <a:solidFill>
                  <a:prstClr val="black"/>
                </a:solidFill>
                <a:latin typeface="Arial" panose="020B0604020202020204" pitchFamily="34" charset="0"/>
                <a:cs typeface="Arial" panose="020B0604020202020204" pitchFamily="34" charset="0"/>
              </a:rPr>
            </a:br>
            <a:endParaRPr lang="en-US" sz="1350" dirty="0" smtClean="0">
              <a:solidFill>
                <a:prstClr val="black"/>
              </a:solidFill>
              <a:latin typeface="Arial" panose="020B0604020202020204" pitchFamily="34" charset="0"/>
              <a:cs typeface="Arial" panose="020B0604020202020204" pitchFamily="34" charset="0"/>
            </a:endParaRPr>
          </a:p>
          <a:p>
            <a:r>
              <a:rPr lang="en-US" sz="1350" b="1" dirty="0" smtClean="0">
                <a:solidFill>
                  <a:prstClr val="black"/>
                </a:solidFill>
                <a:latin typeface="Arial" panose="020B0604020202020204" pitchFamily="34" charset="0"/>
                <a:cs typeface="Arial" panose="020B0604020202020204" pitchFamily="34" charset="0"/>
              </a:rPr>
              <a:t>Length: </a:t>
            </a:r>
            <a:r>
              <a:rPr lang="en-US" sz="1350" dirty="0" smtClean="0">
                <a:solidFill>
                  <a:prstClr val="black"/>
                </a:solidFill>
                <a:latin typeface="Arial" panose="020B0604020202020204" pitchFamily="34" charset="0"/>
                <a:cs typeface="Arial" panose="020B0604020202020204" pitchFamily="34" charset="0"/>
              </a:rPr>
              <a:t> </a:t>
            </a:r>
            <a:r>
              <a:rPr lang="en-US" sz="1350" dirty="0">
                <a:solidFill>
                  <a:prstClr val="black"/>
                </a:solidFill>
                <a:latin typeface="Arial" panose="020B0604020202020204" pitchFamily="34" charset="0"/>
                <a:cs typeface="Arial" panose="020B0604020202020204" pitchFamily="34" charset="0"/>
              </a:rPr>
              <a:t>Approx. 12 minutes. </a:t>
            </a:r>
            <a:br>
              <a:rPr lang="en-US" sz="1350" dirty="0">
                <a:solidFill>
                  <a:prstClr val="black"/>
                </a:solidFill>
                <a:latin typeface="Arial" panose="020B0604020202020204" pitchFamily="34" charset="0"/>
                <a:cs typeface="Arial" panose="020B0604020202020204" pitchFamily="34" charset="0"/>
              </a:rPr>
            </a:br>
            <a:endParaRPr lang="en-US" sz="1350" dirty="0" smtClean="0">
              <a:solidFill>
                <a:prstClr val="black"/>
              </a:solidFill>
              <a:latin typeface="Arial" panose="020B0604020202020204" pitchFamily="34" charset="0"/>
              <a:cs typeface="Arial" panose="020B0604020202020204" pitchFamily="34" charset="0"/>
            </a:endParaRPr>
          </a:p>
          <a:p>
            <a:r>
              <a:rPr lang="en-US" sz="1350" b="1" dirty="0" smtClean="0">
                <a:solidFill>
                  <a:prstClr val="black"/>
                </a:solidFill>
                <a:latin typeface="Arial" panose="020B0604020202020204" pitchFamily="34" charset="0"/>
                <a:cs typeface="Arial" panose="020B0604020202020204" pitchFamily="34" charset="0"/>
              </a:rPr>
              <a:t>For</a:t>
            </a:r>
            <a:r>
              <a:rPr lang="en-US" sz="1350" b="1" dirty="0">
                <a:solidFill>
                  <a:prstClr val="black"/>
                </a:solidFill>
                <a:latin typeface="Arial" panose="020B0604020202020204" pitchFamily="34" charset="0"/>
                <a:cs typeface="Arial" panose="020B0604020202020204" pitchFamily="34" charset="0"/>
              </a:rPr>
              <a:t>:</a:t>
            </a:r>
            <a:r>
              <a:rPr lang="en-US" sz="1350" dirty="0">
                <a:solidFill>
                  <a:prstClr val="black"/>
                </a:solidFill>
                <a:latin typeface="Arial" panose="020B0604020202020204" pitchFamily="34" charset="0"/>
                <a:cs typeface="Arial" panose="020B0604020202020204" pitchFamily="34" charset="0"/>
              </a:rPr>
              <a:t> </a:t>
            </a:r>
            <a:r>
              <a:rPr lang="en-US" sz="1350" dirty="0" smtClean="0">
                <a:solidFill>
                  <a:prstClr val="black"/>
                </a:solidFill>
                <a:latin typeface="Arial" panose="020B0604020202020204" pitchFamily="34" charset="0"/>
                <a:cs typeface="Arial" panose="020B0604020202020204" pitchFamily="34" charset="0"/>
              </a:rPr>
              <a:t> Boards</a:t>
            </a:r>
            <a:r>
              <a:rPr lang="en-US" sz="1350" dirty="0">
                <a:solidFill>
                  <a:prstClr val="black"/>
                </a:solidFill>
                <a:latin typeface="Arial" panose="020B0604020202020204" pitchFamily="34" charset="0"/>
                <a:cs typeface="Arial" panose="020B0604020202020204" pitchFamily="34" charset="0"/>
              </a:rPr>
              <a:t>, sponsors, executive teams, staff who have or could participate in international missions</a:t>
            </a:r>
            <a:r>
              <a:rPr lang="en-US" sz="1350" dirty="0" smtClean="0">
                <a:solidFill>
                  <a:prstClr val="black"/>
                </a:solidFill>
                <a:latin typeface="Arial" panose="020B0604020202020204" pitchFamily="34" charset="0"/>
                <a:cs typeface="Arial" panose="020B0604020202020204" pitchFamily="34" charset="0"/>
              </a:rPr>
              <a:t>/ immersion </a:t>
            </a:r>
            <a:r>
              <a:rPr lang="en-US" sz="1350" dirty="0">
                <a:solidFill>
                  <a:prstClr val="black"/>
                </a:solidFill>
                <a:latin typeface="Arial" panose="020B0604020202020204" pitchFamily="34" charset="0"/>
                <a:cs typeface="Arial" panose="020B0604020202020204" pitchFamily="34" charset="0"/>
              </a:rPr>
              <a:t>as well as orientation for staff members.</a:t>
            </a:r>
          </a:p>
          <a:p>
            <a:endParaRPr lang="en-US" sz="1350" dirty="0">
              <a:solidFill>
                <a:prstClr val="black"/>
              </a:solidFill>
              <a:latin typeface="Arial" panose="020B0604020202020204" pitchFamily="34" charset="0"/>
              <a:cs typeface="Arial" panose="020B0604020202020204" pitchFamily="34" charset="0"/>
            </a:endParaRPr>
          </a:p>
          <a:p>
            <a:r>
              <a:rPr lang="en-US" sz="1350" dirty="0" smtClean="0">
                <a:solidFill>
                  <a:prstClr val="black"/>
                </a:solidFill>
                <a:cs typeface="Arial" panose="020B0604020202020204" pitchFamily="34" charset="0"/>
                <a:hlinkClick r:id="rId5"/>
              </a:rPr>
              <a:t>» </a:t>
            </a:r>
            <a:r>
              <a:rPr lang="en-US" sz="1400" u="sng" dirty="0" smtClean="0">
                <a:hlinkClick r:id="rId5"/>
              </a:rPr>
              <a:t>Watch The Video</a:t>
            </a:r>
            <a:endParaRPr lang="en-US" sz="1400" u="sng" dirty="0" smtClean="0"/>
          </a:p>
          <a:p>
            <a:r>
              <a:rPr lang="en-US" sz="1350" dirty="0" smtClean="0">
                <a:solidFill>
                  <a:prstClr val="black"/>
                </a:solidFill>
                <a:cs typeface="Arial" panose="020B0604020202020204" pitchFamily="34" charset="0"/>
                <a:hlinkClick r:id="rId6" tooltip="Download the accompanying Facilitation Guide"/>
              </a:rPr>
              <a:t>» Download Facilitation Guide</a:t>
            </a:r>
            <a:endParaRPr lang="en-US" sz="1350" dirty="0">
              <a:solidFill>
                <a:prstClr val="black"/>
              </a:solidFill>
              <a:cs typeface="Arial" panose="020B0604020202020204" pitchFamily="34" charset="0"/>
            </a:endParaRPr>
          </a:p>
          <a:p>
            <a:endParaRPr lang="en-US" sz="1350" dirty="0">
              <a:solidFill>
                <a:prstClr val="black"/>
              </a:solidFill>
            </a:endParaRPr>
          </a:p>
        </p:txBody>
      </p:sp>
    </p:spTree>
    <p:extLst>
      <p:ext uri="{BB962C8B-B14F-4D97-AF65-F5344CB8AC3E}">
        <p14:creationId xmlns:p14="http://schemas.microsoft.com/office/powerpoint/2010/main" val="2644780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6116" y="422442"/>
            <a:ext cx="6686550" cy="555366"/>
          </a:xfrm>
          <a:prstGeom prst="rect">
            <a:avLst/>
          </a:prstGeom>
        </p:spPr>
        <p:txBody>
          <a:bodyPr>
            <a:normAutofit fontScale="97500"/>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US" sz="3300" dirty="0" smtClean="0"/>
              <a:t>A Shared Statement of Identity</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33814">
            <a:off x="3489180" y="1649651"/>
            <a:ext cx="2974848" cy="4565904"/>
          </a:xfrm>
          <a:prstGeom prst="rect">
            <a:avLst/>
          </a:prstGeom>
        </p:spPr>
      </p:pic>
      <p:pic>
        <p:nvPicPr>
          <p:cNvPr id="4" name="Picture 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82507">
            <a:off x="2348164" y="1480326"/>
            <a:ext cx="2971800" cy="4565904"/>
          </a:xfrm>
          <a:prstGeom prst="rect">
            <a:avLst/>
          </a:prstGeom>
        </p:spPr>
      </p:pic>
    </p:spTree>
    <p:extLst>
      <p:ext uri="{BB962C8B-B14F-4D97-AF65-F5344CB8AC3E}">
        <p14:creationId xmlns:p14="http://schemas.microsoft.com/office/powerpoint/2010/main" val="3943585221"/>
      </p:ext>
    </p:extLst>
  </p:cSld>
  <p:clrMapOvr>
    <a:masterClrMapping/>
  </p:clrMapOvr>
  <p:timing>
    <p:tnLst>
      <p:par>
        <p:cTn id="1" dur="indefinite" restart="never" nodeType="tmRoot"/>
      </p:par>
    </p:tnLst>
  </p:timing>
</p:sld>
</file>

<file path=ppt/theme/theme1.xml><?xml version="1.0" encoding="utf-8"?>
<a:theme xmlns:a="http://schemas.openxmlformats.org/drawingml/2006/main" name="CHA-Basic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HC" id="{9325B71A-C52F-4717-8AC7-DA0E0E27B634}" vid="{92C4BC6C-8198-4A04-AF7D-AEFF9010AE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GHC</Template>
  <TotalTime>1222</TotalTime>
  <Words>5396</Words>
  <Application>Microsoft Office PowerPoint</Application>
  <PresentationFormat>On-screen Show (4:3)</PresentationFormat>
  <Paragraphs>585</Paragraphs>
  <Slides>36</Slides>
  <Notes>36</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Baskerville Old Face</vt:lpstr>
      <vt:lpstr>Calibri</vt:lpstr>
      <vt:lpstr>Courier New</vt:lpstr>
      <vt:lpstr>Open Sans</vt:lpstr>
      <vt:lpstr>Times New Roman</vt:lpstr>
      <vt:lpstr>Wingdings</vt:lpstr>
      <vt:lpstr>CHA-Basic Theme</vt:lpstr>
      <vt:lpstr>PowerPoint Presentation</vt:lpstr>
      <vt:lpstr>Table of Contents</vt:lpstr>
      <vt:lpstr>Opening Reflection and Prayer</vt:lpstr>
      <vt:lpstr>Opening Reflection and Prayer</vt:lpstr>
      <vt:lpstr>Opening Reflection and Prayer</vt:lpstr>
      <vt:lpstr> What is it about our mission that calls us to send medical teams? </vt:lpstr>
      <vt:lpstr>Introduction to (YOUR PARTNERSHIP)</vt:lpstr>
      <vt:lpstr>Called To Serve: Guided By Tradition </vt:lpstr>
      <vt:lpstr>PowerPoint Presentation</vt:lpstr>
      <vt:lpstr>PowerPoint Presentation</vt:lpstr>
      <vt:lpstr>Guiding Principles</vt:lpstr>
      <vt:lpstr>Guiding Principles</vt:lpstr>
      <vt:lpstr>Guiding Principles</vt:lpstr>
      <vt:lpstr>Guiding Principles</vt:lpstr>
      <vt:lpstr>Guiding Principles</vt:lpstr>
      <vt:lpstr>Guiding Principles</vt:lpstr>
      <vt:lpstr>PowerPoint Presentation</vt:lpstr>
      <vt:lpstr>PowerPoint Presentation</vt:lpstr>
      <vt:lpstr>Guiding Principles</vt:lpstr>
      <vt:lpstr>Guiding Principles</vt:lpstr>
      <vt:lpstr>PowerPoint Presentation</vt:lpstr>
      <vt:lpstr>Watch the following 2 videos</vt:lpstr>
      <vt:lpstr>Passports &amp; Plane Tickets Info </vt:lpstr>
      <vt:lpstr>Travel Info: Advanced Planning </vt:lpstr>
      <vt:lpstr>Travel Info: 7 Helpful Tips </vt:lpstr>
      <vt:lpstr>Travel Info: Packing Tips </vt:lpstr>
      <vt:lpstr>Travel Info: More Helpful Tips </vt:lpstr>
      <vt:lpstr>Our Passports &amp; Plane Tickets Info </vt:lpstr>
      <vt:lpstr>CHA Recommendations for Practice</vt:lpstr>
      <vt:lpstr>CHA Recommendations for Practice</vt:lpstr>
      <vt:lpstr>CHA Recommendations for Practice</vt:lpstr>
      <vt:lpstr>Unite for Sight Online Programs</vt:lpstr>
      <vt:lpstr>Unite For Sight Resources</vt:lpstr>
      <vt:lpstr>Sample Guides:  Customs, Culture, and Etiquette</vt:lpstr>
      <vt:lpstr>The Heart Which Sees: On Being Neighbor</vt:lpstr>
      <vt:lpstr>Closing Remarks</vt:lpstr>
    </vt:vector>
  </TitlesOfParts>
  <Company>Catholic Health Association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Betty Crosby</dc:creator>
  <cp:lastModifiedBy>Kim Van Oosten</cp:lastModifiedBy>
  <cp:revision>103</cp:revision>
  <cp:lastPrinted>2016-05-19T16:44:23Z</cp:lastPrinted>
  <dcterms:created xsi:type="dcterms:W3CDTF">2016-05-11T16:32:06Z</dcterms:created>
  <dcterms:modified xsi:type="dcterms:W3CDTF">2016-09-09T18:02:13Z</dcterms:modified>
</cp:coreProperties>
</file>