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notesSlides/notesSlide10.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1.xml" ContentType="application/vnd.openxmlformats-officedocument.presentationml.notesSlide+xml"/>
  <Override PartName="/ppt/charts/chart14.xml" ContentType="application/vnd.openxmlformats-officedocument.drawingml.chart+xml"/>
  <Override PartName="/ppt/notesSlides/notesSlide12.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14.xml" ContentType="application/vnd.openxmlformats-officedocument.presentationml.notesSlide+xml"/>
  <Override PartName="/ppt/charts/chart24.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20" r:id="rId1"/>
  </p:sldMasterIdLst>
  <p:notesMasterIdLst>
    <p:notesMasterId r:id="rId44"/>
  </p:notesMasterIdLst>
  <p:handoutMasterIdLst>
    <p:handoutMasterId r:id="rId45"/>
  </p:handoutMasterIdLst>
  <p:sldIdLst>
    <p:sldId id="328" r:id="rId2"/>
    <p:sldId id="260" r:id="rId3"/>
    <p:sldId id="262" r:id="rId4"/>
    <p:sldId id="267" r:id="rId5"/>
    <p:sldId id="572" r:id="rId6"/>
    <p:sldId id="485" r:id="rId7"/>
    <p:sldId id="410" r:id="rId8"/>
    <p:sldId id="488" r:id="rId9"/>
    <p:sldId id="509" r:id="rId10"/>
    <p:sldId id="491" r:id="rId11"/>
    <p:sldId id="492" r:id="rId12"/>
    <p:sldId id="493" r:id="rId13"/>
    <p:sldId id="567" r:id="rId14"/>
    <p:sldId id="364" r:id="rId15"/>
    <p:sldId id="507" r:id="rId16"/>
    <p:sldId id="563" r:id="rId17"/>
    <p:sldId id="573" r:id="rId18"/>
    <p:sldId id="574" r:id="rId19"/>
    <p:sldId id="505" r:id="rId20"/>
    <p:sldId id="339" r:id="rId21"/>
    <p:sldId id="512" r:id="rId22"/>
    <p:sldId id="531" r:id="rId23"/>
    <p:sldId id="527" r:id="rId24"/>
    <p:sldId id="532" r:id="rId25"/>
    <p:sldId id="529" r:id="rId26"/>
    <p:sldId id="366" r:id="rId27"/>
    <p:sldId id="342" r:id="rId28"/>
    <p:sldId id="369" r:id="rId29"/>
    <p:sldId id="473" r:id="rId30"/>
    <p:sldId id="546" r:id="rId31"/>
    <p:sldId id="448" r:id="rId32"/>
    <p:sldId id="547" r:id="rId33"/>
    <p:sldId id="549" r:id="rId34"/>
    <p:sldId id="551" r:id="rId35"/>
    <p:sldId id="552" r:id="rId36"/>
    <p:sldId id="557" r:id="rId37"/>
    <p:sldId id="558" r:id="rId38"/>
    <p:sldId id="373" r:id="rId39"/>
    <p:sldId id="357" r:id="rId40"/>
    <p:sldId id="376" r:id="rId41"/>
    <p:sldId id="405" r:id="rId42"/>
    <p:sldId id="329" r:id="rId43"/>
  </p:sldIdLst>
  <p:sldSz cx="9601200" cy="7315200"/>
  <p:notesSz cx="7010400" cy="9296400"/>
  <p:defaultTex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04">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BBB59"/>
    <a:srgbClr val="4F81BD"/>
    <a:srgbClr val="CC99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842" y="-90"/>
      </p:cViewPr>
      <p:guideLst>
        <p:guide orient="horz" pos="2304"/>
        <p:guide pos="3024"/>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solidFill>
                  <a:schemeClr val="tx2"/>
                </a:solidFill>
              </a:defRPr>
            </a:pPr>
            <a:r>
              <a:rPr lang="en-US" sz="1800" b="0" dirty="0" smtClean="0">
                <a:solidFill>
                  <a:schemeClr val="tx2"/>
                </a:solidFill>
              </a:rPr>
              <a:t>What’s getting better or worse for you under healthcare reform?</a:t>
            </a:r>
            <a:endParaRPr lang="en-US" sz="1800" b="0" dirty="0">
              <a:solidFill>
                <a:schemeClr val="tx2"/>
              </a:solidFill>
            </a:endParaRPr>
          </a:p>
        </c:rich>
      </c:tx>
      <c:layout>
        <c:manualLayout>
          <c:xMode val="edge"/>
          <c:yMode val="edge"/>
          <c:x val="0.15273485045138588"/>
          <c:y val="0"/>
        </c:manualLayout>
      </c:layout>
      <c:overlay val="1"/>
    </c:title>
    <c:autoTitleDeleted val="0"/>
    <c:plotArea>
      <c:layout>
        <c:manualLayout>
          <c:layoutTarget val="inner"/>
          <c:xMode val="edge"/>
          <c:yMode val="edge"/>
          <c:x val="0.29674397754736104"/>
          <c:y val="0.14506397967859652"/>
          <c:w val="0.68793088363954569"/>
          <c:h val="0.71852976124463308"/>
        </c:manualLayout>
      </c:layout>
      <c:barChart>
        <c:barDir val="bar"/>
        <c:grouping val="percentStacked"/>
        <c:varyColors val="0"/>
        <c:ser>
          <c:idx val="0"/>
          <c:order val="0"/>
          <c:tx>
            <c:strRef>
              <c:f>Sheet1!$B$1</c:f>
              <c:strCache>
                <c:ptCount val="1"/>
                <c:pt idx="0">
                  <c:v>Getting better</c:v>
                </c:pt>
              </c:strCache>
            </c:strRef>
          </c:tx>
          <c:spPr>
            <a:solidFill>
              <a:schemeClr val="accent3">
                <a:lumMod val="75000"/>
              </a:schemeClr>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Medical coverage</c:v>
                </c:pt>
                <c:pt idx="1">
                  <c:v>Network of available doctors</c:v>
                </c:pt>
                <c:pt idx="2">
                  <c:v>Network of available hospitals</c:v>
                </c:pt>
                <c:pt idx="3">
                  <c:v>Being seen by my doctor in a timely manner</c:v>
                </c:pt>
                <c:pt idx="4">
                  <c:v>Cost of insurance benefits</c:v>
                </c:pt>
              </c:strCache>
            </c:strRef>
          </c:cat>
          <c:val>
            <c:numRef>
              <c:f>Sheet1!$B$2:$B$6</c:f>
              <c:numCache>
                <c:formatCode>0%</c:formatCode>
                <c:ptCount val="5"/>
                <c:pt idx="0">
                  <c:v>0.12</c:v>
                </c:pt>
                <c:pt idx="1">
                  <c:v>0.1</c:v>
                </c:pt>
                <c:pt idx="2">
                  <c:v>0.09</c:v>
                </c:pt>
                <c:pt idx="3">
                  <c:v>0.08</c:v>
                </c:pt>
                <c:pt idx="4">
                  <c:v>7.0000000000000007E-2</c:v>
                </c:pt>
              </c:numCache>
            </c:numRef>
          </c:val>
        </c:ser>
        <c:ser>
          <c:idx val="1"/>
          <c:order val="1"/>
          <c:tx>
            <c:strRef>
              <c:f>Sheet1!$C$1</c:f>
              <c:strCache>
                <c:ptCount val="1"/>
                <c:pt idx="0">
                  <c:v>Remaining unchanged</c:v>
                </c:pt>
              </c:strCache>
            </c:strRef>
          </c:tx>
          <c:spPr>
            <a:solidFill>
              <a:srgbClr val="FFC000"/>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Medical coverage</c:v>
                </c:pt>
                <c:pt idx="1">
                  <c:v>Network of available doctors</c:v>
                </c:pt>
                <c:pt idx="2">
                  <c:v>Network of available hospitals</c:v>
                </c:pt>
                <c:pt idx="3">
                  <c:v>Being seen by my doctor in a timely manner</c:v>
                </c:pt>
                <c:pt idx="4">
                  <c:v>Cost of insurance benefits</c:v>
                </c:pt>
              </c:strCache>
            </c:strRef>
          </c:cat>
          <c:val>
            <c:numRef>
              <c:f>Sheet1!$C$2:$C$6</c:f>
              <c:numCache>
                <c:formatCode>0%</c:formatCode>
                <c:ptCount val="5"/>
                <c:pt idx="0">
                  <c:v>0.39</c:v>
                </c:pt>
                <c:pt idx="1">
                  <c:v>0.54</c:v>
                </c:pt>
                <c:pt idx="2">
                  <c:v>0.61</c:v>
                </c:pt>
                <c:pt idx="3">
                  <c:v>0.59</c:v>
                </c:pt>
                <c:pt idx="4">
                  <c:v>0.3</c:v>
                </c:pt>
              </c:numCache>
            </c:numRef>
          </c:val>
        </c:ser>
        <c:ser>
          <c:idx val="2"/>
          <c:order val="2"/>
          <c:tx>
            <c:strRef>
              <c:f>Sheet1!$D$1</c:f>
              <c:strCache>
                <c:ptCount val="1"/>
                <c:pt idx="0">
                  <c:v>Getting worse</c:v>
                </c:pt>
              </c:strCache>
            </c:strRef>
          </c:tx>
          <c:spPr>
            <a:solidFill>
              <a:schemeClr val="accent2"/>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Medical coverage</c:v>
                </c:pt>
                <c:pt idx="1">
                  <c:v>Network of available doctors</c:v>
                </c:pt>
                <c:pt idx="2">
                  <c:v>Network of available hospitals</c:v>
                </c:pt>
                <c:pt idx="3">
                  <c:v>Being seen by my doctor in a timely manner</c:v>
                </c:pt>
                <c:pt idx="4">
                  <c:v>Cost of insurance benefits</c:v>
                </c:pt>
              </c:strCache>
            </c:strRef>
          </c:cat>
          <c:val>
            <c:numRef>
              <c:f>Sheet1!$D$2:$D$6</c:f>
              <c:numCache>
                <c:formatCode>0%</c:formatCode>
                <c:ptCount val="5"/>
                <c:pt idx="0">
                  <c:v>0.43</c:v>
                </c:pt>
                <c:pt idx="1">
                  <c:v>0.27</c:v>
                </c:pt>
                <c:pt idx="2">
                  <c:v>0.19</c:v>
                </c:pt>
                <c:pt idx="3">
                  <c:v>0.24</c:v>
                </c:pt>
                <c:pt idx="4">
                  <c:v>0.56999999999999995</c:v>
                </c:pt>
              </c:numCache>
            </c:numRef>
          </c:val>
        </c:ser>
        <c:ser>
          <c:idx val="3"/>
          <c:order val="3"/>
          <c:tx>
            <c:strRef>
              <c:f>Sheet1!$E$1</c:f>
              <c:strCache>
                <c:ptCount val="1"/>
                <c:pt idx="0">
                  <c:v>Not sure</c:v>
                </c:pt>
              </c:strCache>
            </c:strRef>
          </c:tx>
          <c:spPr>
            <a:solidFill>
              <a:schemeClr val="bg1">
                <a:lumMod val="75000"/>
              </a:schemeClr>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Medical coverage</c:v>
                </c:pt>
                <c:pt idx="1">
                  <c:v>Network of available doctors</c:v>
                </c:pt>
                <c:pt idx="2">
                  <c:v>Network of available hospitals</c:v>
                </c:pt>
                <c:pt idx="3">
                  <c:v>Being seen by my doctor in a timely manner</c:v>
                </c:pt>
                <c:pt idx="4">
                  <c:v>Cost of insurance benefits</c:v>
                </c:pt>
              </c:strCache>
            </c:strRef>
          </c:cat>
          <c:val>
            <c:numRef>
              <c:f>Sheet1!$E$2:$E$6</c:f>
              <c:numCache>
                <c:formatCode>0%</c:formatCode>
                <c:ptCount val="5"/>
                <c:pt idx="0">
                  <c:v>0.06</c:v>
                </c:pt>
                <c:pt idx="1">
                  <c:v>0.09</c:v>
                </c:pt>
                <c:pt idx="2">
                  <c:v>0.11</c:v>
                </c:pt>
                <c:pt idx="3">
                  <c:v>0.09</c:v>
                </c:pt>
                <c:pt idx="4">
                  <c:v>0.06</c:v>
                </c:pt>
              </c:numCache>
            </c:numRef>
          </c:val>
        </c:ser>
        <c:dLbls>
          <c:showLegendKey val="0"/>
          <c:showVal val="0"/>
          <c:showCatName val="0"/>
          <c:showSerName val="0"/>
          <c:showPercent val="0"/>
          <c:showBubbleSize val="0"/>
        </c:dLbls>
        <c:gapWidth val="150"/>
        <c:overlap val="100"/>
        <c:axId val="82699392"/>
        <c:axId val="82700928"/>
      </c:barChart>
      <c:catAx>
        <c:axId val="82699392"/>
        <c:scaling>
          <c:orientation val="maxMin"/>
        </c:scaling>
        <c:delete val="0"/>
        <c:axPos val="l"/>
        <c:numFmt formatCode="General" sourceLinked="0"/>
        <c:majorTickMark val="out"/>
        <c:minorTickMark val="none"/>
        <c:tickLblPos val="nextTo"/>
        <c:txPr>
          <a:bodyPr/>
          <a:lstStyle/>
          <a:p>
            <a:pPr>
              <a:defRPr sz="1400">
                <a:solidFill>
                  <a:schemeClr val="tx1"/>
                </a:solidFill>
              </a:defRPr>
            </a:pPr>
            <a:endParaRPr lang="en-US"/>
          </a:p>
        </c:txPr>
        <c:crossAx val="82700928"/>
        <c:crosses val="autoZero"/>
        <c:auto val="1"/>
        <c:lblAlgn val="ctr"/>
        <c:lblOffset val="100"/>
        <c:noMultiLvlLbl val="0"/>
      </c:catAx>
      <c:valAx>
        <c:axId val="82700928"/>
        <c:scaling>
          <c:orientation val="minMax"/>
        </c:scaling>
        <c:delete val="1"/>
        <c:axPos val="t"/>
        <c:numFmt formatCode="0%" sourceLinked="1"/>
        <c:majorTickMark val="out"/>
        <c:minorTickMark val="none"/>
        <c:tickLblPos val="none"/>
        <c:crossAx val="82699392"/>
        <c:crosses val="autoZero"/>
        <c:crossBetween val="between"/>
      </c:valAx>
    </c:plotArea>
    <c:legend>
      <c:legendPos val="b"/>
      <c:layout>
        <c:manualLayout>
          <c:xMode val="edge"/>
          <c:yMode val="edge"/>
          <c:x val="0.32911139707344333"/>
          <c:y val="0.90344361188722322"/>
          <c:w val="0.6110921832009315"/>
          <c:h val="5.8766606097314829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0" i="0" u="none" strike="noStrike" kern="1200" baseline="0" dirty="0" smtClean="0">
                <a:solidFill>
                  <a:schemeClr val="tx2"/>
                </a:solidFill>
                <a:latin typeface="+mn-lt"/>
                <a:ea typeface="+mn-ea"/>
                <a:cs typeface="+mn-cs"/>
              </a:defRPr>
            </a:pPr>
            <a:r>
              <a:rPr lang="en-US" sz="1800" b="0" i="0" u="none" strike="noStrike" kern="1200" baseline="0" dirty="0" smtClean="0">
                <a:solidFill>
                  <a:schemeClr val="tx2"/>
                </a:solidFill>
                <a:latin typeface="+mn-lt"/>
                <a:ea typeface="+mn-ea"/>
                <a:cs typeface="+mn-cs"/>
              </a:rPr>
              <a:t>Most useful information sources for physician choice</a:t>
            </a:r>
          </a:p>
        </c:rich>
      </c:tx>
      <c:layout>
        <c:manualLayout>
          <c:xMode val="edge"/>
          <c:yMode val="edge"/>
          <c:x val="0.11495512203013215"/>
          <c:y val="5.7180318921918457E-3"/>
        </c:manualLayout>
      </c:layout>
      <c:overlay val="0"/>
    </c:title>
    <c:autoTitleDeleted val="0"/>
    <c:plotArea>
      <c:layout>
        <c:manualLayout>
          <c:layoutTarget val="inner"/>
          <c:xMode val="edge"/>
          <c:yMode val="edge"/>
          <c:x val="0.47779096298690688"/>
          <c:y val="0.10496436317530888"/>
          <c:w val="0.40373053871355652"/>
          <c:h val="0.87397251384582364"/>
        </c:manualLayout>
      </c:layout>
      <c:barChart>
        <c:barDir val="bar"/>
        <c:grouping val="clustered"/>
        <c:varyColors val="0"/>
        <c:ser>
          <c:idx val="1"/>
          <c:order val="0"/>
          <c:tx>
            <c:strRef>
              <c:f>Sheet1!$B$1</c:f>
              <c:strCache>
                <c:ptCount val="1"/>
                <c:pt idx="0">
                  <c:v>All mentions</c:v>
                </c:pt>
              </c:strCache>
            </c:strRef>
          </c:tx>
          <c:spPr>
            <a:solidFill>
              <a:schemeClr val="accent1"/>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dPt>
          <c:dPt>
            <c:idx val="20"/>
            <c:invertIfNegative val="0"/>
            <c:bubble3D val="0"/>
          </c:dPt>
          <c:dPt>
            <c:idx val="21"/>
            <c:invertIfNegative val="0"/>
            <c:bubble3D val="0"/>
          </c:dPt>
          <c:dPt>
            <c:idx val="22"/>
            <c:invertIfNegative val="0"/>
            <c:bubble3D val="0"/>
          </c:dPt>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Sheet1!$A$2:$A$22</c:f>
              <c:strCache>
                <c:ptCount val="21"/>
                <c:pt idx="0">
                  <c:v>Family/friend recommendation</c:v>
                </c:pt>
                <c:pt idx="1">
                  <c:v>Health insurer physician directory</c:v>
                </c:pt>
                <c:pt idx="2">
                  <c:v>Recommendation from another physician</c:v>
                </c:pt>
                <c:pt idx="3">
                  <c:v>Health insurer website</c:v>
                </c:pt>
                <c:pt idx="4">
                  <c:v>Google search</c:v>
                </c:pt>
                <c:pt idx="5">
                  <c:v>Online patient reviews (Angie's List, Yelp, etc.)</c:v>
                </c:pt>
                <c:pt idx="6">
                  <c:v>HeathGrades</c:v>
                </c:pt>
                <c:pt idx="7">
                  <c:v>Phone book/Yellow Pages</c:v>
                </c:pt>
                <c:pt idx="8">
                  <c:v>Hospital website</c:v>
                </c:pt>
                <c:pt idx="9">
                  <c:v>Someone from hospital</c:v>
                </c:pt>
                <c:pt idx="10">
                  <c:v>Interviewed doctor</c:v>
                </c:pt>
                <c:pt idx="11">
                  <c:v>Local publication</c:v>
                </c:pt>
                <c:pt idx="12">
                  <c:v>US News &amp; World Report</c:v>
                </c:pt>
                <c:pt idx="13">
                  <c:v>Newsletter (healthcare org)</c:v>
                </c:pt>
                <c:pt idx="14">
                  <c:v>Social media site</c:v>
                </c:pt>
                <c:pt idx="15">
                  <c:v>CMS quality ratings</c:v>
                </c:pt>
                <c:pt idx="16">
                  <c:v>Direct mail</c:v>
                </c:pt>
                <c:pt idx="17">
                  <c:v>Advertising</c:v>
                </c:pt>
                <c:pt idx="18">
                  <c:v>Other</c:v>
                </c:pt>
                <c:pt idx="19">
                  <c:v>None</c:v>
                </c:pt>
                <c:pt idx="20">
                  <c:v>Not sure</c:v>
                </c:pt>
              </c:strCache>
            </c:strRef>
          </c:cat>
          <c:val>
            <c:numRef>
              <c:f>Sheet1!$B$2:$B$22</c:f>
              <c:numCache>
                <c:formatCode>0%</c:formatCode>
                <c:ptCount val="21"/>
                <c:pt idx="0">
                  <c:v>0.39</c:v>
                </c:pt>
                <c:pt idx="1">
                  <c:v>0.37</c:v>
                </c:pt>
                <c:pt idx="2">
                  <c:v>0.22</c:v>
                </c:pt>
                <c:pt idx="3">
                  <c:v>0.19</c:v>
                </c:pt>
                <c:pt idx="4">
                  <c:v>0.1</c:v>
                </c:pt>
                <c:pt idx="5">
                  <c:v>7.0000000000000007E-2</c:v>
                </c:pt>
                <c:pt idx="6">
                  <c:v>7.0000000000000007E-2</c:v>
                </c:pt>
                <c:pt idx="7">
                  <c:v>7.0000000000000007E-2</c:v>
                </c:pt>
                <c:pt idx="8">
                  <c:v>0.06</c:v>
                </c:pt>
                <c:pt idx="9">
                  <c:v>0.04</c:v>
                </c:pt>
                <c:pt idx="10">
                  <c:v>0.04</c:v>
                </c:pt>
                <c:pt idx="11">
                  <c:v>0.03</c:v>
                </c:pt>
                <c:pt idx="12">
                  <c:v>0.02</c:v>
                </c:pt>
                <c:pt idx="13">
                  <c:v>0.02</c:v>
                </c:pt>
                <c:pt idx="14">
                  <c:v>0.02</c:v>
                </c:pt>
                <c:pt idx="15">
                  <c:v>0.01</c:v>
                </c:pt>
                <c:pt idx="16">
                  <c:v>0.01</c:v>
                </c:pt>
                <c:pt idx="17">
                  <c:v>0.01</c:v>
                </c:pt>
                <c:pt idx="18">
                  <c:v>0.02</c:v>
                </c:pt>
                <c:pt idx="19">
                  <c:v>0.09</c:v>
                </c:pt>
                <c:pt idx="20">
                  <c:v>0.08</c:v>
                </c:pt>
              </c:numCache>
            </c:numRef>
          </c:val>
        </c:ser>
        <c:ser>
          <c:idx val="0"/>
          <c:order val="1"/>
          <c:tx>
            <c:strRef>
              <c:f>Sheet1!$C$1</c:f>
              <c:strCache>
                <c:ptCount val="1"/>
                <c:pt idx="0">
                  <c:v>Most useful</c:v>
                </c:pt>
              </c:strCache>
            </c:strRef>
          </c:tx>
          <c:spPr>
            <a:solidFill>
              <a:schemeClr val="tx2"/>
            </a:solidFill>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Sheet1!$A$2:$A$22</c:f>
              <c:strCache>
                <c:ptCount val="21"/>
                <c:pt idx="0">
                  <c:v>Family/friend recommendation</c:v>
                </c:pt>
                <c:pt idx="1">
                  <c:v>Health insurer physician directory</c:v>
                </c:pt>
                <c:pt idx="2">
                  <c:v>Recommendation from another physician</c:v>
                </c:pt>
                <c:pt idx="3">
                  <c:v>Health insurer website</c:v>
                </c:pt>
                <c:pt idx="4">
                  <c:v>Google search</c:v>
                </c:pt>
                <c:pt idx="5">
                  <c:v>Online patient reviews (Angie's List, Yelp, etc.)</c:v>
                </c:pt>
                <c:pt idx="6">
                  <c:v>HeathGrades</c:v>
                </c:pt>
                <c:pt idx="7">
                  <c:v>Phone book/Yellow Pages</c:v>
                </c:pt>
                <c:pt idx="8">
                  <c:v>Hospital website</c:v>
                </c:pt>
                <c:pt idx="9">
                  <c:v>Someone from hospital</c:v>
                </c:pt>
                <c:pt idx="10">
                  <c:v>Interviewed doctor</c:v>
                </c:pt>
                <c:pt idx="11">
                  <c:v>Local publication</c:v>
                </c:pt>
                <c:pt idx="12">
                  <c:v>US News &amp; World Report</c:v>
                </c:pt>
                <c:pt idx="13">
                  <c:v>Newsletter (healthcare org)</c:v>
                </c:pt>
                <c:pt idx="14">
                  <c:v>Social media site</c:v>
                </c:pt>
                <c:pt idx="15">
                  <c:v>CMS quality ratings</c:v>
                </c:pt>
                <c:pt idx="16">
                  <c:v>Direct mail</c:v>
                </c:pt>
                <c:pt idx="17">
                  <c:v>Advertising</c:v>
                </c:pt>
                <c:pt idx="18">
                  <c:v>Other</c:v>
                </c:pt>
                <c:pt idx="19">
                  <c:v>None</c:v>
                </c:pt>
                <c:pt idx="20">
                  <c:v>Not sure</c:v>
                </c:pt>
              </c:strCache>
            </c:strRef>
          </c:cat>
          <c:val>
            <c:numRef>
              <c:f>Sheet1!$C$2:$C$22</c:f>
              <c:numCache>
                <c:formatCode>0%</c:formatCode>
                <c:ptCount val="21"/>
                <c:pt idx="0">
                  <c:v>0.28999999999999998</c:v>
                </c:pt>
                <c:pt idx="1">
                  <c:v>0.18</c:v>
                </c:pt>
                <c:pt idx="2">
                  <c:v>0.14000000000000001</c:v>
                </c:pt>
                <c:pt idx="3">
                  <c:v>0.06</c:v>
                </c:pt>
                <c:pt idx="4">
                  <c:v>0.04</c:v>
                </c:pt>
                <c:pt idx="5">
                  <c:v>0.03</c:v>
                </c:pt>
                <c:pt idx="6">
                  <c:v>0.03</c:v>
                </c:pt>
                <c:pt idx="7">
                  <c:v>0.01</c:v>
                </c:pt>
                <c:pt idx="8">
                  <c:v>0.01</c:v>
                </c:pt>
                <c:pt idx="9">
                  <c:v>0.01</c:v>
                </c:pt>
                <c:pt idx="10">
                  <c:v>0.03</c:v>
                </c:pt>
                <c:pt idx="14">
                  <c:v>0.01</c:v>
                </c:pt>
                <c:pt idx="19">
                  <c:v>0.09</c:v>
                </c:pt>
                <c:pt idx="20">
                  <c:v>0.08</c:v>
                </c:pt>
              </c:numCache>
            </c:numRef>
          </c:val>
        </c:ser>
        <c:dLbls>
          <c:showLegendKey val="0"/>
          <c:showVal val="1"/>
          <c:showCatName val="0"/>
          <c:showSerName val="0"/>
          <c:showPercent val="0"/>
          <c:showBubbleSize val="0"/>
        </c:dLbls>
        <c:gapWidth val="150"/>
        <c:axId val="88522112"/>
        <c:axId val="88523904"/>
      </c:barChart>
      <c:catAx>
        <c:axId val="88522112"/>
        <c:scaling>
          <c:orientation val="maxMin"/>
        </c:scaling>
        <c:delete val="0"/>
        <c:axPos val="l"/>
        <c:numFmt formatCode="General" sourceLinked="0"/>
        <c:majorTickMark val="out"/>
        <c:minorTickMark val="none"/>
        <c:tickLblPos val="nextTo"/>
        <c:txPr>
          <a:bodyPr/>
          <a:lstStyle/>
          <a:p>
            <a:pPr>
              <a:defRPr sz="1200">
                <a:solidFill>
                  <a:schemeClr val="tx1"/>
                </a:solidFill>
              </a:defRPr>
            </a:pPr>
            <a:endParaRPr lang="en-US"/>
          </a:p>
        </c:txPr>
        <c:crossAx val="88523904"/>
        <c:crosses val="autoZero"/>
        <c:auto val="1"/>
        <c:lblAlgn val="ctr"/>
        <c:lblOffset val="100"/>
        <c:noMultiLvlLbl val="0"/>
      </c:catAx>
      <c:valAx>
        <c:axId val="88523904"/>
        <c:scaling>
          <c:orientation val="minMax"/>
          <c:max val="0.75000000000000011"/>
          <c:min val="0"/>
        </c:scaling>
        <c:delete val="1"/>
        <c:axPos val="t"/>
        <c:numFmt formatCode="0%" sourceLinked="1"/>
        <c:majorTickMark val="out"/>
        <c:minorTickMark val="none"/>
        <c:tickLblPos val="nextTo"/>
        <c:crossAx val="88522112"/>
        <c:crosses val="autoZero"/>
        <c:crossBetween val="between"/>
        <c:majorUnit val="0.1"/>
      </c:valAx>
    </c:plotArea>
    <c:legend>
      <c:legendPos val="r"/>
      <c:layout>
        <c:manualLayout>
          <c:xMode val="edge"/>
          <c:yMode val="edge"/>
          <c:x val="0.67241765718951307"/>
          <c:y val="0.86554413650064432"/>
          <c:w val="0.19169310918415064"/>
          <c:h val="9.6863277223464148E-2"/>
        </c:manualLayout>
      </c:layout>
      <c:overlay val="0"/>
      <c:spPr>
        <a:ln>
          <a:solidFill>
            <a:schemeClr val="bg1">
              <a:lumMod val="65000"/>
            </a:schemeClr>
          </a:solidFill>
        </a:ln>
      </c:spPr>
      <c:txPr>
        <a:bodyPr/>
        <a:lstStyle/>
        <a:p>
          <a:pPr>
            <a:defRPr sz="14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0" i="0" u="none" strike="noStrike" kern="1200" baseline="0" dirty="0" smtClean="0">
                <a:solidFill>
                  <a:schemeClr val="tx2"/>
                </a:solidFill>
                <a:latin typeface="+mn-lt"/>
                <a:ea typeface="+mn-ea"/>
                <a:cs typeface="+mn-cs"/>
              </a:defRPr>
            </a:pPr>
            <a:r>
              <a:rPr lang="en-US" sz="1800" b="0" i="0" u="none" strike="noStrike" kern="1200" baseline="0" dirty="0" smtClean="0">
                <a:solidFill>
                  <a:schemeClr val="tx2"/>
                </a:solidFill>
                <a:latin typeface="+mn-lt"/>
                <a:ea typeface="+mn-ea"/>
                <a:cs typeface="+mn-cs"/>
              </a:rPr>
              <a:t>Interest in having online access to your electronic medical record</a:t>
            </a:r>
          </a:p>
        </c:rich>
      </c:tx>
      <c:layout>
        <c:manualLayout>
          <c:xMode val="edge"/>
          <c:yMode val="edge"/>
          <c:x val="0.13322463768115939"/>
          <c:y val="0"/>
        </c:manualLayout>
      </c:layout>
      <c:overlay val="0"/>
    </c:title>
    <c:autoTitleDeleted val="0"/>
    <c:plotArea>
      <c:layout>
        <c:manualLayout>
          <c:layoutTarget val="inner"/>
          <c:xMode val="edge"/>
          <c:yMode val="edge"/>
          <c:x val="0.48577213136358488"/>
          <c:y val="0.17137669169835068"/>
          <c:w val="0.45554864138958956"/>
          <c:h val="0.81420768584765035"/>
        </c:manualLayout>
      </c:layout>
      <c:barChart>
        <c:barDir val="bar"/>
        <c:grouping val="clustered"/>
        <c:varyColors val="0"/>
        <c:ser>
          <c:idx val="0"/>
          <c:order val="0"/>
          <c:tx>
            <c:strRef>
              <c:f>Sheet1!$B$1</c:f>
              <c:strCache>
                <c:ptCount val="1"/>
                <c:pt idx="0">
                  <c:v>2014</c:v>
                </c:pt>
              </c:strCache>
            </c:strRef>
          </c:tx>
          <c:spPr>
            <a:solidFill>
              <a:schemeClr val="tx2"/>
            </a:solidFill>
            <a:ln>
              <a:noFill/>
            </a:ln>
          </c:spPr>
          <c:invertIfNegative val="0"/>
          <c:dLbls>
            <c:spPr>
              <a:noFill/>
              <a:ln>
                <a:noFill/>
              </a:ln>
              <a:effectLst/>
            </c:spPr>
            <c:txPr>
              <a:bodyPr/>
              <a:lstStyle/>
              <a:p>
                <a:pPr>
                  <a:defRPr sz="1000"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Very interested</c:v>
                </c:pt>
                <c:pt idx="1">
                  <c:v>Somewhat interested</c:v>
                </c:pt>
                <c:pt idx="2">
                  <c:v>Not interested</c:v>
                </c:pt>
                <c:pt idx="3">
                  <c:v>Not sure what this is</c:v>
                </c:pt>
                <c:pt idx="4">
                  <c:v>Already have access to EMR</c:v>
                </c:pt>
              </c:strCache>
            </c:strRef>
          </c:cat>
          <c:val>
            <c:numRef>
              <c:f>Sheet1!$B$2:$B$6</c:f>
              <c:numCache>
                <c:formatCode>0%</c:formatCode>
                <c:ptCount val="5"/>
                <c:pt idx="0">
                  <c:v>0.34</c:v>
                </c:pt>
                <c:pt idx="1">
                  <c:v>0.36</c:v>
                </c:pt>
                <c:pt idx="2">
                  <c:v>0.12</c:v>
                </c:pt>
                <c:pt idx="3">
                  <c:v>0.04</c:v>
                </c:pt>
                <c:pt idx="4">
                  <c:v>0.15</c:v>
                </c:pt>
              </c:numCache>
            </c:numRef>
          </c:val>
        </c:ser>
        <c:ser>
          <c:idx val="1"/>
          <c:order val="1"/>
          <c:tx>
            <c:strRef>
              <c:f>Sheet1!$C$1</c:f>
              <c:strCache>
                <c:ptCount val="1"/>
                <c:pt idx="0">
                  <c:v>2012</c:v>
                </c:pt>
              </c:strCache>
            </c:strRef>
          </c:tx>
          <c:spPr>
            <a:solidFill>
              <a:schemeClr val="accent1"/>
            </a:solidFill>
            <a:ln>
              <a:noFill/>
            </a:ln>
          </c:spPr>
          <c:invertIfNegative val="0"/>
          <c:dLbls>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Very interested</c:v>
                </c:pt>
                <c:pt idx="1">
                  <c:v>Somewhat interested</c:v>
                </c:pt>
                <c:pt idx="2">
                  <c:v>Not interested</c:v>
                </c:pt>
                <c:pt idx="3">
                  <c:v>Not sure what this is</c:v>
                </c:pt>
                <c:pt idx="4">
                  <c:v>Already have access to EMR</c:v>
                </c:pt>
              </c:strCache>
            </c:strRef>
          </c:cat>
          <c:val>
            <c:numRef>
              <c:f>Sheet1!$C$2:$C$6</c:f>
              <c:numCache>
                <c:formatCode>0%</c:formatCode>
                <c:ptCount val="5"/>
                <c:pt idx="0">
                  <c:v>0.48</c:v>
                </c:pt>
                <c:pt idx="1">
                  <c:v>0.35</c:v>
                </c:pt>
                <c:pt idx="2">
                  <c:v>0.11</c:v>
                </c:pt>
                <c:pt idx="3">
                  <c:v>0.01</c:v>
                </c:pt>
                <c:pt idx="4">
                  <c:v>0.05</c:v>
                </c:pt>
              </c:numCache>
            </c:numRef>
          </c:val>
        </c:ser>
        <c:ser>
          <c:idx val="2"/>
          <c:order val="2"/>
          <c:tx>
            <c:strRef>
              <c:f>Sheet1!$D$1</c:f>
              <c:strCache>
                <c:ptCount val="1"/>
                <c:pt idx="0">
                  <c:v>2011</c:v>
                </c:pt>
              </c:strCache>
            </c:strRef>
          </c:tx>
          <c:spPr>
            <a:solidFill>
              <a:schemeClr val="accent1">
                <a:lumMod val="40000"/>
                <a:lumOff val="60000"/>
              </a:schemeClr>
            </a:solidFill>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Very interested</c:v>
                </c:pt>
                <c:pt idx="1">
                  <c:v>Somewhat interested</c:v>
                </c:pt>
                <c:pt idx="2">
                  <c:v>Not interested</c:v>
                </c:pt>
                <c:pt idx="3">
                  <c:v>Not sure what this is</c:v>
                </c:pt>
                <c:pt idx="4">
                  <c:v>Already have access to EMR</c:v>
                </c:pt>
              </c:strCache>
            </c:strRef>
          </c:cat>
          <c:val>
            <c:numRef>
              <c:f>Sheet1!$D$2:$D$6</c:f>
              <c:numCache>
                <c:formatCode>0%</c:formatCode>
                <c:ptCount val="5"/>
                <c:pt idx="0">
                  <c:v>0.48</c:v>
                </c:pt>
                <c:pt idx="1">
                  <c:v>0.35</c:v>
                </c:pt>
                <c:pt idx="2">
                  <c:v>0.13</c:v>
                </c:pt>
                <c:pt idx="3">
                  <c:v>0.01</c:v>
                </c:pt>
                <c:pt idx="4">
                  <c:v>0.03</c:v>
                </c:pt>
              </c:numCache>
            </c:numRef>
          </c:val>
        </c:ser>
        <c:ser>
          <c:idx val="3"/>
          <c:order val="3"/>
          <c:tx>
            <c:strRef>
              <c:f>Sheet1!$E$1</c:f>
              <c:strCache>
                <c:ptCount val="1"/>
                <c:pt idx="0">
                  <c:v>2010</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Very interested</c:v>
                </c:pt>
                <c:pt idx="1">
                  <c:v>Somewhat interested</c:v>
                </c:pt>
                <c:pt idx="2">
                  <c:v>Not interested</c:v>
                </c:pt>
                <c:pt idx="3">
                  <c:v>Not sure what this is</c:v>
                </c:pt>
                <c:pt idx="4">
                  <c:v>Already have access to EMR</c:v>
                </c:pt>
              </c:strCache>
            </c:strRef>
          </c:cat>
          <c:val>
            <c:numRef>
              <c:f>Sheet1!$E$2:$E$6</c:f>
              <c:numCache>
                <c:formatCode>0%</c:formatCode>
                <c:ptCount val="5"/>
                <c:pt idx="0">
                  <c:v>0.47</c:v>
                </c:pt>
                <c:pt idx="1">
                  <c:v>0.35</c:v>
                </c:pt>
                <c:pt idx="2">
                  <c:v>0.14000000000000001</c:v>
                </c:pt>
                <c:pt idx="3">
                  <c:v>0.02</c:v>
                </c:pt>
                <c:pt idx="4">
                  <c:v>0.02</c:v>
                </c:pt>
              </c:numCache>
            </c:numRef>
          </c:val>
        </c:ser>
        <c:dLbls>
          <c:showLegendKey val="0"/>
          <c:showVal val="1"/>
          <c:showCatName val="0"/>
          <c:showSerName val="0"/>
          <c:showPercent val="0"/>
          <c:showBubbleSize val="0"/>
        </c:dLbls>
        <c:gapWidth val="100"/>
        <c:axId val="88609920"/>
        <c:axId val="88611456"/>
      </c:barChart>
      <c:catAx>
        <c:axId val="88609920"/>
        <c:scaling>
          <c:orientation val="maxMin"/>
        </c:scaling>
        <c:delete val="0"/>
        <c:axPos val="l"/>
        <c:numFmt formatCode="General" sourceLinked="1"/>
        <c:majorTickMark val="out"/>
        <c:minorTickMark val="none"/>
        <c:tickLblPos val="nextTo"/>
        <c:txPr>
          <a:bodyPr/>
          <a:lstStyle/>
          <a:p>
            <a:pPr>
              <a:defRPr sz="900" b="0"/>
            </a:pPr>
            <a:endParaRPr lang="en-US"/>
          </a:p>
        </c:txPr>
        <c:crossAx val="88611456"/>
        <c:crosses val="autoZero"/>
        <c:auto val="1"/>
        <c:lblAlgn val="ctr"/>
        <c:lblOffset val="100"/>
        <c:tickLblSkip val="1"/>
        <c:noMultiLvlLbl val="0"/>
      </c:catAx>
      <c:valAx>
        <c:axId val="88611456"/>
        <c:scaling>
          <c:orientation val="minMax"/>
          <c:max val="1"/>
          <c:min val="0"/>
        </c:scaling>
        <c:delete val="1"/>
        <c:axPos val="t"/>
        <c:numFmt formatCode="0%" sourceLinked="0"/>
        <c:majorTickMark val="out"/>
        <c:minorTickMark val="none"/>
        <c:tickLblPos val="none"/>
        <c:crossAx val="88609920"/>
        <c:crosses val="autoZero"/>
        <c:crossBetween val="between"/>
        <c:majorUnit val="0.2"/>
      </c:valAx>
    </c:plotArea>
    <c:legend>
      <c:legendPos val="r"/>
      <c:layout>
        <c:manualLayout>
          <c:xMode val="edge"/>
          <c:yMode val="edge"/>
          <c:x val="0.76533390317197802"/>
          <c:y val="0.59116911524679405"/>
          <c:w val="0.10980507620431779"/>
          <c:h val="0.17086498104160058"/>
        </c:manualLayout>
      </c:layout>
      <c:overlay val="0"/>
      <c:spPr>
        <a:ln>
          <a:solidFill>
            <a:schemeClr val="bg1">
              <a:lumMod val="50000"/>
            </a:schemeClr>
          </a:solidFill>
        </a:ln>
      </c:spPr>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0" i="0" u="none" strike="noStrike" kern="1200" baseline="0" dirty="0" smtClean="0">
                <a:solidFill>
                  <a:schemeClr val="tx2"/>
                </a:solidFill>
                <a:latin typeface="+mn-lt"/>
                <a:ea typeface="+mn-ea"/>
                <a:cs typeface="+mn-cs"/>
              </a:defRPr>
            </a:pPr>
            <a:r>
              <a:rPr lang="en-US" sz="1800" b="0" i="0" u="none" strike="noStrike" kern="1200" baseline="0" dirty="0" smtClean="0">
                <a:solidFill>
                  <a:schemeClr val="tx2"/>
                </a:solidFill>
                <a:latin typeface="+mn-lt"/>
                <a:ea typeface="+mn-ea"/>
                <a:cs typeface="+mn-cs"/>
              </a:rPr>
              <a:t>Very interested in accessing via electronic medical record</a:t>
            </a:r>
          </a:p>
        </c:rich>
      </c:tx>
      <c:layout>
        <c:manualLayout>
          <c:xMode val="edge"/>
          <c:yMode val="edge"/>
          <c:x val="0.17463251876124181"/>
          <c:y val="0"/>
        </c:manualLayout>
      </c:layout>
      <c:overlay val="0"/>
    </c:title>
    <c:autoTitleDeleted val="0"/>
    <c:plotArea>
      <c:layout>
        <c:manualLayout>
          <c:layoutTarget val="inner"/>
          <c:xMode val="edge"/>
          <c:yMode val="edge"/>
          <c:x val="0.47012181901175432"/>
          <c:y val="0.14791709460230551"/>
          <c:w val="0.48206833520810038"/>
          <c:h val="0.80622788999201156"/>
        </c:manualLayout>
      </c:layout>
      <c:barChart>
        <c:barDir val="bar"/>
        <c:grouping val="clustered"/>
        <c:varyColors val="0"/>
        <c:ser>
          <c:idx val="0"/>
          <c:order val="0"/>
          <c:tx>
            <c:strRef>
              <c:f>Sheet1!$B$1</c:f>
              <c:strCache>
                <c:ptCount val="1"/>
                <c:pt idx="0">
                  <c:v>2014</c:v>
                </c:pt>
              </c:strCache>
            </c:strRef>
          </c:tx>
          <c:spPr>
            <a:solidFill>
              <a:schemeClr val="tx2"/>
            </a:solidFill>
            <a:ln>
              <a:noFill/>
            </a:ln>
          </c:spPr>
          <c:invertIfNegative val="0"/>
          <c:dLbls>
            <c:spPr>
              <a:noFill/>
              <a:ln>
                <a:noFill/>
              </a:ln>
              <a:effectLst/>
            </c:spPr>
            <c:txPr>
              <a:bodyPr/>
              <a:lstStyle/>
              <a:p>
                <a:pPr>
                  <a:defRPr sz="1000"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Receipt of test results</c:v>
                </c:pt>
                <c:pt idx="1">
                  <c:v>View health information</c:v>
                </c:pt>
                <c:pt idx="2">
                  <c:v>Renew prescriptions</c:v>
                </c:pt>
                <c:pt idx="3">
                  <c:v>Review info after seeing doctor</c:v>
                </c:pt>
                <c:pt idx="4">
                  <c:v>Look up info on medical condition</c:v>
                </c:pt>
                <c:pt idx="5">
                  <c:v>Manage appointments online</c:v>
                </c:pt>
                <c:pt idx="6">
                  <c:v>Message physician</c:v>
                </c:pt>
                <c:pt idx="7">
                  <c:v>Review preventive health screenings</c:v>
                </c:pt>
                <c:pt idx="8">
                  <c:v>Track and graph information</c:v>
                </c:pt>
                <c:pt idx="9">
                  <c:v>Request an eVisit</c:v>
                </c:pt>
              </c:strCache>
            </c:strRef>
          </c:cat>
          <c:val>
            <c:numRef>
              <c:f>Sheet1!$B$2:$B$11</c:f>
              <c:numCache>
                <c:formatCode>0%</c:formatCode>
                <c:ptCount val="10"/>
                <c:pt idx="0">
                  <c:v>0.85</c:v>
                </c:pt>
                <c:pt idx="1">
                  <c:v>0.79</c:v>
                </c:pt>
                <c:pt idx="2">
                  <c:v>0.72</c:v>
                </c:pt>
                <c:pt idx="3">
                  <c:v>0.71</c:v>
                </c:pt>
                <c:pt idx="4">
                  <c:v>0.65</c:v>
                </c:pt>
                <c:pt idx="5">
                  <c:v>0.61</c:v>
                </c:pt>
                <c:pt idx="6">
                  <c:v>0.59</c:v>
                </c:pt>
                <c:pt idx="7">
                  <c:v>0.56999999999999995</c:v>
                </c:pt>
                <c:pt idx="8">
                  <c:v>0.43</c:v>
                </c:pt>
                <c:pt idx="9">
                  <c:v>0.32</c:v>
                </c:pt>
              </c:numCache>
            </c:numRef>
          </c:val>
        </c:ser>
        <c:ser>
          <c:idx val="1"/>
          <c:order val="1"/>
          <c:tx>
            <c:strRef>
              <c:f>Sheet1!$C$1</c:f>
              <c:strCache>
                <c:ptCount val="1"/>
                <c:pt idx="0">
                  <c:v>2012</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Receipt of test results</c:v>
                </c:pt>
                <c:pt idx="1">
                  <c:v>View health information</c:v>
                </c:pt>
                <c:pt idx="2">
                  <c:v>Renew prescriptions</c:v>
                </c:pt>
                <c:pt idx="3">
                  <c:v>Review info after seeing doctor</c:v>
                </c:pt>
                <c:pt idx="4">
                  <c:v>Look up info on medical condition</c:v>
                </c:pt>
                <c:pt idx="5">
                  <c:v>Manage appointments online</c:v>
                </c:pt>
                <c:pt idx="6">
                  <c:v>Message physician</c:v>
                </c:pt>
                <c:pt idx="7">
                  <c:v>Review preventive health screenings</c:v>
                </c:pt>
                <c:pt idx="8">
                  <c:v>Track and graph information</c:v>
                </c:pt>
                <c:pt idx="9">
                  <c:v>Request an eVisit</c:v>
                </c:pt>
              </c:strCache>
            </c:strRef>
          </c:cat>
          <c:val>
            <c:numRef>
              <c:f>Sheet1!$C$2:$C$11</c:f>
              <c:numCache>
                <c:formatCode>0%</c:formatCode>
                <c:ptCount val="10"/>
                <c:pt idx="0">
                  <c:v>0.84</c:v>
                </c:pt>
                <c:pt idx="1">
                  <c:v>0.71</c:v>
                </c:pt>
                <c:pt idx="2">
                  <c:v>0.82</c:v>
                </c:pt>
                <c:pt idx="3">
                  <c:v>0.67</c:v>
                </c:pt>
                <c:pt idx="4">
                  <c:v>0.56000000000000005</c:v>
                </c:pt>
                <c:pt idx="5">
                  <c:v>0.76</c:v>
                </c:pt>
                <c:pt idx="6">
                  <c:v>0.64</c:v>
                </c:pt>
                <c:pt idx="7">
                  <c:v>0.5</c:v>
                </c:pt>
                <c:pt idx="8">
                  <c:v>0.37</c:v>
                </c:pt>
                <c:pt idx="9">
                  <c:v>0.41</c:v>
                </c:pt>
              </c:numCache>
            </c:numRef>
          </c:val>
        </c:ser>
        <c:dLbls>
          <c:showLegendKey val="0"/>
          <c:showVal val="1"/>
          <c:showCatName val="0"/>
          <c:showSerName val="0"/>
          <c:showPercent val="0"/>
          <c:showBubbleSize val="0"/>
        </c:dLbls>
        <c:gapWidth val="100"/>
        <c:axId val="88695168"/>
        <c:axId val="88696704"/>
      </c:barChart>
      <c:catAx>
        <c:axId val="88695168"/>
        <c:scaling>
          <c:orientation val="maxMin"/>
        </c:scaling>
        <c:delete val="0"/>
        <c:axPos val="l"/>
        <c:numFmt formatCode="General" sourceLinked="1"/>
        <c:majorTickMark val="out"/>
        <c:minorTickMark val="none"/>
        <c:tickLblPos val="nextTo"/>
        <c:txPr>
          <a:bodyPr/>
          <a:lstStyle/>
          <a:p>
            <a:pPr>
              <a:defRPr sz="900" b="0"/>
            </a:pPr>
            <a:endParaRPr lang="en-US"/>
          </a:p>
        </c:txPr>
        <c:crossAx val="88696704"/>
        <c:crosses val="autoZero"/>
        <c:auto val="1"/>
        <c:lblAlgn val="ctr"/>
        <c:lblOffset val="100"/>
        <c:tickLblSkip val="1"/>
        <c:noMultiLvlLbl val="0"/>
      </c:catAx>
      <c:valAx>
        <c:axId val="88696704"/>
        <c:scaling>
          <c:orientation val="minMax"/>
          <c:max val="1"/>
          <c:min val="0"/>
        </c:scaling>
        <c:delete val="1"/>
        <c:axPos val="t"/>
        <c:numFmt formatCode="0%" sourceLinked="0"/>
        <c:majorTickMark val="out"/>
        <c:minorTickMark val="none"/>
        <c:tickLblPos val="none"/>
        <c:crossAx val="8869516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0" i="0" u="none" strike="noStrike" kern="1200" baseline="0" dirty="0">
                <a:solidFill>
                  <a:schemeClr val="tx2"/>
                </a:solidFill>
                <a:latin typeface="+mn-lt"/>
                <a:ea typeface="+mn-ea"/>
                <a:cs typeface="+mn-cs"/>
              </a:defRPr>
            </a:pPr>
            <a:r>
              <a:rPr lang="en-US" sz="1800" b="0" i="0" u="none" strike="noStrike" kern="1200" baseline="0" dirty="0">
                <a:solidFill>
                  <a:schemeClr val="tx2"/>
                </a:solidFill>
                <a:latin typeface="+mn-lt"/>
                <a:ea typeface="+mn-ea"/>
                <a:cs typeface="+mn-cs"/>
              </a:rPr>
              <a:t>Medical Home familiarity</a:t>
            </a:r>
          </a:p>
        </c:rich>
      </c:tx>
      <c:layout>
        <c:manualLayout>
          <c:xMode val="edge"/>
          <c:yMode val="edge"/>
          <c:x val="0.26730139366382016"/>
          <c:y val="0"/>
        </c:manualLayout>
      </c:layout>
      <c:overlay val="0"/>
    </c:title>
    <c:autoTitleDeleted val="0"/>
    <c:plotArea>
      <c:layout>
        <c:manualLayout>
          <c:layoutTarget val="inner"/>
          <c:xMode val="edge"/>
          <c:yMode val="edge"/>
          <c:x val="0.26571328231858343"/>
          <c:y val="0.16973282820779478"/>
          <c:w val="0.70846512143728513"/>
          <c:h val="0.75479547367899769"/>
        </c:manualLayout>
      </c:layout>
      <c:barChart>
        <c:barDir val="bar"/>
        <c:grouping val="clustered"/>
        <c:varyColors val="0"/>
        <c:ser>
          <c:idx val="0"/>
          <c:order val="0"/>
          <c:tx>
            <c:strRef>
              <c:f>Sheet1!$B$1</c:f>
              <c:strCache>
                <c:ptCount val="1"/>
                <c:pt idx="0">
                  <c:v>2014</c:v>
                </c:pt>
              </c:strCache>
            </c:strRef>
          </c:tx>
          <c:spPr>
            <a:solidFill>
              <a:schemeClr val="tx2"/>
            </a:solidFill>
          </c:spPr>
          <c:invertIfNegative val="0"/>
          <c:dPt>
            <c:idx val="0"/>
            <c:invertIfNegative val="0"/>
            <c:bubble3D val="0"/>
          </c:dPt>
          <c:dPt>
            <c:idx val="1"/>
            <c:invertIfNegative val="0"/>
            <c:bubble3D val="0"/>
          </c:dPt>
          <c:dPt>
            <c:idx val="2"/>
            <c:invertIfNegative val="0"/>
            <c:bubble3D val="0"/>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familiar</c:v>
                </c:pt>
                <c:pt idx="1">
                  <c:v>Somewhat familiar</c:v>
                </c:pt>
                <c:pt idx="2">
                  <c:v>Just heard the term</c:v>
                </c:pt>
                <c:pt idx="3">
                  <c:v>Not at all familiar</c:v>
                </c:pt>
              </c:strCache>
            </c:strRef>
          </c:cat>
          <c:val>
            <c:numRef>
              <c:f>Sheet1!$B$2:$B$5</c:f>
              <c:numCache>
                <c:formatCode>0%</c:formatCode>
                <c:ptCount val="4"/>
                <c:pt idx="0">
                  <c:v>0.05</c:v>
                </c:pt>
                <c:pt idx="1">
                  <c:v>0.08</c:v>
                </c:pt>
                <c:pt idx="2">
                  <c:v>0.19</c:v>
                </c:pt>
                <c:pt idx="3">
                  <c:v>0.68</c:v>
                </c:pt>
              </c:numCache>
            </c:numRef>
          </c:val>
        </c:ser>
        <c:ser>
          <c:idx val="1"/>
          <c:order val="1"/>
          <c:tx>
            <c:strRef>
              <c:f>Sheet1!$C$1</c:f>
              <c:strCache>
                <c:ptCount val="1"/>
                <c:pt idx="0">
                  <c:v>2012</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Very familiar</c:v>
                </c:pt>
                <c:pt idx="1">
                  <c:v>Somewhat familiar</c:v>
                </c:pt>
                <c:pt idx="2">
                  <c:v>Just heard the term</c:v>
                </c:pt>
                <c:pt idx="3">
                  <c:v>Not at all familiar</c:v>
                </c:pt>
              </c:strCache>
            </c:strRef>
          </c:cat>
          <c:val>
            <c:numRef>
              <c:f>Sheet1!$C$2:$C$5</c:f>
              <c:numCache>
                <c:formatCode>0%</c:formatCode>
                <c:ptCount val="4"/>
                <c:pt idx="0">
                  <c:v>0.02</c:v>
                </c:pt>
                <c:pt idx="1">
                  <c:v>0.08</c:v>
                </c:pt>
                <c:pt idx="2">
                  <c:v>0.28000000000000003</c:v>
                </c:pt>
                <c:pt idx="3">
                  <c:v>0.62</c:v>
                </c:pt>
              </c:numCache>
            </c:numRef>
          </c:val>
        </c:ser>
        <c:dLbls>
          <c:showLegendKey val="0"/>
          <c:showVal val="0"/>
          <c:showCatName val="0"/>
          <c:showSerName val="0"/>
          <c:showPercent val="0"/>
          <c:showBubbleSize val="0"/>
        </c:dLbls>
        <c:gapWidth val="150"/>
        <c:axId val="89892352"/>
        <c:axId val="89893888"/>
      </c:barChart>
      <c:catAx>
        <c:axId val="89892352"/>
        <c:scaling>
          <c:orientation val="maxMin"/>
        </c:scaling>
        <c:delete val="0"/>
        <c:axPos val="l"/>
        <c:numFmt formatCode="General" sourceLinked="0"/>
        <c:majorTickMark val="out"/>
        <c:minorTickMark val="none"/>
        <c:tickLblPos val="nextTo"/>
        <c:txPr>
          <a:bodyPr/>
          <a:lstStyle/>
          <a:p>
            <a:pPr>
              <a:defRPr sz="1200"/>
            </a:pPr>
            <a:endParaRPr lang="en-US"/>
          </a:p>
        </c:txPr>
        <c:crossAx val="89893888"/>
        <c:crosses val="autoZero"/>
        <c:auto val="1"/>
        <c:lblAlgn val="ctr"/>
        <c:lblOffset val="100"/>
        <c:noMultiLvlLbl val="0"/>
      </c:catAx>
      <c:valAx>
        <c:axId val="89893888"/>
        <c:scaling>
          <c:orientation val="minMax"/>
        </c:scaling>
        <c:delete val="1"/>
        <c:axPos val="t"/>
        <c:numFmt formatCode="0%" sourceLinked="1"/>
        <c:majorTickMark val="out"/>
        <c:minorTickMark val="none"/>
        <c:tickLblPos val="none"/>
        <c:crossAx val="89892352"/>
        <c:crosses val="autoZero"/>
        <c:crossBetween val="between"/>
      </c:valAx>
    </c:plotArea>
    <c:legend>
      <c:legendPos val="b"/>
      <c:layout>
        <c:manualLayout>
          <c:xMode val="edge"/>
          <c:yMode val="edge"/>
          <c:x val="0.86494565820117553"/>
          <c:y val="0.87887450509364295"/>
          <c:w val="0.12444142545562087"/>
          <c:h val="0.11793567077700193"/>
        </c:manualLayout>
      </c:layout>
      <c:overlay val="0"/>
      <c:spPr>
        <a:ln>
          <a:solidFill>
            <a:schemeClr val="tx1">
              <a:lumMod val="65000"/>
              <a:lumOff val="35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solidFill>
                  <a:schemeClr val="tx2"/>
                </a:solidFill>
              </a:defRPr>
            </a:pPr>
            <a:r>
              <a:rPr lang="en-US" sz="1800" b="0" dirty="0" smtClean="0">
                <a:solidFill>
                  <a:schemeClr val="tx2"/>
                </a:solidFill>
              </a:rPr>
              <a:t>Current</a:t>
            </a:r>
            <a:r>
              <a:rPr lang="en-US" sz="1800" b="0" baseline="0" dirty="0" smtClean="0">
                <a:solidFill>
                  <a:schemeClr val="tx2"/>
                </a:solidFill>
              </a:rPr>
              <a:t> h</a:t>
            </a:r>
            <a:r>
              <a:rPr lang="en-US" sz="1800" b="0" dirty="0" smtClean="0">
                <a:solidFill>
                  <a:schemeClr val="tx2"/>
                </a:solidFill>
              </a:rPr>
              <a:t>ealth-related smart phone uses</a:t>
            </a:r>
            <a:endParaRPr lang="en-US" sz="1800" b="0" dirty="0">
              <a:solidFill>
                <a:schemeClr val="tx2"/>
              </a:solidFill>
            </a:endParaRPr>
          </a:p>
        </c:rich>
      </c:tx>
      <c:layout>
        <c:manualLayout>
          <c:xMode val="edge"/>
          <c:yMode val="edge"/>
          <c:x val="0.31179507860631561"/>
          <c:y val="1.1775881788691538E-2"/>
        </c:manualLayout>
      </c:layout>
      <c:overlay val="0"/>
    </c:title>
    <c:autoTitleDeleted val="0"/>
    <c:plotArea>
      <c:layout>
        <c:manualLayout>
          <c:layoutTarget val="inner"/>
          <c:xMode val="edge"/>
          <c:yMode val="edge"/>
          <c:x val="0.46905929900355381"/>
          <c:y val="9.4605765267732095E-2"/>
          <c:w val="0.5137302859266476"/>
          <c:h val="0.90115198104484828"/>
        </c:manualLayout>
      </c:layout>
      <c:barChart>
        <c:barDir val="bar"/>
        <c:grouping val="clustered"/>
        <c:varyColors val="0"/>
        <c:ser>
          <c:idx val="0"/>
          <c:order val="0"/>
          <c:tx>
            <c:strRef>
              <c:f>Sheet1!$B$1</c:f>
              <c:strCache>
                <c:ptCount val="1"/>
                <c:pt idx="0">
                  <c:v>2014</c:v>
                </c:pt>
              </c:strCache>
            </c:strRef>
          </c:tx>
          <c:spPr>
            <a:solidFill>
              <a:schemeClr val="tx2"/>
            </a:solidFill>
          </c:spPr>
          <c:invertIfNegative val="0"/>
          <c:dLbls>
            <c:spPr>
              <a:noFill/>
              <a:ln>
                <a:noFill/>
              </a:ln>
              <a:effectLst/>
            </c:spPr>
            <c:txPr>
              <a:bodyPr/>
              <a:lstStyle/>
              <a:p>
                <a:pPr>
                  <a:defRPr sz="900"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Look up information on health symptoms</c:v>
                </c:pt>
                <c:pt idx="1">
                  <c:v>Research a health topic</c:v>
                </c:pt>
                <c:pt idx="2">
                  <c:v>Visit health insurer's website</c:v>
                </c:pt>
                <c:pt idx="3">
                  <c:v>Visit hospital's website</c:v>
                </c:pt>
                <c:pt idx="4">
                  <c:v>Look up information on a particular doctor</c:v>
                </c:pt>
                <c:pt idx="5">
                  <c:v>Make an online donation to a charity</c:v>
                </c:pt>
                <c:pt idx="6">
                  <c:v>Participate in health and wellness program</c:v>
                </c:pt>
                <c:pt idx="7">
                  <c:v>Check lab results</c:v>
                </c:pt>
                <c:pt idx="8">
                  <c:v>Look at your electronic medical records</c:v>
                </c:pt>
                <c:pt idx="9">
                  <c:v>Watch a healthcare video</c:v>
                </c:pt>
                <c:pt idx="10">
                  <c:v>Read a health magazine</c:v>
                </c:pt>
                <c:pt idx="11">
                  <c:v>Schedule a doctor's appointment</c:v>
                </c:pt>
                <c:pt idx="12">
                  <c:v>Schedule a test or procedure</c:v>
                </c:pt>
                <c:pt idx="13">
                  <c:v>Text question to doctor</c:v>
                </c:pt>
                <c:pt idx="14">
                  <c:v>Check how busy an ER is</c:v>
                </c:pt>
                <c:pt idx="15">
                  <c:v>Have a smart phone but have not used it</c:v>
                </c:pt>
                <c:pt idx="16">
                  <c:v>Do not have a smart phone</c:v>
                </c:pt>
              </c:strCache>
            </c:strRef>
          </c:cat>
          <c:val>
            <c:numRef>
              <c:f>Sheet1!$B$2:$B$18</c:f>
              <c:numCache>
                <c:formatCode>0%</c:formatCode>
                <c:ptCount val="17"/>
                <c:pt idx="0">
                  <c:v>0.22</c:v>
                </c:pt>
                <c:pt idx="1">
                  <c:v>0.18</c:v>
                </c:pt>
                <c:pt idx="2">
                  <c:v>0.12</c:v>
                </c:pt>
                <c:pt idx="3">
                  <c:v>0.13</c:v>
                </c:pt>
                <c:pt idx="4">
                  <c:v>0.13</c:v>
                </c:pt>
                <c:pt idx="5">
                  <c:v>0.08</c:v>
                </c:pt>
                <c:pt idx="6">
                  <c:v>0.06</c:v>
                </c:pt>
                <c:pt idx="7">
                  <c:v>0.06</c:v>
                </c:pt>
                <c:pt idx="8">
                  <c:v>0.06</c:v>
                </c:pt>
                <c:pt idx="9">
                  <c:v>0.06</c:v>
                </c:pt>
                <c:pt idx="10">
                  <c:v>0.05</c:v>
                </c:pt>
                <c:pt idx="11">
                  <c:v>0.03</c:v>
                </c:pt>
                <c:pt idx="12">
                  <c:v>0.02</c:v>
                </c:pt>
                <c:pt idx="13">
                  <c:v>0.02</c:v>
                </c:pt>
                <c:pt idx="14">
                  <c:v>0.02</c:v>
                </c:pt>
                <c:pt idx="15">
                  <c:v>0.31</c:v>
                </c:pt>
                <c:pt idx="16">
                  <c:v>0.22</c:v>
                </c:pt>
              </c:numCache>
            </c:numRef>
          </c:val>
        </c:ser>
        <c:ser>
          <c:idx val="1"/>
          <c:order val="1"/>
          <c:tx>
            <c:strRef>
              <c:f>Sheet1!$C$1</c:f>
              <c:strCache>
                <c:ptCount val="1"/>
                <c:pt idx="0">
                  <c:v>2013</c:v>
                </c:pt>
              </c:strCache>
            </c:strRef>
          </c:tx>
          <c:spPr>
            <a:solidFill>
              <a:schemeClr val="accent1"/>
            </a:solidFill>
          </c:spPr>
          <c:invertIfNegative val="0"/>
          <c:dLbls>
            <c:spPr>
              <a:noFill/>
              <a:ln>
                <a:noFill/>
              </a:ln>
              <a:effectLst/>
            </c:spPr>
            <c:txPr>
              <a:bodyPr/>
              <a:lstStyle/>
              <a:p>
                <a:pPr>
                  <a:defRPr sz="900"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Look up information on health symptoms</c:v>
                </c:pt>
                <c:pt idx="1">
                  <c:v>Research a health topic</c:v>
                </c:pt>
                <c:pt idx="2">
                  <c:v>Visit health insurer's website</c:v>
                </c:pt>
                <c:pt idx="3">
                  <c:v>Visit hospital's website</c:v>
                </c:pt>
                <c:pt idx="4">
                  <c:v>Look up information on a particular doctor</c:v>
                </c:pt>
                <c:pt idx="5">
                  <c:v>Make an online donation to a charity</c:v>
                </c:pt>
                <c:pt idx="6">
                  <c:v>Participate in health and wellness program</c:v>
                </c:pt>
                <c:pt idx="7">
                  <c:v>Check lab results</c:v>
                </c:pt>
                <c:pt idx="8">
                  <c:v>Look at your electronic medical records</c:v>
                </c:pt>
                <c:pt idx="9">
                  <c:v>Watch a healthcare video</c:v>
                </c:pt>
                <c:pt idx="10">
                  <c:v>Read a health magazine</c:v>
                </c:pt>
                <c:pt idx="11">
                  <c:v>Schedule a doctor's appointment</c:v>
                </c:pt>
                <c:pt idx="12">
                  <c:v>Schedule a test or procedure</c:v>
                </c:pt>
                <c:pt idx="13">
                  <c:v>Text question to doctor</c:v>
                </c:pt>
                <c:pt idx="14">
                  <c:v>Check how busy an ER is</c:v>
                </c:pt>
                <c:pt idx="15">
                  <c:v>Have a smart phone but have not used it</c:v>
                </c:pt>
                <c:pt idx="16">
                  <c:v>Do not have a smart phone</c:v>
                </c:pt>
              </c:strCache>
            </c:strRef>
          </c:cat>
          <c:val>
            <c:numRef>
              <c:f>Sheet1!$C$2:$C$18</c:f>
              <c:numCache>
                <c:formatCode>0%</c:formatCode>
                <c:ptCount val="17"/>
                <c:pt idx="0">
                  <c:v>0.22</c:v>
                </c:pt>
                <c:pt idx="1">
                  <c:v>0.22</c:v>
                </c:pt>
                <c:pt idx="2">
                  <c:v>0.12</c:v>
                </c:pt>
                <c:pt idx="3">
                  <c:v>0.13</c:v>
                </c:pt>
                <c:pt idx="4">
                  <c:v>0.17</c:v>
                </c:pt>
                <c:pt idx="5">
                  <c:v>7.0000000000000007E-2</c:v>
                </c:pt>
                <c:pt idx="6">
                  <c:v>0.08</c:v>
                </c:pt>
                <c:pt idx="7">
                  <c:v>0.06</c:v>
                </c:pt>
                <c:pt idx="8">
                  <c:v>0.03</c:v>
                </c:pt>
                <c:pt idx="9">
                  <c:v>0.05</c:v>
                </c:pt>
                <c:pt idx="10">
                  <c:v>7.0000000000000007E-2</c:v>
                </c:pt>
                <c:pt idx="11">
                  <c:v>0.09</c:v>
                </c:pt>
                <c:pt idx="12">
                  <c:v>0.06</c:v>
                </c:pt>
                <c:pt idx="13">
                  <c:v>0.04</c:v>
                </c:pt>
                <c:pt idx="14">
                  <c:v>0.01</c:v>
                </c:pt>
                <c:pt idx="15">
                  <c:v>0.26</c:v>
                </c:pt>
                <c:pt idx="16">
                  <c:v>0.28000000000000003</c:v>
                </c:pt>
              </c:numCache>
            </c:numRef>
          </c:val>
        </c:ser>
        <c:ser>
          <c:idx val="2"/>
          <c:order val="2"/>
          <c:tx>
            <c:strRef>
              <c:f>Sheet1!$D$1</c:f>
              <c:strCache>
                <c:ptCount val="1"/>
                <c:pt idx="0">
                  <c:v>2012</c:v>
                </c:pt>
              </c:strCache>
            </c:strRef>
          </c:tx>
          <c:spPr>
            <a:solidFill>
              <a:schemeClr val="accent1">
                <a:lumMod val="40000"/>
                <a:lumOff val="60000"/>
              </a:schemeClr>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Look up information on health symptoms</c:v>
                </c:pt>
                <c:pt idx="1">
                  <c:v>Research a health topic</c:v>
                </c:pt>
                <c:pt idx="2">
                  <c:v>Visit health insurer's website</c:v>
                </c:pt>
                <c:pt idx="3">
                  <c:v>Visit hospital's website</c:v>
                </c:pt>
                <c:pt idx="4">
                  <c:v>Look up information on a particular doctor</c:v>
                </c:pt>
                <c:pt idx="5">
                  <c:v>Make an online donation to a charity</c:v>
                </c:pt>
                <c:pt idx="6">
                  <c:v>Participate in health and wellness program</c:v>
                </c:pt>
                <c:pt idx="7">
                  <c:v>Check lab results</c:v>
                </c:pt>
                <c:pt idx="8">
                  <c:v>Look at your electronic medical records</c:v>
                </c:pt>
                <c:pt idx="9">
                  <c:v>Watch a healthcare video</c:v>
                </c:pt>
                <c:pt idx="10">
                  <c:v>Read a health magazine</c:v>
                </c:pt>
                <c:pt idx="11">
                  <c:v>Schedule a doctor's appointment</c:v>
                </c:pt>
                <c:pt idx="12">
                  <c:v>Schedule a test or procedure</c:v>
                </c:pt>
                <c:pt idx="13">
                  <c:v>Text question to doctor</c:v>
                </c:pt>
                <c:pt idx="14">
                  <c:v>Check how busy an ER is</c:v>
                </c:pt>
                <c:pt idx="15">
                  <c:v>Have a smart phone but have not used it</c:v>
                </c:pt>
                <c:pt idx="16">
                  <c:v>Do not have a smart phone</c:v>
                </c:pt>
              </c:strCache>
            </c:strRef>
          </c:cat>
          <c:val>
            <c:numRef>
              <c:f>Sheet1!$D$2:$D$18</c:f>
              <c:numCache>
                <c:formatCode>0%</c:formatCode>
                <c:ptCount val="17"/>
                <c:pt idx="0">
                  <c:v>0.26</c:v>
                </c:pt>
                <c:pt idx="1">
                  <c:v>0.21</c:v>
                </c:pt>
                <c:pt idx="2">
                  <c:v>0.11</c:v>
                </c:pt>
                <c:pt idx="3">
                  <c:v>0.15</c:v>
                </c:pt>
                <c:pt idx="4">
                  <c:v>0.17</c:v>
                </c:pt>
                <c:pt idx="5">
                  <c:v>0.08</c:v>
                </c:pt>
                <c:pt idx="6">
                  <c:v>0.08</c:v>
                </c:pt>
                <c:pt idx="7">
                  <c:v>0.06</c:v>
                </c:pt>
                <c:pt idx="8">
                  <c:v>0.03</c:v>
                </c:pt>
                <c:pt idx="9">
                  <c:v>0.06</c:v>
                </c:pt>
                <c:pt idx="10">
                  <c:v>7.0000000000000007E-2</c:v>
                </c:pt>
                <c:pt idx="11">
                  <c:v>0.06</c:v>
                </c:pt>
                <c:pt idx="12">
                  <c:v>0.05</c:v>
                </c:pt>
                <c:pt idx="13">
                  <c:v>0.02</c:v>
                </c:pt>
                <c:pt idx="14">
                  <c:v>0.01</c:v>
                </c:pt>
                <c:pt idx="15">
                  <c:v>0.22</c:v>
                </c:pt>
                <c:pt idx="16">
                  <c:v>0.38</c:v>
                </c:pt>
              </c:numCache>
            </c:numRef>
          </c:val>
        </c:ser>
        <c:ser>
          <c:idx val="3"/>
          <c:order val="3"/>
          <c:tx>
            <c:strRef>
              <c:f>Sheet1!$E$1</c:f>
              <c:strCache>
                <c:ptCount val="1"/>
                <c:pt idx="0">
                  <c:v>2011</c:v>
                </c:pt>
              </c:strCache>
            </c:strRef>
          </c:tx>
          <c:spPr>
            <a:solidFill>
              <a:srgbClr val="00B0F0"/>
            </a:solidFill>
          </c:spPr>
          <c:invertIfNegative val="0"/>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Look up information on health symptoms</c:v>
                </c:pt>
                <c:pt idx="1">
                  <c:v>Research a health topic</c:v>
                </c:pt>
                <c:pt idx="2">
                  <c:v>Visit health insurer's website</c:v>
                </c:pt>
                <c:pt idx="3">
                  <c:v>Visit hospital's website</c:v>
                </c:pt>
                <c:pt idx="4">
                  <c:v>Look up information on a particular doctor</c:v>
                </c:pt>
                <c:pt idx="5">
                  <c:v>Make an online donation to a charity</c:v>
                </c:pt>
                <c:pt idx="6">
                  <c:v>Participate in health and wellness program</c:v>
                </c:pt>
                <c:pt idx="7">
                  <c:v>Check lab results</c:v>
                </c:pt>
                <c:pt idx="8">
                  <c:v>Look at your electronic medical records</c:v>
                </c:pt>
                <c:pt idx="9">
                  <c:v>Watch a healthcare video</c:v>
                </c:pt>
                <c:pt idx="10">
                  <c:v>Read a health magazine</c:v>
                </c:pt>
                <c:pt idx="11">
                  <c:v>Schedule a doctor's appointment</c:v>
                </c:pt>
                <c:pt idx="12">
                  <c:v>Schedule a test or procedure</c:v>
                </c:pt>
                <c:pt idx="13">
                  <c:v>Text question to doctor</c:v>
                </c:pt>
                <c:pt idx="14">
                  <c:v>Check how busy an ER is</c:v>
                </c:pt>
                <c:pt idx="15">
                  <c:v>Have a smart phone but have not used it</c:v>
                </c:pt>
                <c:pt idx="16">
                  <c:v>Do not have a smart phone</c:v>
                </c:pt>
              </c:strCache>
            </c:strRef>
          </c:cat>
          <c:val>
            <c:numRef>
              <c:f>Sheet1!$E$2:$E$18</c:f>
              <c:numCache>
                <c:formatCode>0%</c:formatCode>
                <c:ptCount val="17"/>
                <c:pt idx="0">
                  <c:v>0.23</c:v>
                </c:pt>
                <c:pt idx="1">
                  <c:v>0.2</c:v>
                </c:pt>
                <c:pt idx="2">
                  <c:v>0.1</c:v>
                </c:pt>
                <c:pt idx="3">
                  <c:v>0.1</c:v>
                </c:pt>
                <c:pt idx="4">
                  <c:v>0.11</c:v>
                </c:pt>
                <c:pt idx="5">
                  <c:v>0.05</c:v>
                </c:pt>
                <c:pt idx="7">
                  <c:v>0.02</c:v>
                </c:pt>
                <c:pt idx="8">
                  <c:v>0.02</c:v>
                </c:pt>
                <c:pt idx="11">
                  <c:v>0.05</c:v>
                </c:pt>
                <c:pt idx="12">
                  <c:v>0.03</c:v>
                </c:pt>
                <c:pt idx="13">
                  <c:v>0.03</c:v>
                </c:pt>
                <c:pt idx="14">
                  <c:v>0.02</c:v>
                </c:pt>
                <c:pt idx="15">
                  <c:v>0.17</c:v>
                </c:pt>
                <c:pt idx="16">
                  <c:v>0.49</c:v>
                </c:pt>
              </c:numCache>
            </c:numRef>
          </c:val>
        </c:ser>
        <c:ser>
          <c:idx val="4"/>
          <c:order val="4"/>
          <c:tx>
            <c:strRef>
              <c:f>Sheet1!$F$1</c:f>
              <c:strCache>
                <c:ptCount val="1"/>
                <c:pt idx="0">
                  <c:v>2010</c:v>
                </c:pt>
              </c:strCache>
            </c:strRef>
          </c:tx>
          <c:invertIfNegative val="0"/>
          <c:dLbls>
            <c:spPr>
              <a:noFill/>
              <a:ln>
                <a:noFill/>
              </a:ln>
              <a:effectLst/>
            </c:spPr>
            <c:txPr>
              <a:bodyPr wrap="square" lIns="38100" tIns="19050" rIns="38100" bIns="19050" anchor="ctr">
                <a:spAutoFit/>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Look up information on health symptoms</c:v>
                </c:pt>
                <c:pt idx="1">
                  <c:v>Research a health topic</c:v>
                </c:pt>
                <c:pt idx="2">
                  <c:v>Visit health insurer's website</c:v>
                </c:pt>
                <c:pt idx="3">
                  <c:v>Visit hospital's website</c:v>
                </c:pt>
                <c:pt idx="4">
                  <c:v>Look up information on a particular doctor</c:v>
                </c:pt>
                <c:pt idx="5">
                  <c:v>Make an online donation to a charity</c:v>
                </c:pt>
                <c:pt idx="6">
                  <c:v>Participate in health and wellness program</c:v>
                </c:pt>
                <c:pt idx="7">
                  <c:v>Check lab results</c:v>
                </c:pt>
                <c:pt idx="8">
                  <c:v>Look at your electronic medical records</c:v>
                </c:pt>
                <c:pt idx="9">
                  <c:v>Watch a healthcare video</c:v>
                </c:pt>
                <c:pt idx="10">
                  <c:v>Read a health magazine</c:v>
                </c:pt>
                <c:pt idx="11">
                  <c:v>Schedule a doctor's appointment</c:v>
                </c:pt>
                <c:pt idx="12">
                  <c:v>Schedule a test or procedure</c:v>
                </c:pt>
                <c:pt idx="13">
                  <c:v>Text question to doctor</c:v>
                </c:pt>
                <c:pt idx="14">
                  <c:v>Check how busy an ER is</c:v>
                </c:pt>
                <c:pt idx="15">
                  <c:v>Have a smart phone but have not used it</c:v>
                </c:pt>
                <c:pt idx="16">
                  <c:v>Do not have a smart phone</c:v>
                </c:pt>
              </c:strCache>
            </c:strRef>
          </c:cat>
          <c:val>
            <c:numRef>
              <c:f>Sheet1!$F$2:$F$18</c:f>
              <c:numCache>
                <c:formatCode>0%</c:formatCode>
                <c:ptCount val="17"/>
                <c:pt idx="0">
                  <c:v>0.09</c:v>
                </c:pt>
                <c:pt idx="1">
                  <c:v>0.09</c:v>
                </c:pt>
                <c:pt idx="2">
                  <c:v>0.06</c:v>
                </c:pt>
                <c:pt idx="3">
                  <c:v>0.05</c:v>
                </c:pt>
                <c:pt idx="4">
                  <c:v>0.05</c:v>
                </c:pt>
                <c:pt idx="5">
                  <c:v>0.02</c:v>
                </c:pt>
                <c:pt idx="7">
                  <c:v>0.01</c:v>
                </c:pt>
                <c:pt idx="8">
                  <c:v>0.01</c:v>
                </c:pt>
                <c:pt idx="11">
                  <c:v>0.02</c:v>
                </c:pt>
                <c:pt idx="12">
                  <c:v>0.02</c:v>
                </c:pt>
                <c:pt idx="13">
                  <c:v>0.02</c:v>
                </c:pt>
                <c:pt idx="14">
                  <c:v>0.01</c:v>
                </c:pt>
                <c:pt idx="15">
                  <c:v>0.16</c:v>
                </c:pt>
                <c:pt idx="16">
                  <c:v>0.65</c:v>
                </c:pt>
              </c:numCache>
            </c:numRef>
          </c:val>
        </c:ser>
        <c:dLbls>
          <c:showLegendKey val="0"/>
          <c:showVal val="1"/>
          <c:showCatName val="0"/>
          <c:showSerName val="0"/>
          <c:showPercent val="0"/>
          <c:showBubbleSize val="0"/>
        </c:dLbls>
        <c:gapWidth val="150"/>
        <c:axId val="90808704"/>
        <c:axId val="90810240"/>
      </c:barChart>
      <c:catAx>
        <c:axId val="90808704"/>
        <c:scaling>
          <c:orientation val="maxMin"/>
        </c:scaling>
        <c:delete val="0"/>
        <c:axPos val="l"/>
        <c:numFmt formatCode="General" sourceLinked="1"/>
        <c:majorTickMark val="out"/>
        <c:minorTickMark val="none"/>
        <c:tickLblPos val="nextTo"/>
        <c:txPr>
          <a:bodyPr/>
          <a:lstStyle/>
          <a:p>
            <a:pPr>
              <a:defRPr sz="1050">
                <a:solidFill>
                  <a:schemeClr val="tx1"/>
                </a:solidFill>
              </a:defRPr>
            </a:pPr>
            <a:endParaRPr lang="en-US"/>
          </a:p>
        </c:txPr>
        <c:crossAx val="90810240"/>
        <c:crosses val="autoZero"/>
        <c:auto val="1"/>
        <c:lblAlgn val="ctr"/>
        <c:lblOffset val="100"/>
        <c:noMultiLvlLbl val="0"/>
      </c:catAx>
      <c:valAx>
        <c:axId val="90810240"/>
        <c:scaling>
          <c:orientation val="minMax"/>
          <c:max val="1"/>
          <c:min val="0"/>
        </c:scaling>
        <c:delete val="1"/>
        <c:axPos val="t"/>
        <c:numFmt formatCode="0%" sourceLinked="1"/>
        <c:majorTickMark val="out"/>
        <c:minorTickMark val="none"/>
        <c:tickLblPos val="none"/>
        <c:crossAx val="90808704"/>
        <c:crosses val="autoZero"/>
        <c:crossBetween val="between"/>
        <c:majorUnit val="0.2"/>
      </c:valAx>
    </c:plotArea>
    <c:legend>
      <c:legendPos val="b"/>
      <c:layout>
        <c:manualLayout>
          <c:xMode val="edge"/>
          <c:yMode val="edge"/>
          <c:x val="0.76350401230508813"/>
          <c:y val="0.60562726428803126"/>
          <c:w val="8.3379227067300249E-2"/>
          <c:h val="0.21099150297495553"/>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solidFill>
                  <a:schemeClr val="tx2"/>
                </a:solidFill>
              </a:defRPr>
            </a:pPr>
            <a:r>
              <a:rPr lang="en-US" b="0" dirty="0" smtClean="0">
                <a:solidFill>
                  <a:schemeClr val="tx2"/>
                </a:solidFill>
              </a:rPr>
              <a:t>Visiting/Liking</a:t>
            </a:r>
            <a:r>
              <a:rPr lang="en-US" b="0" baseline="0" dirty="0" smtClean="0">
                <a:solidFill>
                  <a:schemeClr val="tx2"/>
                </a:solidFill>
              </a:rPr>
              <a:t> health plan or hospital Facebook pages</a:t>
            </a:r>
            <a:endParaRPr lang="en-US" b="0" dirty="0">
              <a:solidFill>
                <a:schemeClr val="tx2"/>
              </a:solidFill>
            </a:endParaRPr>
          </a:p>
        </c:rich>
      </c:tx>
      <c:layout>
        <c:manualLayout>
          <c:xMode val="edge"/>
          <c:yMode val="edge"/>
          <c:x val="0.13409834800061757"/>
          <c:y val="0"/>
        </c:manualLayout>
      </c:layout>
      <c:overlay val="0"/>
    </c:title>
    <c:autoTitleDeleted val="0"/>
    <c:plotArea>
      <c:layout>
        <c:manualLayout>
          <c:layoutTarget val="inner"/>
          <c:xMode val="edge"/>
          <c:yMode val="edge"/>
          <c:x val="0.43071313528990696"/>
          <c:y val="0.13727014236856758"/>
          <c:w val="0.39263349253474461"/>
          <c:h val="0.79206813056818604"/>
        </c:manualLayout>
      </c:layout>
      <c:barChart>
        <c:barDir val="bar"/>
        <c:grouping val="clustered"/>
        <c:varyColors val="0"/>
        <c:ser>
          <c:idx val="0"/>
          <c:order val="0"/>
          <c:tx>
            <c:strRef>
              <c:f>Sheet1!$B$1</c:f>
              <c:strCache>
                <c:ptCount val="1"/>
                <c:pt idx="0">
                  <c:v>Health Plan Facebook page</c:v>
                </c:pt>
              </c:strCache>
            </c:strRef>
          </c:tx>
          <c:spPr>
            <a:solidFill>
              <a:schemeClr val="accent1"/>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Visited but haven't "Liked"</c:v>
                </c:pt>
                <c:pt idx="1">
                  <c:v>Visited and "Liked"</c:v>
                </c:pt>
                <c:pt idx="2">
                  <c:v>Have not visited</c:v>
                </c:pt>
                <c:pt idx="3">
                  <c:v>Not sure</c:v>
                </c:pt>
              </c:strCache>
            </c:strRef>
          </c:cat>
          <c:val>
            <c:numRef>
              <c:f>Sheet1!$B$2:$B$5</c:f>
              <c:numCache>
                <c:formatCode>0%</c:formatCode>
                <c:ptCount val="4"/>
                <c:pt idx="0">
                  <c:v>0.03</c:v>
                </c:pt>
                <c:pt idx="1">
                  <c:v>0.04</c:v>
                </c:pt>
                <c:pt idx="2">
                  <c:v>0.9</c:v>
                </c:pt>
                <c:pt idx="3">
                  <c:v>0.03</c:v>
                </c:pt>
              </c:numCache>
            </c:numRef>
          </c:val>
        </c:ser>
        <c:ser>
          <c:idx val="1"/>
          <c:order val="1"/>
          <c:tx>
            <c:strRef>
              <c:f>Sheet1!$C$1</c:f>
              <c:strCache>
                <c:ptCount val="1"/>
                <c:pt idx="0">
                  <c:v>Hospital Facebook page</c:v>
                </c:pt>
              </c:strCache>
            </c:strRef>
          </c:tx>
          <c:spPr>
            <a:solidFill>
              <a:schemeClr val="tx2"/>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Visited but haven't "Liked"</c:v>
                </c:pt>
                <c:pt idx="1">
                  <c:v>Visited and "Liked"</c:v>
                </c:pt>
                <c:pt idx="2">
                  <c:v>Have not visited</c:v>
                </c:pt>
                <c:pt idx="3">
                  <c:v>Not sure</c:v>
                </c:pt>
              </c:strCache>
            </c:strRef>
          </c:cat>
          <c:val>
            <c:numRef>
              <c:f>Sheet1!$C$2:$C$5</c:f>
              <c:numCache>
                <c:formatCode>0%</c:formatCode>
                <c:ptCount val="4"/>
                <c:pt idx="0">
                  <c:v>0.03</c:v>
                </c:pt>
                <c:pt idx="1">
                  <c:v>0.04</c:v>
                </c:pt>
                <c:pt idx="2">
                  <c:v>0.9</c:v>
                </c:pt>
                <c:pt idx="3">
                  <c:v>0.03</c:v>
                </c:pt>
              </c:numCache>
            </c:numRef>
          </c:val>
        </c:ser>
        <c:dLbls>
          <c:showLegendKey val="0"/>
          <c:showVal val="0"/>
          <c:showCatName val="0"/>
          <c:showSerName val="0"/>
          <c:showPercent val="0"/>
          <c:showBubbleSize val="0"/>
        </c:dLbls>
        <c:gapWidth val="150"/>
        <c:axId val="90760320"/>
        <c:axId val="90761856"/>
      </c:barChart>
      <c:catAx>
        <c:axId val="90760320"/>
        <c:scaling>
          <c:orientation val="maxMin"/>
        </c:scaling>
        <c:delete val="0"/>
        <c:axPos val="l"/>
        <c:numFmt formatCode="General" sourceLinked="0"/>
        <c:majorTickMark val="out"/>
        <c:minorTickMark val="none"/>
        <c:tickLblPos val="nextTo"/>
        <c:txPr>
          <a:bodyPr/>
          <a:lstStyle/>
          <a:p>
            <a:pPr>
              <a:defRPr sz="1200"/>
            </a:pPr>
            <a:endParaRPr lang="en-US"/>
          </a:p>
        </c:txPr>
        <c:crossAx val="90761856"/>
        <c:crosses val="autoZero"/>
        <c:auto val="1"/>
        <c:lblAlgn val="ctr"/>
        <c:lblOffset val="100"/>
        <c:noMultiLvlLbl val="0"/>
      </c:catAx>
      <c:valAx>
        <c:axId val="90761856"/>
        <c:scaling>
          <c:orientation val="minMax"/>
          <c:max val="1"/>
        </c:scaling>
        <c:delete val="1"/>
        <c:axPos val="t"/>
        <c:numFmt formatCode="0%" sourceLinked="1"/>
        <c:majorTickMark val="out"/>
        <c:minorTickMark val="none"/>
        <c:tickLblPos val="nextTo"/>
        <c:crossAx val="90760320"/>
        <c:crosses val="autoZero"/>
        <c:crossBetween val="between"/>
      </c:valAx>
    </c:plotArea>
    <c:legend>
      <c:legendPos val="r"/>
      <c:layout>
        <c:manualLayout>
          <c:xMode val="edge"/>
          <c:yMode val="edge"/>
          <c:x val="0.52145609639704138"/>
          <c:y val="0.86347307937859119"/>
          <c:w val="0.2871156943450251"/>
          <c:h val="0.12402728068082401"/>
        </c:manualLayout>
      </c:layout>
      <c:overlay val="0"/>
      <c:spPr>
        <a:ln>
          <a:solidFill>
            <a:schemeClr val="bg1">
              <a:lumMod val="65000"/>
            </a:schemeClr>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solidFill>
                  <a:schemeClr val="tx2"/>
                </a:solidFill>
              </a:defRPr>
            </a:pPr>
            <a:r>
              <a:rPr lang="en-US" sz="1800" b="0" dirty="0" smtClean="0">
                <a:solidFill>
                  <a:schemeClr val="tx2"/>
                </a:solidFill>
              </a:rPr>
              <a:t>Ever</a:t>
            </a:r>
            <a:r>
              <a:rPr lang="en-US" sz="1800" b="0" baseline="0" dirty="0" smtClean="0">
                <a:solidFill>
                  <a:schemeClr val="tx2"/>
                </a:solidFill>
              </a:rPr>
              <a:t> had a virtual doctor visit?</a:t>
            </a:r>
            <a:endParaRPr lang="en-US" sz="1800" b="0" dirty="0">
              <a:solidFill>
                <a:schemeClr val="tx2"/>
              </a:solidFill>
            </a:endParaRPr>
          </a:p>
        </c:rich>
      </c:tx>
      <c:layout/>
      <c:overlay val="0"/>
    </c:title>
    <c:autoTitleDeleted val="0"/>
    <c:plotArea>
      <c:layout/>
      <c:pieChart>
        <c:varyColors val="1"/>
        <c:ser>
          <c:idx val="0"/>
          <c:order val="0"/>
          <c:tx>
            <c:strRef>
              <c:f>Sheet1!$B$1</c:f>
              <c:strCache>
                <c:ptCount val="1"/>
                <c:pt idx="0">
                  <c:v>Column1</c:v>
                </c:pt>
              </c:strCache>
            </c:strRef>
          </c:tx>
          <c:spPr>
            <a:ln w="25400">
              <a:solidFill>
                <a:schemeClr val="bg1"/>
              </a:solidFill>
            </a:ln>
          </c:spPr>
          <c:explosion val="9"/>
          <c:dPt>
            <c:idx val="0"/>
            <c:bubble3D val="0"/>
            <c:explosion val="16"/>
            <c:spPr>
              <a:solidFill>
                <a:schemeClr val="tx2"/>
              </a:solidFill>
              <a:ln w="25400">
                <a:solidFill>
                  <a:schemeClr val="bg1"/>
                </a:solidFill>
              </a:ln>
            </c:spPr>
          </c:dPt>
          <c:dPt>
            <c:idx val="1"/>
            <c:bubble3D val="0"/>
            <c:explosion val="6"/>
            <c:spPr>
              <a:solidFill>
                <a:schemeClr val="accent1"/>
              </a:solidFill>
              <a:ln w="25400">
                <a:solidFill>
                  <a:schemeClr val="bg1"/>
                </a:solidFill>
              </a:ln>
            </c:spPr>
          </c:dPt>
          <c:dPt>
            <c:idx val="2"/>
            <c:bubble3D val="0"/>
            <c:explosion val="0"/>
            <c:spPr>
              <a:solidFill>
                <a:schemeClr val="accent2"/>
              </a:solidFill>
              <a:ln w="25400">
                <a:solidFill>
                  <a:schemeClr val="bg1"/>
                </a:solidFill>
              </a:ln>
            </c:spPr>
          </c:dPt>
          <c:dPt>
            <c:idx val="3"/>
            <c:bubble3D val="0"/>
            <c:explosion val="0"/>
            <c:spPr>
              <a:solidFill>
                <a:schemeClr val="bg1">
                  <a:lumMod val="75000"/>
                </a:schemeClr>
              </a:solidFill>
              <a:ln w="25400">
                <a:solidFill>
                  <a:schemeClr val="bg1"/>
                </a:solidFill>
              </a:ln>
            </c:spPr>
          </c:dPt>
          <c:dPt>
            <c:idx val="4"/>
            <c:bubble3D val="0"/>
            <c:spPr>
              <a:solidFill>
                <a:schemeClr val="bg1">
                  <a:lumMod val="75000"/>
                </a:schemeClr>
              </a:solidFill>
              <a:ln w="25400">
                <a:solidFill>
                  <a:schemeClr val="bg1"/>
                </a:solidFill>
              </a:ln>
            </c:spPr>
          </c:dPt>
          <c:dLbls>
            <c:dLbl>
              <c:idx val="0"/>
              <c:layout>
                <c:manualLayout>
                  <c:x val="0.15249440356135205"/>
                  <c:y val="5.2929641054704754E-2"/>
                </c:manualLayout>
              </c:layout>
              <c:spPr>
                <a:noFill/>
                <a:ln>
                  <a:noFill/>
                </a:ln>
                <a:effectLst/>
              </c:spPr>
              <c:txPr>
                <a:bodyPr anchorCtr="0"/>
                <a:lstStyle/>
                <a:p>
                  <a:pPr algn="l">
                    <a:defRPr sz="1200">
                      <a:solidFill>
                        <a:schemeClr val="tx1"/>
                      </a:solidFill>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5194565572507891"/>
                      <c:h val="5.6034193473013839E-2"/>
                    </c:manualLayout>
                  </c15:layout>
                </c:ext>
              </c:extLst>
            </c:dLbl>
            <c:dLbl>
              <c:idx val="1"/>
              <c:layout>
                <c:manualLayout>
                  <c:x val="-6.8694165087041506E-3"/>
                  <c:y val="4.5991497203158184E-2"/>
                </c:manualLayout>
              </c:layout>
              <c:showLegendKey val="0"/>
              <c:showVal val="1"/>
              <c:showCatName val="1"/>
              <c:showSerName val="0"/>
              <c:showPercent val="0"/>
              <c:showBubbleSize val="0"/>
              <c:extLst>
                <c:ext xmlns:c15="http://schemas.microsoft.com/office/drawing/2012/chart" uri="{CE6537A1-D6FC-4f65-9D91-7224C49458BB}">
                  <c15:layout>
                    <c:manualLayout>
                      <c:w val="0.29876169500309174"/>
                      <c:h val="0.10943767363743551"/>
                    </c:manualLayout>
                  </c15:layout>
                </c:ext>
              </c:extLst>
            </c:dLbl>
            <c:dLbl>
              <c:idx val="2"/>
              <c:layout>
                <c:manualLayout>
                  <c:x val="3.6289619331070647E-3"/>
                  <c:y val="-5.9191153014714594E-2"/>
                </c:manualLayout>
              </c:layout>
              <c:showLegendKey val="0"/>
              <c:showVal val="1"/>
              <c:showCatName val="1"/>
              <c:showSerName val="0"/>
              <c:showPercent val="0"/>
              <c:showBubbleSize val="0"/>
              <c:extLst>
                <c:ext xmlns:c15="http://schemas.microsoft.com/office/drawing/2012/chart" uri="{CE6537A1-D6FC-4f65-9D91-7224C49458BB}">
                  <c15:layout>
                    <c:manualLayout>
                      <c:w val="0.32041151921421757"/>
                      <c:h val="0.12785266679758087"/>
                    </c:manualLayout>
                  </c15:layout>
                </c:ext>
              </c:extLst>
            </c:dLbl>
            <c:dLbl>
              <c:idx val="3"/>
              <c:layout>
                <c:manualLayout>
                  <c:x val="-2.5608039475217639E-2"/>
                  <c:y val="1.4592380294258748E-2"/>
                </c:manualLayout>
              </c:layout>
              <c:showLegendKey val="0"/>
              <c:showVal val="1"/>
              <c:showCatName val="1"/>
              <c:showSerName val="0"/>
              <c:showPercent val="0"/>
              <c:showBubbleSize val="0"/>
              <c:extLst>
                <c:ext xmlns:c15="http://schemas.microsoft.com/office/drawing/2012/chart" uri="{CE6537A1-D6FC-4f65-9D91-7224C49458BB}"/>
              </c:extLst>
            </c:dLbl>
            <c:dLbl>
              <c:idx val="4"/>
              <c:layout>
                <c:manualLayout>
                  <c:x val="2.1981970805124554E-2"/>
                  <c:y val="8.4570182873932309E-3"/>
                </c:manualLayout>
              </c:layou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200">
                    <a:solidFill>
                      <a:schemeClr val="tx1"/>
                    </a:solidFill>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Yes I have used a virutal doctor service</c:v>
                </c:pt>
                <c:pt idx="1">
                  <c:v>No I have not used a virtual doctor service, but am familiar with them</c:v>
                </c:pt>
                <c:pt idx="2">
                  <c:v>No I have not used a virtual doctor service, and am not familiar with them</c:v>
                </c:pt>
                <c:pt idx="3">
                  <c:v>Not sure</c:v>
                </c:pt>
              </c:strCache>
            </c:strRef>
          </c:cat>
          <c:val>
            <c:numRef>
              <c:f>Sheet1!$B$2:$B$5</c:f>
              <c:numCache>
                <c:formatCode>0%</c:formatCode>
                <c:ptCount val="4"/>
                <c:pt idx="0">
                  <c:v>0.02</c:v>
                </c:pt>
                <c:pt idx="1">
                  <c:v>0.22</c:v>
                </c:pt>
                <c:pt idx="2">
                  <c:v>0.71</c:v>
                </c:pt>
                <c:pt idx="3">
                  <c:v>0.05</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0" i="0" u="none" strike="noStrike" kern="1200" baseline="0" dirty="0" smtClean="0">
                <a:solidFill>
                  <a:schemeClr val="tx2"/>
                </a:solidFill>
                <a:latin typeface="+mn-lt"/>
                <a:ea typeface="+mn-ea"/>
                <a:cs typeface="+mn-cs"/>
              </a:defRPr>
            </a:pPr>
            <a:r>
              <a:rPr lang="en-US" sz="1800" b="0" i="0" u="none" strike="noStrike" kern="1200" baseline="0" dirty="0" smtClean="0">
                <a:solidFill>
                  <a:schemeClr val="tx2"/>
                </a:solidFill>
                <a:latin typeface="+mn-lt"/>
                <a:ea typeface="+mn-ea"/>
                <a:cs typeface="+mn-cs"/>
              </a:rPr>
              <a:t>Hospital choice factors by hospital experience</a:t>
            </a:r>
          </a:p>
        </c:rich>
      </c:tx>
      <c:layout>
        <c:manualLayout>
          <c:xMode val="edge"/>
          <c:yMode val="edge"/>
          <c:x val="0.11784830852556262"/>
          <c:y val="2.1131676132936546E-3"/>
        </c:manualLayout>
      </c:layout>
      <c:overlay val="0"/>
    </c:title>
    <c:autoTitleDeleted val="0"/>
    <c:plotArea>
      <c:layout>
        <c:manualLayout>
          <c:layoutTarget val="inner"/>
          <c:xMode val="edge"/>
          <c:yMode val="edge"/>
          <c:x val="0.44421084716355153"/>
          <c:y val="7.9606351815785015E-2"/>
          <c:w val="0.39275409891585678"/>
          <c:h val="0.88665151952558541"/>
        </c:manualLayout>
      </c:layout>
      <c:barChart>
        <c:barDir val="bar"/>
        <c:grouping val="clustered"/>
        <c:varyColors val="0"/>
        <c:ser>
          <c:idx val="1"/>
          <c:order val="0"/>
          <c:tx>
            <c:strRef>
              <c:f>Sheet1!$B$1</c:f>
              <c:strCache>
                <c:ptCount val="1"/>
                <c:pt idx="0">
                  <c:v>Been to hospital (41%)</c:v>
                </c:pt>
              </c:strCache>
            </c:strRef>
          </c:tx>
          <c:spPr>
            <a:solidFill>
              <a:schemeClr val="tx2"/>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dPt>
          <c:dPt>
            <c:idx val="20"/>
            <c:invertIfNegative val="0"/>
            <c:bubble3D val="0"/>
          </c:dPt>
          <c:dPt>
            <c:idx val="21"/>
            <c:invertIfNegative val="0"/>
            <c:bubble3D val="0"/>
          </c:dPt>
          <c:dPt>
            <c:idx val="22"/>
            <c:invertIfNegative val="0"/>
            <c:bubble3D val="0"/>
          </c:dPt>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Physician</c:v>
                </c:pt>
                <c:pt idx="1">
                  <c:v>Health insurance website</c:v>
                </c:pt>
                <c:pt idx="2">
                  <c:v>Family/friend</c:v>
                </c:pt>
                <c:pt idx="3">
                  <c:v>Online search</c:v>
                </c:pt>
                <c:pt idx="4">
                  <c:v>Hospital's website</c:v>
                </c:pt>
                <c:pt idx="5">
                  <c:v>HealthGrades</c:v>
                </c:pt>
                <c:pt idx="6">
                  <c:v>Online patient support group</c:v>
                </c:pt>
                <c:pt idx="7">
                  <c:v>WebMD</c:v>
                </c:pt>
                <c:pt idx="8">
                  <c:v>Patient satisfaction ratings</c:v>
                </c:pt>
                <c:pt idx="9">
                  <c:v>Hospital advertising</c:v>
                </c:pt>
                <c:pt idx="10">
                  <c:v>Joint Commission</c:v>
                </c:pt>
                <c:pt idx="11">
                  <c:v>Consumer Reports</c:v>
                </c:pt>
                <c:pt idx="12">
                  <c:v>Social media sites</c:v>
                </c:pt>
                <c:pt idx="13">
                  <c:v>Consumer review sites (like Angie's List)</c:v>
                </c:pt>
                <c:pt idx="14">
                  <c:v>US News &amp; World Report</c:v>
                </c:pt>
                <c:pt idx="15">
                  <c:v>Employer</c:v>
                </c:pt>
                <c:pt idx="16">
                  <c:v>Blogs about hospitals</c:v>
                </c:pt>
                <c:pt idx="17">
                  <c:v>CMS website</c:v>
                </c:pt>
                <c:pt idx="18">
                  <c:v>ANA Magnet Status</c:v>
                </c:pt>
                <c:pt idx="19">
                  <c:v>Hospital publications</c:v>
                </c:pt>
                <c:pt idx="20">
                  <c:v>Thomson Reuters Top 100</c:v>
                </c:pt>
                <c:pt idx="21">
                  <c:v>None of these</c:v>
                </c:pt>
              </c:strCache>
            </c:strRef>
          </c:cat>
          <c:val>
            <c:numRef>
              <c:f>Sheet1!$B$2:$B$23</c:f>
              <c:numCache>
                <c:formatCode>0%</c:formatCode>
                <c:ptCount val="22"/>
                <c:pt idx="0">
                  <c:v>0.43</c:v>
                </c:pt>
                <c:pt idx="1">
                  <c:v>0.14000000000000001</c:v>
                </c:pt>
                <c:pt idx="2">
                  <c:v>0.12</c:v>
                </c:pt>
                <c:pt idx="3">
                  <c:v>0.06</c:v>
                </c:pt>
                <c:pt idx="4">
                  <c:v>0.05</c:v>
                </c:pt>
                <c:pt idx="5">
                  <c:v>0.04</c:v>
                </c:pt>
                <c:pt idx="6">
                  <c:v>0.04</c:v>
                </c:pt>
                <c:pt idx="7">
                  <c:v>0.04</c:v>
                </c:pt>
                <c:pt idx="8">
                  <c:v>0.02</c:v>
                </c:pt>
                <c:pt idx="9">
                  <c:v>0.01</c:v>
                </c:pt>
                <c:pt idx="10">
                  <c:v>0.01</c:v>
                </c:pt>
                <c:pt idx="11">
                  <c:v>0.01</c:v>
                </c:pt>
                <c:pt idx="12">
                  <c:v>0.01</c:v>
                </c:pt>
                <c:pt idx="13">
                  <c:v>0.01</c:v>
                </c:pt>
                <c:pt idx="14">
                  <c:v>0.01</c:v>
                </c:pt>
                <c:pt idx="15">
                  <c:v>0</c:v>
                </c:pt>
                <c:pt idx="16">
                  <c:v>0</c:v>
                </c:pt>
                <c:pt idx="17">
                  <c:v>0</c:v>
                </c:pt>
                <c:pt idx="18">
                  <c:v>0</c:v>
                </c:pt>
                <c:pt idx="19">
                  <c:v>0</c:v>
                </c:pt>
                <c:pt idx="20">
                  <c:v>0</c:v>
                </c:pt>
                <c:pt idx="21">
                  <c:v>0.38</c:v>
                </c:pt>
              </c:numCache>
            </c:numRef>
          </c:val>
        </c:ser>
        <c:ser>
          <c:idx val="0"/>
          <c:order val="1"/>
          <c:tx>
            <c:strRef>
              <c:f>Sheet1!$C$1</c:f>
              <c:strCache>
                <c:ptCount val="1"/>
                <c:pt idx="0">
                  <c:v>Have not been to hospital (59%)</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Sheet1!$A$2:$A$23</c:f>
              <c:strCache>
                <c:ptCount val="22"/>
                <c:pt idx="0">
                  <c:v>Physician</c:v>
                </c:pt>
                <c:pt idx="1">
                  <c:v>Health insurance website</c:v>
                </c:pt>
                <c:pt idx="2">
                  <c:v>Family/friend</c:v>
                </c:pt>
                <c:pt idx="3">
                  <c:v>Online search</c:v>
                </c:pt>
                <c:pt idx="4">
                  <c:v>Hospital's website</c:v>
                </c:pt>
                <c:pt idx="5">
                  <c:v>HealthGrades</c:v>
                </c:pt>
                <c:pt idx="6">
                  <c:v>Online patient support group</c:v>
                </c:pt>
                <c:pt idx="7">
                  <c:v>WebMD</c:v>
                </c:pt>
                <c:pt idx="8">
                  <c:v>Patient satisfaction ratings</c:v>
                </c:pt>
                <c:pt idx="9">
                  <c:v>Hospital advertising</c:v>
                </c:pt>
                <c:pt idx="10">
                  <c:v>Joint Commission</c:v>
                </c:pt>
                <c:pt idx="11">
                  <c:v>Consumer Reports</c:v>
                </c:pt>
                <c:pt idx="12">
                  <c:v>Social media sites</c:v>
                </c:pt>
                <c:pt idx="13">
                  <c:v>Consumer review sites (like Angie's List)</c:v>
                </c:pt>
                <c:pt idx="14">
                  <c:v>US News &amp; World Report</c:v>
                </c:pt>
                <c:pt idx="15">
                  <c:v>Employer</c:v>
                </c:pt>
                <c:pt idx="16">
                  <c:v>Blogs about hospitals</c:v>
                </c:pt>
                <c:pt idx="17">
                  <c:v>CMS website</c:v>
                </c:pt>
                <c:pt idx="18">
                  <c:v>ANA Magnet Status</c:v>
                </c:pt>
                <c:pt idx="19">
                  <c:v>Hospital publications</c:v>
                </c:pt>
                <c:pt idx="20">
                  <c:v>Thomson Reuters Top 100</c:v>
                </c:pt>
                <c:pt idx="21">
                  <c:v>None of these</c:v>
                </c:pt>
              </c:strCache>
            </c:strRef>
          </c:cat>
          <c:val>
            <c:numRef>
              <c:f>Sheet1!$C$2:$C$23</c:f>
              <c:numCache>
                <c:formatCode>0%</c:formatCode>
                <c:ptCount val="22"/>
                <c:pt idx="0">
                  <c:v>0.45</c:v>
                </c:pt>
                <c:pt idx="1">
                  <c:v>0.24</c:v>
                </c:pt>
                <c:pt idx="2">
                  <c:v>0.33</c:v>
                </c:pt>
                <c:pt idx="3">
                  <c:v>0.15</c:v>
                </c:pt>
                <c:pt idx="4">
                  <c:v>0.15</c:v>
                </c:pt>
                <c:pt idx="5">
                  <c:v>0.09</c:v>
                </c:pt>
                <c:pt idx="6">
                  <c:v>0.05</c:v>
                </c:pt>
                <c:pt idx="7">
                  <c:v>0.1</c:v>
                </c:pt>
                <c:pt idx="8">
                  <c:v>0.08</c:v>
                </c:pt>
                <c:pt idx="9">
                  <c:v>0.02</c:v>
                </c:pt>
                <c:pt idx="10">
                  <c:v>0.02</c:v>
                </c:pt>
                <c:pt idx="11">
                  <c:v>0.09</c:v>
                </c:pt>
                <c:pt idx="12">
                  <c:v>0.04</c:v>
                </c:pt>
                <c:pt idx="13">
                  <c:v>0.04</c:v>
                </c:pt>
                <c:pt idx="14">
                  <c:v>0.03</c:v>
                </c:pt>
                <c:pt idx="15">
                  <c:v>0.11</c:v>
                </c:pt>
                <c:pt idx="16">
                  <c:v>0.01</c:v>
                </c:pt>
                <c:pt idx="17">
                  <c:v>0.05</c:v>
                </c:pt>
                <c:pt idx="18">
                  <c:v>0.02</c:v>
                </c:pt>
                <c:pt idx="19">
                  <c:v>0.06</c:v>
                </c:pt>
                <c:pt idx="20">
                  <c:v>0.03</c:v>
                </c:pt>
                <c:pt idx="21">
                  <c:v>0.23</c:v>
                </c:pt>
              </c:numCache>
            </c:numRef>
          </c:val>
        </c:ser>
        <c:dLbls>
          <c:showLegendKey val="0"/>
          <c:showVal val="1"/>
          <c:showCatName val="0"/>
          <c:showSerName val="0"/>
          <c:showPercent val="0"/>
          <c:showBubbleSize val="0"/>
        </c:dLbls>
        <c:gapWidth val="150"/>
        <c:axId val="90299392"/>
        <c:axId val="90301184"/>
      </c:barChart>
      <c:catAx>
        <c:axId val="90299392"/>
        <c:scaling>
          <c:orientation val="maxMin"/>
        </c:scaling>
        <c:delete val="0"/>
        <c:axPos val="l"/>
        <c:numFmt formatCode="General" sourceLinked="0"/>
        <c:majorTickMark val="out"/>
        <c:minorTickMark val="none"/>
        <c:tickLblPos val="nextTo"/>
        <c:txPr>
          <a:bodyPr/>
          <a:lstStyle/>
          <a:p>
            <a:pPr>
              <a:defRPr sz="1200">
                <a:solidFill>
                  <a:schemeClr val="tx1"/>
                </a:solidFill>
              </a:defRPr>
            </a:pPr>
            <a:endParaRPr lang="en-US"/>
          </a:p>
        </c:txPr>
        <c:crossAx val="90301184"/>
        <c:crosses val="autoZero"/>
        <c:auto val="1"/>
        <c:lblAlgn val="ctr"/>
        <c:lblOffset val="100"/>
        <c:noMultiLvlLbl val="0"/>
      </c:catAx>
      <c:valAx>
        <c:axId val="90301184"/>
        <c:scaling>
          <c:orientation val="minMax"/>
          <c:max val="0.75000000000000011"/>
          <c:min val="0"/>
        </c:scaling>
        <c:delete val="1"/>
        <c:axPos val="t"/>
        <c:numFmt formatCode="0%" sourceLinked="1"/>
        <c:majorTickMark val="out"/>
        <c:minorTickMark val="none"/>
        <c:tickLblPos val="nextTo"/>
        <c:crossAx val="90299392"/>
        <c:crosses val="autoZero"/>
        <c:crossBetween val="between"/>
        <c:majorUnit val="0.1"/>
      </c:valAx>
    </c:plotArea>
    <c:legend>
      <c:legendPos val="r"/>
      <c:layout>
        <c:manualLayout>
          <c:xMode val="edge"/>
          <c:yMode val="edge"/>
          <c:x val="0.6040874530905832"/>
          <c:y val="0.78947010242207283"/>
          <c:w val="0.37159666563762289"/>
          <c:h val="0.10108961245005145"/>
        </c:manualLayout>
      </c:layout>
      <c:overlay val="0"/>
      <c:spPr>
        <a:ln>
          <a:solidFill>
            <a:schemeClr val="tx1">
              <a:lumMod val="65000"/>
              <a:lumOff val="35000"/>
            </a:schemeClr>
          </a:solidFill>
        </a:ln>
      </c:spPr>
      <c:txPr>
        <a:bodyPr/>
        <a:lstStyle/>
        <a:p>
          <a:pPr>
            <a:defRPr sz="12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800" b="0" i="0" u="none" strike="noStrike" kern="1200" baseline="0" dirty="0">
                <a:solidFill>
                  <a:schemeClr val="tx2"/>
                </a:solidFill>
                <a:latin typeface="+mn-lt"/>
                <a:ea typeface="+mn-ea"/>
                <a:cs typeface="+mn-cs"/>
              </a:defRPr>
            </a:pPr>
            <a:r>
              <a:rPr lang="en-US" sz="1800" b="0" i="0" u="none" strike="noStrike" kern="1200" baseline="0" dirty="0" smtClean="0">
                <a:solidFill>
                  <a:schemeClr val="tx2"/>
                </a:solidFill>
                <a:latin typeface="+mn-lt"/>
                <a:ea typeface="+mn-ea"/>
                <a:cs typeface="+mn-cs"/>
              </a:rPr>
              <a:t>Most useful information for hospital decision</a:t>
            </a:r>
            <a:endParaRPr lang="en-US" sz="1800" b="0" i="0" u="none" strike="noStrike" kern="1200" baseline="0" dirty="0">
              <a:solidFill>
                <a:schemeClr val="tx2"/>
              </a:solidFill>
              <a:latin typeface="+mn-lt"/>
              <a:ea typeface="+mn-ea"/>
              <a:cs typeface="+mn-cs"/>
            </a:endParaRPr>
          </a:p>
        </c:rich>
      </c:tx>
      <c:layout>
        <c:manualLayout>
          <c:xMode val="edge"/>
          <c:yMode val="edge"/>
          <c:x val="0.19767240633382366"/>
          <c:y val="0"/>
        </c:manualLayout>
      </c:layout>
      <c:overlay val="0"/>
      <c:spPr>
        <a:noFill/>
        <a:ln>
          <a:noFill/>
        </a:ln>
        <a:effectLst/>
      </c:spPr>
    </c:title>
    <c:autoTitleDeleted val="0"/>
    <c:plotArea>
      <c:layout>
        <c:manualLayout>
          <c:layoutTarget val="inner"/>
          <c:xMode val="edge"/>
          <c:yMode val="edge"/>
          <c:x val="0.31816431599896167"/>
          <c:y val="0.15776860623752198"/>
          <c:w val="0.61508321075250205"/>
          <c:h val="0.70637575518422724"/>
        </c:manualLayout>
      </c:layout>
      <c:barChart>
        <c:barDir val="bar"/>
        <c:grouping val="clustered"/>
        <c:varyColors val="0"/>
        <c:ser>
          <c:idx val="0"/>
          <c:order val="0"/>
          <c:tx>
            <c:strRef>
              <c:f>Sheet1!$B$1</c:f>
              <c:strCache>
                <c:ptCount val="1"/>
                <c:pt idx="0">
                  <c:v>2014</c:v>
                </c:pt>
              </c:strCache>
            </c:strRef>
          </c:tx>
          <c:spPr>
            <a:solidFill>
              <a:schemeClr val="tx2"/>
            </a:solidFill>
            <a:ln>
              <a:noFill/>
            </a:ln>
          </c:spPr>
          <c:invertIfNegative val="0"/>
          <c:dPt>
            <c:idx val="0"/>
            <c:invertIfNegative val="0"/>
            <c:bubble3D val="0"/>
            <c:spPr>
              <a:solidFill>
                <a:schemeClr val="tx2"/>
              </a:solidFill>
              <a:ln w="19050">
                <a:noFill/>
              </a:ln>
              <a:effectLst/>
            </c:spPr>
          </c:dPt>
          <c:dPt>
            <c:idx val="1"/>
            <c:invertIfNegative val="0"/>
            <c:bubble3D val="0"/>
            <c:spPr>
              <a:solidFill>
                <a:schemeClr val="tx2"/>
              </a:solidFill>
              <a:ln w="19050">
                <a:noFill/>
              </a:ln>
              <a:effectLst/>
            </c:spPr>
          </c:dPt>
          <c:dPt>
            <c:idx val="2"/>
            <c:invertIfNegative val="0"/>
            <c:bubble3D val="0"/>
            <c:spPr>
              <a:solidFill>
                <a:schemeClr val="tx2"/>
              </a:solidFill>
              <a:ln w="19050">
                <a:noFill/>
              </a:ln>
              <a:effectLst/>
            </c:spPr>
          </c:dPt>
          <c:dPt>
            <c:idx val="3"/>
            <c:invertIfNegative val="0"/>
            <c:bubble3D val="0"/>
            <c:spPr>
              <a:solidFill>
                <a:schemeClr val="tx2"/>
              </a:solidFill>
              <a:ln w="19050">
                <a:noFill/>
              </a:ln>
              <a:effectLst/>
            </c:spPr>
          </c:dPt>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Quality ranking organizations such as HealthGrades, US News &amp; World Report, Hospital Compare from the government</c:v>
                </c:pt>
                <c:pt idx="1">
                  <c:v>Consumer-driven quality rating organizations such as Angie’s List, Yelp, Vitals, and other social media sites</c:v>
                </c:pt>
                <c:pt idx="2">
                  <c:v>Neither</c:v>
                </c:pt>
                <c:pt idx="3">
                  <c:v>Not sure</c:v>
                </c:pt>
              </c:strCache>
            </c:strRef>
          </c:cat>
          <c:val>
            <c:numRef>
              <c:f>Sheet1!$B$2:$B$5</c:f>
              <c:numCache>
                <c:formatCode>0%</c:formatCode>
                <c:ptCount val="4"/>
                <c:pt idx="0">
                  <c:v>0.34</c:v>
                </c:pt>
                <c:pt idx="1">
                  <c:v>0.16</c:v>
                </c:pt>
                <c:pt idx="2">
                  <c:v>0.26</c:v>
                </c:pt>
                <c:pt idx="3">
                  <c:v>0.24</c:v>
                </c:pt>
              </c:numCache>
            </c:numRef>
          </c:val>
        </c:ser>
        <c:ser>
          <c:idx val="1"/>
          <c:order val="1"/>
          <c:tx>
            <c:strRef>
              <c:f>Sheet1!$C$1</c:f>
              <c:strCache>
                <c:ptCount val="1"/>
                <c:pt idx="0">
                  <c:v>2013</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Quality ranking organizations such as HealthGrades, US News &amp; World Report, Hospital Compare from the government</c:v>
                </c:pt>
                <c:pt idx="1">
                  <c:v>Consumer-driven quality rating organizations such as Angie’s List, Yelp, Vitals, and other social media sites</c:v>
                </c:pt>
                <c:pt idx="2">
                  <c:v>Neither</c:v>
                </c:pt>
                <c:pt idx="3">
                  <c:v>Not sure</c:v>
                </c:pt>
              </c:strCache>
            </c:strRef>
          </c:cat>
          <c:val>
            <c:numRef>
              <c:f>Sheet1!$C$2:$C$5</c:f>
              <c:numCache>
                <c:formatCode>0%</c:formatCode>
                <c:ptCount val="4"/>
                <c:pt idx="0">
                  <c:v>0.35</c:v>
                </c:pt>
                <c:pt idx="1">
                  <c:v>0.15</c:v>
                </c:pt>
                <c:pt idx="2">
                  <c:v>0.27</c:v>
                </c:pt>
                <c:pt idx="3">
                  <c:v>0.23</c:v>
                </c:pt>
              </c:numCache>
            </c:numRef>
          </c:val>
        </c:ser>
        <c:dLbls>
          <c:showLegendKey val="0"/>
          <c:showVal val="0"/>
          <c:showCatName val="0"/>
          <c:showSerName val="0"/>
          <c:showPercent val="0"/>
          <c:showBubbleSize val="0"/>
        </c:dLbls>
        <c:gapWidth val="100"/>
        <c:axId val="90528384"/>
        <c:axId val="90526848"/>
      </c:barChart>
      <c:valAx>
        <c:axId val="90526848"/>
        <c:scaling>
          <c:orientation val="minMax"/>
        </c:scaling>
        <c:delete val="1"/>
        <c:axPos val="t"/>
        <c:numFmt formatCode="0%" sourceLinked="1"/>
        <c:majorTickMark val="out"/>
        <c:minorTickMark val="none"/>
        <c:tickLblPos val="nextTo"/>
        <c:crossAx val="90528384"/>
        <c:crosses val="autoZero"/>
        <c:crossBetween val="between"/>
      </c:valAx>
      <c:catAx>
        <c:axId val="90528384"/>
        <c:scaling>
          <c:orientation val="maxMin"/>
        </c:scaling>
        <c:delete val="0"/>
        <c:axPos val="l"/>
        <c:numFmt formatCode="General" sourceLinked="1"/>
        <c:majorTickMark val="out"/>
        <c:minorTickMark val="none"/>
        <c:tickLblPos val="nextTo"/>
        <c:txPr>
          <a:bodyPr/>
          <a:lstStyle/>
          <a:p>
            <a:pPr>
              <a:defRPr sz="1200"/>
            </a:pPr>
            <a:endParaRPr lang="en-US"/>
          </a:p>
        </c:txPr>
        <c:crossAx val="90526848"/>
        <c:crosses val="autoZero"/>
        <c:auto val="1"/>
        <c:lblAlgn val="ctr"/>
        <c:lblOffset val="100"/>
        <c:noMultiLvlLbl val="0"/>
      </c:catAx>
      <c:spPr>
        <a:noFill/>
        <a:ln w="25400">
          <a:noFill/>
        </a:ln>
        <a:effectLst/>
      </c:spPr>
    </c:plotArea>
    <c:legend>
      <c:legendPos val="r"/>
      <c:layout>
        <c:manualLayout>
          <c:xMode val="edge"/>
          <c:yMode val="edge"/>
          <c:x val="0.87497346485535465"/>
          <c:y val="0.72467930566045236"/>
          <c:w val="7.9679559285858501E-2"/>
          <c:h val="0.10787998907921999"/>
        </c:manualLayout>
      </c:layout>
      <c:overlay val="0"/>
      <c:spPr>
        <a:ln>
          <a:solidFill>
            <a:schemeClr val="tx1">
              <a:lumMod val="65000"/>
              <a:lumOff val="35000"/>
            </a:schemeClr>
          </a:solidFill>
        </a:ln>
      </c:spPr>
      <c:txPr>
        <a:bodyPr/>
        <a:lstStyle/>
        <a:p>
          <a:pPr>
            <a:defRPr sz="1200"/>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solidFill>
                  <a:schemeClr val="tx2"/>
                </a:solidFill>
              </a:defRPr>
            </a:pPr>
            <a:r>
              <a:rPr lang="en-US" sz="1800" b="0" dirty="0" smtClean="0">
                <a:solidFill>
                  <a:schemeClr val="tx2"/>
                </a:solidFill>
              </a:rPr>
              <a:t>Did website meet your needs?</a:t>
            </a:r>
            <a:endParaRPr lang="en-US" sz="1800" b="0" dirty="0">
              <a:solidFill>
                <a:schemeClr val="tx2"/>
              </a:solidFill>
            </a:endParaRPr>
          </a:p>
        </c:rich>
      </c:tx>
      <c:layout>
        <c:manualLayout>
          <c:xMode val="edge"/>
          <c:yMode val="edge"/>
          <c:x val="0.11491480953395206"/>
          <c:y val="3.7348898707434018E-3"/>
        </c:manualLayout>
      </c:layout>
      <c:overlay val="0"/>
    </c:title>
    <c:autoTitleDeleted val="0"/>
    <c:plotArea>
      <c:layout>
        <c:manualLayout>
          <c:layoutTarget val="inner"/>
          <c:xMode val="edge"/>
          <c:yMode val="edge"/>
          <c:x val="0.1747469420096073"/>
          <c:y val="0.19596351706036746"/>
          <c:w val="0.68814044470856239"/>
          <c:h val="0.67539710313988532"/>
        </c:manualLayout>
      </c:layout>
      <c:pieChart>
        <c:varyColors val="1"/>
        <c:ser>
          <c:idx val="0"/>
          <c:order val="0"/>
          <c:tx>
            <c:strRef>
              <c:f>Sheet1!$B$1</c:f>
              <c:strCache>
                <c:ptCount val="1"/>
                <c:pt idx="0">
                  <c:v>Column1</c:v>
                </c:pt>
              </c:strCache>
            </c:strRef>
          </c:tx>
          <c:spPr>
            <a:ln w="25400">
              <a:solidFill>
                <a:schemeClr val="bg1"/>
              </a:solidFill>
            </a:ln>
          </c:spPr>
          <c:explosion val="9"/>
          <c:dPt>
            <c:idx val="0"/>
            <c:bubble3D val="0"/>
            <c:explosion val="0"/>
            <c:spPr>
              <a:solidFill>
                <a:schemeClr val="accent3">
                  <a:lumMod val="75000"/>
                </a:schemeClr>
              </a:solidFill>
              <a:ln w="25400">
                <a:solidFill>
                  <a:schemeClr val="bg1"/>
                </a:solidFill>
              </a:ln>
            </c:spPr>
          </c:dPt>
          <c:dPt>
            <c:idx val="1"/>
            <c:bubble3D val="0"/>
            <c:explosion val="0"/>
            <c:spPr>
              <a:solidFill>
                <a:srgbClr val="FFC000"/>
              </a:solidFill>
              <a:ln w="25400">
                <a:solidFill>
                  <a:schemeClr val="bg1"/>
                </a:solidFill>
              </a:ln>
            </c:spPr>
          </c:dPt>
          <c:dPt>
            <c:idx val="2"/>
            <c:bubble3D val="0"/>
            <c:explosion val="0"/>
            <c:spPr>
              <a:solidFill>
                <a:schemeClr val="accent2"/>
              </a:solidFill>
              <a:ln w="25400">
                <a:solidFill>
                  <a:schemeClr val="bg1"/>
                </a:solidFill>
              </a:ln>
            </c:spPr>
          </c:dPt>
          <c:dPt>
            <c:idx val="3"/>
            <c:bubble3D val="0"/>
            <c:explosion val="0"/>
            <c:spPr>
              <a:solidFill>
                <a:schemeClr val="bg1">
                  <a:lumMod val="75000"/>
                </a:schemeClr>
              </a:solidFill>
              <a:ln w="25400">
                <a:solidFill>
                  <a:schemeClr val="bg1"/>
                </a:solidFill>
              </a:ln>
            </c:spPr>
          </c:dPt>
          <c:dPt>
            <c:idx val="4"/>
            <c:bubble3D val="0"/>
            <c:spPr>
              <a:solidFill>
                <a:schemeClr val="bg1">
                  <a:lumMod val="75000"/>
                </a:schemeClr>
              </a:solidFill>
              <a:ln w="25400">
                <a:solidFill>
                  <a:schemeClr val="bg1"/>
                </a:solidFill>
              </a:ln>
            </c:spPr>
          </c:dPt>
          <c:dLbls>
            <c:dLbl>
              <c:idx val="0"/>
              <c:layout>
                <c:manualLayout>
                  <c:x val="8.4209612366082272E-3"/>
                  <c:y val="0.10618483058304277"/>
                </c:manualLayout>
              </c:layout>
              <c:showLegendKey val="0"/>
              <c:showVal val="1"/>
              <c:showCatName val="1"/>
              <c:showSerName val="0"/>
              <c:showPercent val="0"/>
              <c:showBubbleSize val="0"/>
              <c:extLst>
                <c:ext xmlns:c15="http://schemas.microsoft.com/office/drawing/2012/chart" uri="{CE6537A1-D6FC-4f65-9D91-7224C49458BB}">
                  <c15:layout>
                    <c:manualLayout>
                      <c:w val="0.24289979962366692"/>
                      <c:h val="0.12063694282501186"/>
                    </c:manualLayout>
                  </c15:layout>
                </c:ext>
              </c:extLst>
            </c:dLbl>
            <c:dLbl>
              <c:idx val="1"/>
              <c:layout>
                <c:manualLayout>
                  <c:x val="2.9034625627278283E-2"/>
                  <c:y val="-2.3073532041238028E-2"/>
                </c:manualLayout>
              </c:layout>
              <c:showLegendKey val="0"/>
              <c:showVal val="1"/>
              <c:showCatName val="1"/>
              <c:showSerName val="0"/>
              <c:showPercent val="0"/>
              <c:showBubbleSize val="0"/>
              <c:extLst>
                <c:ext xmlns:c15="http://schemas.microsoft.com/office/drawing/2012/chart" uri="{CE6537A1-D6FC-4f65-9D91-7224C49458BB}">
                  <c15:layout>
                    <c:manualLayout>
                      <c:w val="0.22398194035378566"/>
                      <c:h val="0.12063694282501186"/>
                    </c:manualLayout>
                  </c15:layout>
                </c:ext>
              </c:extLst>
            </c:dLbl>
            <c:dLbl>
              <c:idx val="2"/>
              <c:layout>
                <c:manualLayout>
                  <c:x val="1.3643905344228081E-2"/>
                  <c:y val="6.036714261515224E-2"/>
                </c:manualLayout>
              </c:layout>
              <c:showLegendKey val="0"/>
              <c:showVal val="1"/>
              <c:showCatName val="1"/>
              <c:showSerName val="0"/>
              <c:showPercent val="0"/>
              <c:showBubbleSize val="0"/>
              <c:extLst>
                <c:ext xmlns:c15="http://schemas.microsoft.com/office/drawing/2012/chart" uri="{CE6537A1-D6FC-4f65-9D91-7224C49458BB}">
                  <c15:layout>
                    <c:manualLayout>
                      <c:w val="0.34982451808610071"/>
                      <c:h val="0.10320912324783668"/>
                    </c:manualLayout>
                  </c15:layout>
                </c:ext>
              </c:extLst>
            </c:dLbl>
            <c:dLbl>
              <c:idx val="3"/>
              <c:layout>
                <c:manualLayout>
                  <c:x val="0.11268421531027129"/>
                  <c:y val="4.6630982293681157E-2"/>
                </c:manualLayout>
              </c:layout>
              <c:showLegendKey val="0"/>
              <c:showVal val="1"/>
              <c:showCatName val="1"/>
              <c:showSerName val="0"/>
              <c:showPercent val="0"/>
              <c:showBubbleSize val="0"/>
              <c:extLst>
                <c:ext xmlns:c15="http://schemas.microsoft.com/office/drawing/2012/chart" uri="{CE6537A1-D6FC-4f65-9D91-7224C49458BB}">
                  <c15:layout>
                    <c:manualLayout>
                      <c:w val="0.27153502922889705"/>
                      <c:h val="0.12063694282501186"/>
                    </c:manualLayout>
                  </c15:layout>
                </c:ext>
              </c:extLst>
            </c:dLbl>
            <c:dLbl>
              <c:idx val="4"/>
              <c:layout>
                <c:manualLayout>
                  <c:x val="2.1981970805124554E-2"/>
                  <c:y val="8.4570182873932309E-3"/>
                </c:manualLayout>
              </c:layou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200">
                    <a:solidFill>
                      <a:schemeClr val="tx1"/>
                    </a:solidFill>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Exceptional</c:v>
                </c:pt>
                <c:pt idx="1">
                  <c:v>Acceptable</c:v>
                </c:pt>
                <c:pt idx="2">
                  <c:v>Disappointing</c:v>
                </c:pt>
                <c:pt idx="3">
                  <c:v>Not sure</c:v>
                </c:pt>
              </c:strCache>
            </c:strRef>
          </c:cat>
          <c:val>
            <c:numRef>
              <c:f>Sheet1!$B$2:$B$5</c:f>
              <c:numCache>
                <c:formatCode>0%</c:formatCode>
                <c:ptCount val="4"/>
                <c:pt idx="0">
                  <c:v>0.23</c:v>
                </c:pt>
                <c:pt idx="1">
                  <c:v>0.68</c:v>
                </c:pt>
                <c:pt idx="2">
                  <c:v>0.05</c:v>
                </c:pt>
                <c:pt idx="3">
                  <c:v>0.04</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0" i="0" u="none" strike="noStrike" kern="1200" baseline="0" dirty="0" smtClean="0">
                <a:solidFill>
                  <a:schemeClr val="tx2"/>
                </a:solidFill>
                <a:latin typeface="+mn-lt"/>
                <a:ea typeface="+mn-ea"/>
                <a:cs typeface="+mn-cs"/>
              </a:defRPr>
            </a:pPr>
            <a:r>
              <a:rPr lang="en-US" sz="1800" b="0" i="0" u="none" strike="noStrike" kern="1200" baseline="0" dirty="0" smtClean="0">
                <a:solidFill>
                  <a:schemeClr val="tx2"/>
                </a:solidFill>
                <a:latin typeface="+mn-lt"/>
                <a:ea typeface="+mn-ea"/>
                <a:cs typeface="+mn-cs"/>
              </a:rPr>
              <a:t>How comfortable are you with an ACO managing your health and wellness?</a:t>
            </a:r>
          </a:p>
        </c:rich>
      </c:tx>
      <c:layout/>
      <c:overlay val="0"/>
    </c:title>
    <c:autoTitleDeleted val="0"/>
    <c:plotArea>
      <c:layout/>
      <c:barChart>
        <c:barDir val="bar"/>
        <c:grouping val="clustered"/>
        <c:varyColors val="0"/>
        <c:ser>
          <c:idx val="0"/>
          <c:order val="0"/>
          <c:tx>
            <c:strRef>
              <c:f>Sheet1!$B$1</c:f>
              <c:strCache>
                <c:ptCount val="1"/>
                <c:pt idx="0">
                  <c:v>Column1</c:v>
                </c:pt>
              </c:strCache>
            </c:strRef>
          </c:tx>
          <c:invertIfNegative val="0"/>
          <c:dPt>
            <c:idx val="0"/>
            <c:invertIfNegative val="0"/>
            <c:bubble3D val="0"/>
            <c:spPr>
              <a:solidFill>
                <a:schemeClr val="tx2"/>
              </a:solidFill>
            </c:spPr>
          </c:dPt>
          <c:dPt>
            <c:idx val="2"/>
            <c:invertIfNegative val="0"/>
            <c:bubble3D val="0"/>
            <c:spPr>
              <a:solidFill>
                <a:srgbClr val="FFC000"/>
              </a:solidFill>
            </c:spPr>
          </c:dPt>
          <c:dPt>
            <c:idx val="3"/>
            <c:invertIfNegative val="0"/>
            <c:bubble3D val="0"/>
            <c:spPr>
              <a:solidFill>
                <a:schemeClr val="accent2"/>
              </a:solidFill>
            </c:spPr>
          </c:dPt>
          <c:dPt>
            <c:idx val="4"/>
            <c:invertIfNegative val="0"/>
            <c:bubble3D val="0"/>
            <c:spPr>
              <a:solidFill>
                <a:schemeClr val="accent2">
                  <a:lumMod val="75000"/>
                </a:schemeClr>
              </a:solidFill>
            </c:spPr>
          </c:dPt>
          <c:dPt>
            <c:idx val="5"/>
            <c:invertIfNegative val="0"/>
            <c:bubble3D val="0"/>
            <c:spPr>
              <a:solidFill>
                <a:schemeClr val="bg1">
                  <a:lumMod val="75000"/>
                </a:schemeClr>
              </a:solidFill>
            </c:spPr>
          </c:dPt>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Completely comfortable</c:v>
                </c:pt>
                <c:pt idx="1">
                  <c:v>Mostly comfortable</c:v>
                </c:pt>
                <c:pt idx="2">
                  <c:v>Mixed</c:v>
                </c:pt>
                <c:pt idx="3">
                  <c:v>Mostly uncomfortable</c:v>
                </c:pt>
                <c:pt idx="4">
                  <c:v>Completely uncomfortable</c:v>
                </c:pt>
                <c:pt idx="5">
                  <c:v>Not sure</c:v>
                </c:pt>
              </c:strCache>
            </c:strRef>
          </c:cat>
          <c:val>
            <c:numRef>
              <c:f>Sheet1!$B$2:$B$7</c:f>
              <c:numCache>
                <c:formatCode>0%</c:formatCode>
                <c:ptCount val="6"/>
                <c:pt idx="0">
                  <c:v>0.02</c:v>
                </c:pt>
                <c:pt idx="1">
                  <c:v>0.16</c:v>
                </c:pt>
                <c:pt idx="2">
                  <c:v>0.38</c:v>
                </c:pt>
                <c:pt idx="3">
                  <c:v>0.13</c:v>
                </c:pt>
                <c:pt idx="4">
                  <c:v>0.22</c:v>
                </c:pt>
                <c:pt idx="5">
                  <c:v>0.09</c:v>
                </c:pt>
              </c:numCache>
            </c:numRef>
          </c:val>
        </c:ser>
        <c:dLbls>
          <c:showLegendKey val="0"/>
          <c:showVal val="0"/>
          <c:showCatName val="0"/>
          <c:showSerName val="0"/>
          <c:showPercent val="0"/>
          <c:showBubbleSize val="0"/>
        </c:dLbls>
        <c:gapWidth val="150"/>
        <c:axId val="89395584"/>
        <c:axId val="89397120"/>
      </c:barChart>
      <c:catAx>
        <c:axId val="89395584"/>
        <c:scaling>
          <c:orientation val="maxMin"/>
        </c:scaling>
        <c:delete val="0"/>
        <c:axPos val="l"/>
        <c:numFmt formatCode="General" sourceLinked="0"/>
        <c:majorTickMark val="out"/>
        <c:minorTickMark val="none"/>
        <c:tickLblPos val="nextTo"/>
        <c:txPr>
          <a:bodyPr/>
          <a:lstStyle/>
          <a:p>
            <a:pPr>
              <a:defRPr sz="1050"/>
            </a:pPr>
            <a:endParaRPr lang="en-US"/>
          </a:p>
        </c:txPr>
        <c:crossAx val="89397120"/>
        <c:crosses val="autoZero"/>
        <c:auto val="1"/>
        <c:lblAlgn val="ctr"/>
        <c:lblOffset val="100"/>
        <c:noMultiLvlLbl val="0"/>
      </c:catAx>
      <c:valAx>
        <c:axId val="89397120"/>
        <c:scaling>
          <c:orientation val="minMax"/>
          <c:max val="0.5"/>
        </c:scaling>
        <c:delete val="1"/>
        <c:axPos val="t"/>
        <c:numFmt formatCode="0%" sourceLinked="1"/>
        <c:majorTickMark val="out"/>
        <c:minorTickMark val="none"/>
        <c:tickLblPos val="none"/>
        <c:crossAx val="893955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0" i="0" u="none" strike="noStrike" kern="1200" baseline="0" dirty="0" smtClean="0">
                <a:solidFill>
                  <a:schemeClr val="tx2"/>
                </a:solidFill>
                <a:latin typeface="+mn-lt"/>
                <a:ea typeface="+mn-ea"/>
                <a:cs typeface="+mn-cs"/>
              </a:defRPr>
            </a:pPr>
            <a:r>
              <a:rPr lang="en-US" sz="1800" b="0" i="0" u="none" strike="noStrike" kern="1200" baseline="0" dirty="0" smtClean="0">
                <a:solidFill>
                  <a:schemeClr val="tx2"/>
                </a:solidFill>
                <a:latin typeface="+mn-lt"/>
                <a:ea typeface="+mn-ea"/>
                <a:cs typeface="+mn-cs"/>
              </a:rPr>
              <a:t>Reasons for visiting website</a:t>
            </a:r>
          </a:p>
        </c:rich>
      </c:tx>
      <c:layout>
        <c:manualLayout>
          <c:xMode val="edge"/>
          <c:yMode val="edge"/>
          <c:x val="0.1657038996030753"/>
          <c:y val="3.1076043251715701E-2"/>
        </c:manualLayout>
      </c:layout>
      <c:overlay val="0"/>
    </c:title>
    <c:autoTitleDeleted val="0"/>
    <c:plotArea>
      <c:layout>
        <c:manualLayout>
          <c:layoutTarget val="inner"/>
          <c:xMode val="edge"/>
          <c:yMode val="edge"/>
          <c:x val="0.58502486188810576"/>
          <c:y val="0.10919069840189617"/>
          <c:w val="0.41362929808004778"/>
          <c:h val="0.85706717293947443"/>
        </c:manualLayout>
      </c:layout>
      <c:barChart>
        <c:barDir val="bar"/>
        <c:grouping val="clustered"/>
        <c:varyColors val="0"/>
        <c:ser>
          <c:idx val="1"/>
          <c:order val="0"/>
          <c:tx>
            <c:strRef>
              <c:f>Sheet1!$B$1</c:f>
              <c:strCache>
                <c:ptCount val="1"/>
                <c:pt idx="0">
                  <c:v>All mentions</c:v>
                </c:pt>
              </c:strCache>
            </c:strRef>
          </c:tx>
          <c:spPr>
            <a:solidFill>
              <a:schemeClr val="accent1"/>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dPt>
          <c:dPt>
            <c:idx val="20"/>
            <c:invertIfNegative val="0"/>
            <c:bubble3D val="0"/>
          </c:dPt>
          <c:dPt>
            <c:idx val="21"/>
            <c:invertIfNegative val="0"/>
            <c:bubble3D val="0"/>
          </c:dPt>
          <c:dPt>
            <c:idx val="22"/>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Schedule/cancel appt.</c:v>
                </c:pt>
                <c:pt idx="1">
                  <c:v>Get directions/contact info</c:v>
                </c:pt>
                <c:pt idx="2">
                  <c:v>Find info about particular health service</c:v>
                </c:pt>
                <c:pt idx="3">
                  <c:v>Find info on physician</c:v>
                </c:pt>
                <c:pt idx="4">
                  <c:v>View my test results</c:v>
                </c:pt>
                <c:pt idx="5">
                  <c:v>Pay/review bill</c:v>
                </c:pt>
                <c:pt idx="6">
                  <c:v>Apply for job/review job listings</c:v>
                </c:pt>
                <c:pt idx="7">
                  <c:v>Access hospital's patient portal</c:v>
                </c:pt>
                <c:pt idx="8">
                  <c:v>Look up info on specific condition</c:v>
                </c:pt>
                <c:pt idx="9">
                  <c:v>Learn more about the hospital</c:v>
                </c:pt>
                <c:pt idx="10">
                  <c:v>Look up info/sign up for class or event</c:v>
                </c:pt>
                <c:pt idx="11">
                  <c:v>Request medical records</c:v>
                </c:pt>
                <c:pt idx="12">
                  <c:v>Look up info on health and wellness</c:v>
                </c:pt>
                <c:pt idx="13">
                  <c:v>Connect to a service that provides patient updates</c:v>
                </c:pt>
                <c:pt idx="14">
                  <c:v>Pre-register for a test or procedure</c:v>
                </c:pt>
                <c:pt idx="15">
                  <c:v>Check ER wait times</c:v>
                </c:pt>
              </c:strCache>
            </c:strRef>
          </c:cat>
          <c:val>
            <c:numRef>
              <c:f>Sheet1!$B$2:$B$17</c:f>
              <c:numCache>
                <c:formatCode>0%</c:formatCode>
                <c:ptCount val="16"/>
                <c:pt idx="0">
                  <c:v>0.31</c:v>
                </c:pt>
                <c:pt idx="1">
                  <c:v>0.31</c:v>
                </c:pt>
                <c:pt idx="2">
                  <c:v>0.24</c:v>
                </c:pt>
                <c:pt idx="3">
                  <c:v>0.23</c:v>
                </c:pt>
                <c:pt idx="4">
                  <c:v>0.2</c:v>
                </c:pt>
                <c:pt idx="5">
                  <c:v>0.18</c:v>
                </c:pt>
                <c:pt idx="6">
                  <c:v>0.14000000000000001</c:v>
                </c:pt>
                <c:pt idx="7">
                  <c:v>0.14000000000000001</c:v>
                </c:pt>
                <c:pt idx="8">
                  <c:v>0.13</c:v>
                </c:pt>
                <c:pt idx="9">
                  <c:v>0.12</c:v>
                </c:pt>
                <c:pt idx="10">
                  <c:v>0.1</c:v>
                </c:pt>
                <c:pt idx="11">
                  <c:v>0.1</c:v>
                </c:pt>
                <c:pt idx="12">
                  <c:v>0.09</c:v>
                </c:pt>
                <c:pt idx="13">
                  <c:v>7.0000000000000007E-2</c:v>
                </c:pt>
                <c:pt idx="14">
                  <c:v>0.06</c:v>
                </c:pt>
                <c:pt idx="15">
                  <c:v>0.03</c:v>
                </c:pt>
              </c:numCache>
            </c:numRef>
          </c:val>
        </c:ser>
        <c:dLbls>
          <c:showLegendKey val="0"/>
          <c:showVal val="1"/>
          <c:showCatName val="0"/>
          <c:showSerName val="0"/>
          <c:showPercent val="0"/>
          <c:showBubbleSize val="0"/>
        </c:dLbls>
        <c:gapWidth val="150"/>
        <c:axId val="90636672"/>
        <c:axId val="90639360"/>
      </c:barChart>
      <c:catAx>
        <c:axId val="90636672"/>
        <c:scaling>
          <c:orientation val="maxMin"/>
        </c:scaling>
        <c:delete val="0"/>
        <c:axPos val="l"/>
        <c:numFmt formatCode="General" sourceLinked="0"/>
        <c:majorTickMark val="out"/>
        <c:minorTickMark val="none"/>
        <c:tickLblPos val="nextTo"/>
        <c:txPr>
          <a:bodyPr/>
          <a:lstStyle/>
          <a:p>
            <a:pPr>
              <a:defRPr sz="1000">
                <a:solidFill>
                  <a:schemeClr val="tx1"/>
                </a:solidFill>
              </a:defRPr>
            </a:pPr>
            <a:endParaRPr lang="en-US"/>
          </a:p>
        </c:txPr>
        <c:crossAx val="90639360"/>
        <c:crosses val="autoZero"/>
        <c:auto val="1"/>
        <c:lblAlgn val="ctr"/>
        <c:lblOffset val="100"/>
        <c:noMultiLvlLbl val="0"/>
      </c:catAx>
      <c:valAx>
        <c:axId val="90639360"/>
        <c:scaling>
          <c:orientation val="minMax"/>
          <c:max val="0.75000000000000011"/>
          <c:min val="0"/>
        </c:scaling>
        <c:delete val="1"/>
        <c:axPos val="t"/>
        <c:numFmt formatCode="0%" sourceLinked="1"/>
        <c:majorTickMark val="out"/>
        <c:minorTickMark val="none"/>
        <c:tickLblPos val="nextTo"/>
        <c:crossAx val="90636672"/>
        <c:crosses val="autoZero"/>
        <c:crossBetween val="between"/>
        <c:majorUnit val="0.1"/>
      </c:valAx>
    </c:plotArea>
    <c:plotVisOnly val="1"/>
    <c:dispBlanksAs val="gap"/>
    <c:showDLblsOverMax val="0"/>
  </c:chart>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0" i="0" u="none" strike="noStrike" kern="1200" baseline="0" dirty="0" smtClean="0">
                <a:solidFill>
                  <a:schemeClr val="tx2"/>
                </a:solidFill>
                <a:latin typeface="+mn-lt"/>
                <a:ea typeface="+mn-ea"/>
                <a:cs typeface="+mn-cs"/>
              </a:defRPr>
            </a:pPr>
            <a:r>
              <a:rPr lang="en-US" sz="1800" b="0" i="0" u="none" strike="noStrike" kern="1200" baseline="0" dirty="0" smtClean="0">
                <a:solidFill>
                  <a:schemeClr val="tx2"/>
                </a:solidFill>
                <a:latin typeface="+mn-lt"/>
                <a:ea typeface="+mn-ea"/>
                <a:cs typeface="+mn-cs"/>
              </a:rPr>
              <a:t>Retail healthcare services utilized</a:t>
            </a:r>
          </a:p>
        </c:rich>
      </c:tx>
      <c:layout>
        <c:manualLayout>
          <c:xMode val="edge"/>
          <c:yMode val="edge"/>
          <c:x val="0.20676615826693395"/>
          <c:y val="1.8397037571953774E-2"/>
        </c:manualLayout>
      </c:layout>
      <c:overlay val="0"/>
    </c:title>
    <c:autoTitleDeleted val="0"/>
    <c:plotArea>
      <c:layout>
        <c:manualLayout>
          <c:layoutTarget val="inner"/>
          <c:xMode val="edge"/>
          <c:yMode val="edge"/>
          <c:x val="0.39044659802140402"/>
          <c:y val="0.14300138752187552"/>
          <c:w val="0.43411117841039099"/>
          <c:h val="0.82325646794150731"/>
        </c:manualLayout>
      </c:layout>
      <c:barChart>
        <c:barDir val="bar"/>
        <c:grouping val="clustered"/>
        <c:varyColors val="0"/>
        <c:ser>
          <c:idx val="1"/>
          <c:order val="0"/>
          <c:tx>
            <c:strRef>
              <c:f>Sheet1!$B$1</c:f>
              <c:strCache>
                <c:ptCount val="1"/>
                <c:pt idx="0">
                  <c:v>Walgreens</c:v>
                </c:pt>
              </c:strCache>
            </c:strRef>
          </c:tx>
          <c:spPr>
            <a:solidFill>
              <a:schemeClr val="accent2"/>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4"/>
            <c:invertIfNegative val="0"/>
            <c:bubble3D val="0"/>
          </c:dPt>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dPt>
          <c:dPt>
            <c:idx val="20"/>
            <c:invertIfNegative val="0"/>
            <c:bubble3D val="0"/>
          </c:dPt>
          <c:dPt>
            <c:idx val="21"/>
            <c:invertIfNegative val="0"/>
            <c:bubble3D val="0"/>
          </c:dPt>
          <c:dPt>
            <c:idx val="22"/>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OTC medications</c:v>
                </c:pt>
                <c:pt idx="1">
                  <c:v>Shopping for food, beverages, cosmetics, etc.</c:v>
                </c:pt>
                <c:pt idx="2">
                  <c:v>Drop-off/pick up prescription</c:v>
                </c:pt>
                <c:pt idx="3">
                  <c:v>Medical products</c:v>
                </c:pt>
                <c:pt idx="4">
                  <c:v>Flu shot/other vaccinations</c:v>
                </c:pt>
                <c:pt idx="5">
                  <c:v>Urgent care visit</c:v>
                </c:pt>
                <c:pt idx="6">
                  <c:v>Primary care visit</c:v>
                </c:pt>
                <c:pt idx="7">
                  <c:v>Blood test</c:v>
                </c:pt>
                <c:pt idx="8">
                  <c:v>Other</c:v>
                </c:pt>
                <c:pt idx="9">
                  <c:v>Never shopped at this retailer</c:v>
                </c:pt>
                <c:pt idx="10">
                  <c:v>Retailer not in my area</c:v>
                </c:pt>
                <c:pt idx="11">
                  <c:v>Not sure</c:v>
                </c:pt>
              </c:strCache>
            </c:strRef>
          </c:cat>
          <c:val>
            <c:numRef>
              <c:f>Sheet1!$B$2:$B$13</c:f>
              <c:numCache>
                <c:formatCode>0%</c:formatCode>
                <c:ptCount val="12"/>
                <c:pt idx="0">
                  <c:v>0.49</c:v>
                </c:pt>
                <c:pt idx="1">
                  <c:v>0.41</c:v>
                </c:pt>
                <c:pt idx="2">
                  <c:v>0.35</c:v>
                </c:pt>
                <c:pt idx="3">
                  <c:v>0.23</c:v>
                </c:pt>
                <c:pt idx="4">
                  <c:v>0.12</c:v>
                </c:pt>
                <c:pt idx="5">
                  <c:v>0.04</c:v>
                </c:pt>
                <c:pt idx="6">
                  <c:v>0.01</c:v>
                </c:pt>
                <c:pt idx="7">
                  <c:v>0.01</c:v>
                </c:pt>
                <c:pt idx="8">
                  <c:v>0.01</c:v>
                </c:pt>
                <c:pt idx="9">
                  <c:v>0.15</c:v>
                </c:pt>
                <c:pt idx="10">
                  <c:v>7.0000000000000007E-2</c:v>
                </c:pt>
                <c:pt idx="11">
                  <c:v>0.09</c:v>
                </c:pt>
              </c:numCache>
            </c:numRef>
          </c:val>
        </c:ser>
        <c:ser>
          <c:idx val="0"/>
          <c:order val="1"/>
          <c:tx>
            <c:strRef>
              <c:f>Sheet1!$C$1</c:f>
              <c:strCache>
                <c:ptCount val="1"/>
                <c:pt idx="0">
                  <c:v>Walmart</c:v>
                </c:pt>
              </c:strCache>
            </c:strRef>
          </c:tx>
          <c:spPr>
            <a:solidFill>
              <a:schemeClr val="tx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OTC medications</c:v>
                </c:pt>
                <c:pt idx="1">
                  <c:v>Shopping for food, beverages, cosmetics, etc.</c:v>
                </c:pt>
                <c:pt idx="2">
                  <c:v>Drop-off/pick up prescription</c:v>
                </c:pt>
                <c:pt idx="3">
                  <c:v>Medical products</c:v>
                </c:pt>
                <c:pt idx="4">
                  <c:v>Flu shot/other vaccinations</c:v>
                </c:pt>
                <c:pt idx="5">
                  <c:v>Urgent care visit</c:v>
                </c:pt>
                <c:pt idx="6">
                  <c:v>Primary care visit</c:v>
                </c:pt>
                <c:pt idx="7">
                  <c:v>Blood test</c:v>
                </c:pt>
                <c:pt idx="8">
                  <c:v>Other</c:v>
                </c:pt>
                <c:pt idx="9">
                  <c:v>Never shopped at this retailer</c:v>
                </c:pt>
                <c:pt idx="10">
                  <c:v>Retailer not in my area</c:v>
                </c:pt>
                <c:pt idx="11">
                  <c:v>Not sure</c:v>
                </c:pt>
              </c:strCache>
            </c:strRef>
          </c:cat>
          <c:val>
            <c:numRef>
              <c:f>Sheet1!$C$2:$C$13</c:f>
              <c:numCache>
                <c:formatCode>0%</c:formatCode>
                <c:ptCount val="12"/>
                <c:pt idx="0">
                  <c:v>0.45</c:v>
                </c:pt>
                <c:pt idx="1">
                  <c:v>0.56000000000000005</c:v>
                </c:pt>
                <c:pt idx="2">
                  <c:v>0.19</c:v>
                </c:pt>
                <c:pt idx="3">
                  <c:v>0.22</c:v>
                </c:pt>
                <c:pt idx="4">
                  <c:v>0.03</c:v>
                </c:pt>
                <c:pt idx="5">
                  <c:v>0.01</c:v>
                </c:pt>
                <c:pt idx="6">
                  <c:v>0.01</c:v>
                </c:pt>
                <c:pt idx="7">
                  <c:v>0.01</c:v>
                </c:pt>
                <c:pt idx="8">
                  <c:v>0.03</c:v>
                </c:pt>
                <c:pt idx="9">
                  <c:v>0.16</c:v>
                </c:pt>
                <c:pt idx="10">
                  <c:v>0.03</c:v>
                </c:pt>
                <c:pt idx="11">
                  <c:v>0.08</c:v>
                </c:pt>
              </c:numCache>
            </c:numRef>
          </c:val>
        </c:ser>
        <c:dLbls>
          <c:showLegendKey val="0"/>
          <c:showVal val="1"/>
          <c:showCatName val="0"/>
          <c:showSerName val="0"/>
          <c:showPercent val="0"/>
          <c:showBubbleSize val="0"/>
        </c:dLbls>
        <c:gapWidth val="150"/>
        <c:axId val="91134592"/>
        <c:axId val="91140480"/>
      </c:barChart>
      <c:catAx>
        <c:axId val="91134592"/>
        <c:scaling>
          <c:orientation val="maxMin"/>
        </c:scaling>
        <c:delete val="0"/>
        <c:axPos val="l"/>
        <c:numFmt formatCode="General" sourceLinked="0"/>
        <c:majorTickMark val="out"/>
        <c:minorTickMark val="none"/>
        <c:tickLblPos val="nextTo"/>
        <c:txPr>
          <a:bodyPr/>
          <a:lstStyle/>
          <a:p>
            <a:pPr>
              <a:defRPr sz="1200">
                <a:solidFill>
                  <a:schemeClr val="tx1"/>
                </a:solidFill>
              </a:defRPr>
            </a:pPr>
            <a:endParaRPr lang="en-US"/>
          </a:p>
        </c:txPr>
        <c:crossAx val="91140480"/>
        <c:crosses val="autoZero"/>
        <c:auto val="1"/>
        <c:lblAlgn val="ctr"/>
        <c:lblOffset val="100"/>
        <c:noMultiLvlLbl val="0"/>
      </c:catAx>
      <c:valAx>
        <c:axId val="91140480"/>
        <c:scaling>
          <c:orientation val="minMax"/>
          <c:max val="0.75000000000000011"/>
          <c:min val="0"/>
        </c:scaling>
        <c:delete val="1"/>
        <c:axPos val="t"/>
        <c:numFmt formatCode="0%" sourceLinked="1"/>
        <c:majorTickMark val="out"/>
        <c:minorTickMark val="none"/>
        <c:tickLblPos val="nextTo"/>
        <c:crossAx val="91134592"/>
        <c:crosses val="autoZero"/>
        <c:crossBetween val="between"/>
        <c:majorUnit val="0.1"/>
      </c:valAx>
    </c:plotArea>
    <c:legend>
      <c:legendPos val="r"/>
      <c:layout>
        <c:manualLayout>
          <c:xMode val="edge"/>
          <c:yMode val="edge"/>
          <c:x val="0.62956361379335501"/>
          <c:y val="0.85286513082088244"/>
          <c:w val="0.14710783336785191"/>
          <c:h val="8.6654847348598615E-2"/>
        </c:manualLayout>
      </c:layout>
      <c:overlay val="0"/>
      <c:spPr>
        <a:ln>
          <a:solidFill>
            <a:schemeClr val="tx1">
              <a:lumMod val="65000"/>
              <a:lumOff val="35000"/>
            </a:schemeClr>
          </a:solidFill>
        </a:ln>
      </c:spPr>
    </c:legend>
    <c:plotVisOnly val="1"/>
    <c:dispBlanksAs val="gap"/>
    <c:showDLblsOverMax val="0"/>
  </c:chart>
  <c:txPr>
    <a:bodyPr/>
    <a:lstStyle/>
    <a:p>
      <a:pPr>
        <a:defRPr sz="12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solidFill>
                  <a:schemeClr val="tx2"/>
                </a:solidFill>
              </a:defRPr>
            </a:pPr>
            <a:r>
              <a:rPr lang="en-US" sz="1400" b="0" dirty="0" smtClean="0">
                <a:solidFill>
                  <a:schemeClr val="tx2"/>
                </a:solidFill>
              </a:rPr>
              <a:t>Health service price shopped</a:t>
            </a:r>
            <a:endParaRPr lang="en-US" sz="1400" b="0" dirty="0">
              <a:solidFill>
                <a:schemeClr val="tx2"/>
              </a:solidFill>
            </a:endParaRPr>
          </a:p>
        </c:rich>
      </c:tx>
      <c:layout>
        <c:manualLayout>
          <c:xMode val="edge"/>
          <c:yMode val="edge"/>
          <c:x val="0.30078130858642671"/>
          <c:y val="0"/>
        </c:manualLayout>
      </c:layout>
      <c:overlay val="0"/>
    </c:title>
    <c:autoTitleDeleted val="0"/>
    <c:plotArea>
      <c:layout>
        <c:manualLayout>
          <c:layoutTarget val="inner"/>
          <c:xMode val="edge"/>
          <c:yMode val="edge"/>
          <c:x val="0.49034808148981374"/>
          <c:y val="7.4259385050460244E-2"/>
          <c:w val="0.48206833520810038"/>
          <c:h val="0.89644531933508365"/>
        </c:manualLayout>
      </c:layout>
      <c:barChart>
        <c:barDir val="bar"/>
        <c:grouping val="clustered"/>
        <c:varyColors val="0"/>
        <c:ser>
          <c:idx val="0"/>
          <c:order val="0"/>
          <c:tx>
            <c:strRef>
              <c:f>Sheet1!$B$1</c:f>
              <c:strCache>
                <c:ptCount val="1"/>
                <c:pt idx="0">
                  <c:v>2014</c:v>
                </c:pt>
              </c:strCache>
            </c:strRef>
          </c:tx>
          <c:spPr>
            <a:solidFill>
              <a:schemeClr val="tx2"/>
            </a:solidFill>
          </c:spPr>
          <c:invertIfNegative val="0"/>
          <c:dLbls>
            <c:spPr>
              <a:noFill/>
              <a:ln>
                <a:noFill/>
              </a:ln>
              <a:effectLst/>
            </c:spPr>
            <c:txPr>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Dental services</c:v>
                </c:pt>
                <c:pt idx="1">
                  <c:v>Lab services</c:v>
                </c:pt>
                <c:pt idx="2">
                  <c:v>Physician services</c:v>
                </c:pt>
                <c:pt idx="3">
                  <c:v>Outpatient surgery</c:v>
                </c:pt>
                <c:pt idx="4">
                  <c:v>Radiology</c:v>
                </c:pt>
                <c:pt idx="5">
                  <c:v>ER/Urgent care</c:v>
                </c:pt>
                <c:pt idx="6">
                  <c:v>GI procedure</c:v>
                </c:pt>
                <c:pt idx="7">
                  <c:v>Physical therapy</c:v>
                </c:pt>
                <c:pt idx="8">
                  <c:v>Inpatient surgery</c:v>
                </c:pt>
                <c:pt idx="9">
                  <c:v>Cardiac procedure</c:v>
                </c:pt>
                <c:pt idx="10">
                  <c:v>Other</c:v>
                </c:pt>
              </c:strCache>
            </c:strRef>
          </c:cat>
          <c:val>
            <c:numRef>
              <c:f>Sheet1!$B$2:$B$12</c:f>
              <c:numCache>
                <c:formatCode>0%</c:formatCode>
                <c:ptCount val="11"/>
                <c:pt idx="0">
                  <c:v>0.3</c:v>
                </c:pt>
                <c:pt idx="1">
                  <c:v>0.21</c:v>
                </c:pt>
                <c:pt idx="2">
                  <c:v>0.37</c:v>
                </c:pt>
                <c:pt idx="3">
                  <c:v>0.15</c:v>
                </c:pt>
                <c:pt idx="4">
                  <c:v>0.15</c:v>
                </c:pt>
                <c:pt idx="5">
                  <c:v>7.0000000000000007E-2</c:v>
                </c:pt>
                <c:pt idx="6">
                  <c:v>0.02</c:v>
                </c:pt>
                <c:pt idx="7">
                  <c:v>0.03</c:v>
                </c:pt>
                <c:pt idx="8">
                  <c:v>0.04</c:v>
                </c:pt>
                <c:pt idx="9">
                  <c:v>0.01</c:v>
                </c:pt>
                <c:pt idx="10">
                  <c:v>0.18</c:v>
                </c:pt>
              </c:numCache>
            </c:numRef>
          </c:val>
        </c:ser>
        <c:ser>
          <c:idx val="1"/>
          <c:order val="1"/>
          <c:tx>
            <c:strRef>
              <c:f>Sheet1!$C$1</c:f>
              <c:strCache>
                <c:ptCount val="1"/>
                <c:pt idx="0">
                  <c:v>2013</c:v>
                </c:pt>
              </c:strCache>
            </c:strRef>
          </c:tx>
          <c:spPr>
            <a:solidFill>
              <a:schemeClr val="accent1"/>
            </a:solidFill>
          </c:spPr>
          <c:invertIfNegative val="0"/>
          <c:dLbls>
            <c:spPr>
              <a:noFill/>
              <a:ln>
                <a:noFill/>
              </a:ln>
              <a:effectLst/>
            </c:spPr>
            <c:txPr>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Dental services</c:v>
                </c:pt>
                <c:pt idx="1">
                  <c:v>Lab services</c:v>
                </c:pt>
                <c:pt idx="2">
                  <c:v>Physician services</c:v>
                </c:pt>
                <c:pt idx="3">
                  <c:v>Outpatient surgery</c:v>
                </c:pt>
                <c:pt idx="4">
                  <c:v>Radiology</c:v>
                </c:pt>
                <c:pt idx="5">
                  <c:v>ER/Urgent care</c:v>
                </c:pt>
                <c:pt idx="6">
                  <c:v>GI procedure</c:v>
                </c:pt>
                <c:pt idx="7">
                  <c:v>Physical therapy</c:v>
                </c:pt>
                <c:pt idx="8">
                  <c:v>Inpatient surgery</c:v>
                </c:pt>
                <c:pt idx="9">
                  <c:v>Cardiac procedure</c:v>
                </c:pt>
                <c:pt idx="10">
                  <c:v>Other</c:v>
                </c:pt>
              </c:strCache>
            </c:strRef>
          </c:cat>
          <c:val>
            <c:numRef>
              <c:f>Sheet1!$C$2:$C$12</c:f>
              <c:numCache>
                <c:formatCode>0%</c:formatCode>
                <c:ptCount val="11"/>
                <c:pt idx="0">
                  <c:v>0.28999999999999998</c:v>
                </c:pt>
                <c:pt idx="1">
                  <c:v>0.2</c:v>
                </c:pt>
                <c:pt idx="2">
                  <c:v>0.25</c:v>
                </c:pt>
                <c:pt idx="3">
                  <c:v>0.15</c:v>
                </c:pt>
                <c:pt idx="4">
                  <c:v>0.18</c:v>
                </c:pt>
                <c:pt idx="5">
                  <c:v>0.05</c:v>
                </c:pt>
                <c:pt idx="6">
                  <c:v>0.06</c:v>
                </c:pt>
                <c:pt idx="7">
                  <c:v>0.09</c:v>
                </c:pt>
                <c:pt idx="8">
                  <c:v>0.08</c:v>
                </c:pt>
                <c:pt idx="9">
                  <c:v>0.02</c:v>
                </c:pt>
                <c:pt idx="10">
                  <c:v>0.16</c:v>
                </c:pt>
              </c:numCache>
            </c:numRef>
          </c:val>
        </c:ser>
        <c:ser>
          <c:idx val="2"/>
          <c:order val="2"/>
          <c:tx>
            <c:strRef>
              <c:f>Sheet1!$D$1</c:f>
              <c:strCache>
                <c:ptCount val="1"/>
                <c:pt idx="0">
                  <c:v>2012</c:v>
                </c:pt>
              </c:strCache>
            </c:strRef>
          </c:tx>
          <c:spPr>
            <a:solidFill>
              <a:schemeClr val="accent1">
                <a:lumMod val="40000"/>
                <a:lumOff val="60000"/>
              </a:schemeClr>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Dental services</c:v>
                </c:pt>
                <c:pt idx="1">
                  <c:v>Lab services</c:v>
                </c:pt>
                <c:pt idx="2">
                  <c:v>Physician services</c:v>
                </c:pt>
                <c:pt idx="3">
                  <c:v>Outpatient surgery</c:v>
                </c:pt>
                <c:pt idx="4">
                  <c:v>Radiology</c:v>
                </c:pt>
                <c:pt idx="5">
                  <c:v>ER/Urgent care</c:v>
                </c:pt>
                <c:pt idx="6">
                  <c:v>GI procedure</c:v>
                </c:pt>
                <c:pt idx="7">
                  <c:v>Physical therapy</c:v>
                </c:pt>
                <c:pt idx="8">
                  <c:v>Inpatient surgery</c:v>
                </c:pt>
                <c:pt idx="9">
                  <c:v>Cardiac procedure</c:v>
                </c:pt>
                <c:pt idx="10">
                  <c:v>Other</c:v>
                </c:pt>
              </c:strCache>
            </c:strRef>
          </c:cat>
          <c:val>
            <c:numRef>
              <c:f>Sheet1!$D$2:$D$12</c:f>
              <c:numCache>
                <c:formatCode>0%</c:formatCode>
                <c:ptCount val="11"/>
                <c:pt idx="0">
                  <c:v>0.26</c:v>
                </c:pt>
                <c:pt idx="1">
                  <c:v>0.27</c:v>
                </c:pt>
                <c:pt idx="2">
                  <c:v>0.36</c:v>
                </c:pt>
                <c:pt idx="3">
                  <c:v>0.1</c:v>
                </c:pt>
                <c:pt idx="4">
                  <c:v>0.31</c:v>
                </c:pt>
                <c:pt idx="5">
                  <c:v>0.14000000000000001</c:v>
                </c:pt>
                <c:pt idx="6">
                  <c:v>7.0000000000000007E-2</c:v>
                </c:pt>
                <c:pt idx="7">
                  <c:v>7.0000000000000007E-2</c:v>
                </c:pt>
                <c:pt idx="8">
                  <c:v>7.0000000000000007E-2</c:v>
                </c:pt>
                <c:pt idx="9">
                  <c:v>0.01</c:v>
                </c:pt>
                <c:pt idx="10">
                  <c:v>0.2</c:v>
                </c:pt>
              </c:numCache>
            </c:numRef>
          </c:val>
        </c:ser>
        <c:ser>
          <c:idx val="3"/>
          <c:order val="3"/>
          <c:tx>
            <c:strRef>
              <c:f>Sheet1!$E$1</c:f>
              <c:strCache>
                <c:ptCount val="1"/>
                <c:pt idx="0">
                  <c:v>2011</c:v>
                </c:pt>
              </c:strCache>
            </c:strRef>
          </c:tx>
          <c:spPr>
            <a:solidFill>
              <a:srgbClr val="00B0F0"/>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Dental services</c:v>
                </c:pt>
                <c:pt idx="1">
                  <c:v>Lab services</c:v>
                </c:pt>
                <c:pt idx="2">
                  <c:v>Physician services</c:v>
                </c:pt>
                <c:pt idx="3">
                  <c:v>Outpatient surgery</c:v>
                </c:pt>
                <c:pt idx="4">
                  <c:v>Radiology</c:v>
                </c:pt>
                <c:pt idx="5">
                  <c:v>ER/Urgent care</c:v>
                </c:pt>
                <c:pt idx="6">
                  <c:v>GI procedure</c:v>
                </c:pt>
                <c:pt idx="7">
                  <c:v>Physical therapy</c:v>
                </c:pt>
                <c:pt idx="8">
                  <c:v>Inpatient surgery</c:v>
                </c:pt>
                <c:pt idx="9">
                  <c:v>Cardiac procedure</c:v>
                </c:pt>
                <c:pt idx="10">
                  <c:v>Other</c:v>
                </c:pt>
              </c:strCache>
            </c:strRef>
          </c:cat>
          <c:val>
            <c:numRef>
              <c:f>Sheet1!$E$2:$E$12</c:f>
              <c:numCache>
                <c:formatCode>0%</c:formatCode>
                <c:ptCount val="11"/>
                <c:pt idx="0">
                  <c:v>0.24</c:v>
                </c:pt>
                <c:pt idx="1">
                  <c:v>0.31</c:v>
                </c:pt>
                <c:pt idx="2">
                  <c:v>0.31</c:v>
                </c:pt>
                <c:pt idx="3">
                  <c:v>0.15</c:v>
                </c:pt>
                <c:pt idx="4">
                  <c:v>0.27</c:v>
                </c:pt>
                <c:pt idx="5">
                  <c:v>0.1</c:v>
                </c:pt>
                <c:pt idx="6">
                  <c:v>0.06</c:v>
                </c:pt>
                <c:pt idx="7">
                  <c:v>0.1</c:v>
                </c:pt>
                <c:pt idx="8">
                  <c:v>0.04</c:v>
                </c:pt>
                <c:pt idx="9">
                  <c:v>0</c:v>
                </c:pt>
                <c:pt idx="10">
                  <c:v>0.19</c:v>
                </c:pt>
              </c:numCache>
            </c:numRef>
          </c:val>
        </c:ser>
        <c:ser>
          <c:idx val="4"/>
          <c:order val="4"/>
          <c:tx>
            <c:strRef>
              <c:f>Sheet1!$F$1</c:f>
              <c:strCache>
                <c:ptCount val="1"/>
                <c:pt idx="0">
                  <c:v>2010</c:v>
                </c:pt>
              </c:strCache>
            </c:strRef>
          </c:tx>
          <c:spPr>
            <a:solidFill>
              <a:srgbClr val="0070C0"/>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Dental services</c:v>
                </c:pt>
                <c:pt idx="1">
                  <c:v>Lab services</c:v>
                </c:pt>
                <c:pt idx="2">
                  <c:v>Physician services</c:v>
                </c:pt>
                <c:pt idx="3">
                  <c:v>Outpatient surgery</c:v>
                </c:pt>
                <c:pt idx="4">
                  <c:v>Radiology</c:v>
                </c:pt>
                <c:pt idx="5">
                  <c:v>ER/Urgent care</c:v>
                </c:pt>
                <c:pt idx="6">
                  <c:v>GI procedure</c:v>
                </c:pt>
                <c:pt idx="7">
                  <c:v>Physical therapy</c:v>
                </c:pt>
                <c:pt idx="8">
                  <c:v>Inpatient surgery</c:v>
                </c:pt>
                <c:pt idx="9">
                  <c:v>Cardiac procedure</c:v>
                </c:pt>
                <c:pt idx="10">
                  <c:v>Other</c:v>
                </c:pt>
              </c:strCache>
            </c:strRef>
          </c:cat>
          <c:val>
            <c:numRef>
              <c:f>Sheet1!$F$2:$F$12</c:f>
              <c:numCache>
                <c:formatCode>0%</c:formatCode>
                <c:ptCount val="11"/>
                <c:pt idx="0">
                  <c:v>0.35</c:v>
                </c:pt>
                <c:pt idx="1">
                  <c:v>0.27</c:v>
                </c:pt>
                <c:pt idx="2">
                  <c:v>0.35</c:v>
                </c:pt>
                <c:pt idx="3">
                  <c:v>0.2</c:v>
                </c:pt>
                <c:pt idx="4">
                  <c:v>0.21</c:v>
                </c:pt>
                <c:pt idx="5">
                  <c:v>0.14000000000000001</c:v>
                </c:pt>
                <c:pt idx="6">
                  <c:v>0.09</c:v>
                </c:pt>
                <c:pt idx="7">
                  <c:v>0.12</c:v>
                </c:pt>
                <c:pt idx="8">
                  <c:v>0.09</c:v>
                </c:pt>
                <c:pt idx="9">
                  <c:v>0.04</c:v>
                </c:pt>
                <c:pt idx="10">
                  <c:v>0.08</c:v>
                </c:pt>
              </c:numCache>
            </c:numRef>
          </c:val>
        </c:ser>
        <c:ser>
          <c:idx val="5"/>
          <c:order val="5"/>
          <c:tx>
            <c:strRef>
              <c:f>Sheet1!$G$1</c:f>
              <c:strCache>
                <c:ptCount val="1"/>
                <c:pt idx="0">
                  <c:v>2009</c:v>
                </c:pt>
              </c:strCache>
            </c:strRef>
          </c:tx>
          <c:spPr>
            <a:solidFill>
              <a:schemeClr val="tx2">
                <a:lumMod val="40000"/>
                <a:lumOff val="60000"/>
              </a:schemeClr>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Dental services</c:v>
                </c:pt>
                <c:pt idx="1">
                  <c:v>Lab services</c:v>
                </c:pt>
                <c:pt idx="2">
                  <c:v>Physician services</c:v>
                </c:pt>
                <c:pt idx="3">
                  <c:v>Outpatient surgery</c:v>
                </c:pt>
                <c:pt idx="4">
                  <c:v>Radiology</c:v>
                </c:pt>
                <c:pt idx="5">
                  <c:v>ER/Urgent care</c:v>
                </c:pt>
                <c:pt idx="6">
                  <c:v>GI procedure</c:v>
                </c:pt>
                <c:pt idx="7">
                  <c:v>Physical therapy</c:v>
                </c:pt>
                <c:pt idx="8">
                  <c:v>Inpatient surgery</c:v>
                </c:pt>
                <c:pt idx="9">
                  <c:v>Cardiac procedure</c:v>
                </c:pt>
                <c:pt idx="10">
                  <c:v>Other</c:v>
                </c:pt>
              </c:strCache>
            </c:strRef>
          </c:cat>
          <c:val>
            <c:numRef>
              <c:f>Sheet1!$G$2:$G$12</c:f>
              <c:numCache>
                <c:formatCode>0%</c:formatCode>
                <c:ptCount val="11"/>
                <c:pt idx="0">
                  <c:v>0.46</c:v>
                </c:pt>
                <c:pt idx="1">
                  <c:v>0.43</c:v>
                </c:pt>
                <c:pt idx="2">
                  <c:v>0.28999999999999998</c:v>
                </c:pt>
                <c:pt idx="3">
                  <c:v>0.25</c:v>
                </c:pt>
                <c:pt idx="4">
                  <c:v>0.32</c:v>
                </c:pt>
                <c:pt idx="5">
                  <c:v>0.12</c:v>
                </c:pt>
                <c:pt idx="6">
                  <c:v>0.08</c:v>
                </c:pt>
                <c:pt idx="7">
                  <c:v>0.1</c:v>
                </c:pt>
                <c:pt idx="8">
                  <c:v>0.11</c:v>
                </c:pt>
                <c:pt idx="9">
                  <c:v>0.03</c:v>
                </c:pt>
                <c:pt idx="10">
                  <c:v>0.04</c:v>
                </c:pt>
              </c:numCache>
            </c:numRef>
          </c:val>
        </c:ser>
        <c:ser>
          <c:idx val="6"/>
          <c:order val="6"/>
          <c:tx>
            <c:strRef>
              <c:f>Sheet1!$H$1</c:f>
              <c:strCache>
                <c:ptCount val="1"/>
                <c:pt idx="0">
                  <c:v>2008</c:v>
                </c:pt>
              </c:strCache>
            </c:strRef>
          </c:tx>
          <c:invertIfNegative val="0"/>
          <c:dLbls>
            <c:spPr>
              <a:noFill/>
              <a:ln>
                <a:noFill/>
              </a:ln>
              <a:effectLst/>
            </c:spPr>
            <c:txPr>
              <a:bodyPr wrap="square" lIns="38100" tIns="19050" rIns="38100" bIns="19050" anchor="ctr">
                <a:spAutoFit/>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Dental services</c:v>
                </c:pt>
                <c:pt idx="1">
                  <c:v>Lab services</c:v>
                </c:pt>
                <c:pt idx="2">
                  <c:v>Physician services</c:v>
                </c:pt>
                <c:pt idx="3">
                  <c:v>Outpatient surgery</c:v>
                </c:pt>
                <c:pt idx="4">
                  <c:v>Radiology</c:v>
                </c:pt>
                <c:pt idx="5">
                  <c:v>ER/Urgent care</c:v>
                </c:pt>
                <c:pt idx="6">
                  <c:v>GI procedure</c:v>
                </c:pt>
                <c:pt idx="7">
                  <c:v>Physical therapy</c:v>
                </c:pt>
                <c:pt idx="8">
                  <c:v>Inpatient surgery</c:v>
                </c:pt>
                <c:pt idx="9">
                  <c:v>Cardiac procedure</c:v>
                </c:pt>
                <c:pt idx="10">
                  <c:v>Other</c:v>
                </c:pt>
              </c:strCache>
            </c:strRef>
          </c:cat>
          <c:val>
            <c:numRef>
              <c:f>Sheet1!$H$2:$H$12</c:f>
              <c:numCache>
                <c:formatCode>0%</c:formatCode>
                <c:ptCount val="11"/>
                <c:pt idx="0">
                  <c:v>0.48</c:v>
                </c:pt>
                <c:pt idx="1">
                  <c:v>0.4</c:v>
                </c:pt>
                <c:pt idx="2">
                  <c:v>0.33</c:v>
                </c:pt>
                <c:pt idx="3">
                  <c:v>0.21</c:v>
                </c:pt>
                <c:pt idx="4">
                  <c:v>0.18</c:v>
                </c:pt>
                <c:pt idx="5">
                  <c:v>0.16</c:v>
                </c:pt>
                <c:pt idx="6">
                  <c:v>0.1</c:v>
                </c:pt>
                <c:pt idx="7">
                  <c:v>0.09</c:v>
                </c:pt>
                <c:pt idx="8">
                  <c:v>0.05</c:v>
                </c:pt>
                <c:pt idx="9">
                  <c:v>0.04</c:v>
                </c:pt>
                <c:pt idx="10">
                  <c:v>0.03</c:v>
                </c:pt>
              </c:numCache>
            </c:numRef>
          </c:val>
        </c:ser>
        <c:dLbls>
          <c:showLegendKey val="0"/>
          <c:showVal val="1"/>
          <c:showCatName val="0"/>
          <c:showSerName val="0"/>
          <c:showPercent val="0"/>
          <c:showBubbleSize val="0"/>
        </c:dLbls>
        <c:gapWidth val="100"/>
        <c:axId val="91496448"/>
        <c:axId val="91497984"/>
      </c:barChart>
      <c:catAx>
        <c:axId val="91496448"/>
        <c:scaling>
          <c:orientation val="maxMin"/>
        </c:scaling>
        <c:delete val="0"/>
        <c:axPos val="l"/>
        <c:numFmt formatCode="General" sourceLinked="1"/>
        <c:majorTickMark val="out"/>
        <c:minorTickMark val="none"/>
        <c:tickLblPos val="nextTo"/>
        <c:txPr>
          <a:bodyPr/>
          <a:lstStyle/>
          <a:p>
            <a:pPr>
              <a:defRPr sz="900">
                <a:solidFill>
                  <a:schemeClr val="tx1"/>
                </a:solidFill>
              </a:defRPr>
            </a:pPr>
            <a:endParaRPr lang="en-US"/>
          </a:p>
        </c:txPr>
        <c:crossAx val="91497984"/>
        <c:crosses val="autoZero"/>
        <c:auto val="1"/>
        <c:lblAlgn val="ctr"/>
        <c:lblOffset val="100"/>
        <c:tickLblSkip val="1"/>
        <c:noMultiLvlLbl val="0"/>
      </c:catAx>
      <c:valAx>
        <c:axId val="91497984"/>
        <c:scaling>
          <c:orientation val="minMax"/>
          <c:max val="1"/>
          <c:min val="0"/>
        </c:scaling>
        <c:delete val="1"/>
        <c:axPos val="t"/>
        <c:numFmt formatCode="0%" sourceLinked="0"/>
        <c:majorTickMark val="out"/>
        <c:minorTickMark val="none"/>
        <c:tickLblPos val="none"/>
        <c:crossAx val="91496448"/>
        <c:crosses val="autoZero"/>
        <c:crossBetween val="between"/>
        <c:majorUnit val="0.2"/>
      </c:valAx>
    </c:plotArea>
    <c:legend>
      <c:legendPos val="r"/>
      <c:layout>
        <c:manualLayout>
          <c:xMode val="edge"/>
          <c:yMode val="edge"/>
          <c:x val="0.78363769432667074"/>
          <c:y val="0.73408727034120724"/>
          <c:w val="0.10417135358080239"/>
          <c:h val="0.25996000609958969"/>
        </c:manualLayout>
      </c:layout>
      <c:overlay val="1"/>
      <c:spPr>
        <a:ln>
          <a:solidFill>
            <a:schemeClr val="bg1">
              <a:lumMod val="50000"/>
            </a:schemeClr>
          </a:solidFill>
        </a:ln>
      </c:spPr>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a:solidFill>
                  <a:schemeClr val="tx2"/>
                </a:solidFill>
              </a:defRPr>
            </a:pPr>
            <a:r>
              <a:rPr lang="en-US" sz="1400" b="0" dirty="0" smtClean="0">
                <a:solidFill>
                  <a:schemeClr val="tx2"/>
                </a:solidFill>
              </a:rPr>
              <a:t>How did you check on pricing?</a:t>
            </a:r>
            <a:endParaRPr lang="en-US" sz="1400" b="0" dirty="0">
              <a:solidFill>
                <a:schemeClr val="tx2"/>
              </a:solidFill>
            </a:endParaRPr>
          </a:p>
        </c:rich>
      </c:tx>
      <c:layout>
        <c:manualLayout>
          <c:xMode val="edge"/>
          <c:yMode val="edge"/>
          <c:x val="0.23679581718951798"/>
          <c:y val="8.4918478260869568E-2"/>
        </c:manualLayout>
      </c:layout>
      <c:overlay val="0"/>
    </c:title>
    <c:autoTitleDeleted val="0"/>
    <c:plotArea>
      <c:layout>
        <c:manualLayout>
          <c:layoutTarget val="inner"/>
          <c:xMode val="edge"/>
          <c:yMode val="edge"/>
          <c:x val="0.21637751531058602"/>
          <c:y val="0.19460344630834189"/>
          <c:w val="0.48434164479440112"/>
          <c:h val="0.63174997147095824"/>
        </c:manualLayout>
      </c:layout>
      <c:pieChart>
        <c:varyColors val="1"/>
        <c:ser>
          <c:idx val="0"/>
          <c:order val="0"/>
          <c:spPr>
            <a:scene3d>
              <a:camera prst="orthographicFront"/>
              <a:lightRig rig="threePt" dir="t"/>
            </a:scene3d>
            <a:sp3d prstMaterial="metal">
              <a:bevelT w="165100" prst="coolSlant"/>
            </a:sp3d>
          </c:spPr>
          <c:explosion val="5"/>
          <c:dPt>
            <c:idx val="0"/>
            <c:bubble3D val="0"/>
            <c:explosion val="0"/>
            <c:spPr>
              <a:solidFill>
                <a:schemeClr val="accent2"/>
              </a:solidFill>
              <a:scene3d>
                <a:camera prst="orthographicFront"/>
                <a:lightRig rig="threePt" dir="t"/>
              </a:scene3d>
              <a:sp3d prstMaterial="metal">
                <a:bevelT w="165100" prst="coolSlant"/>
              </a:sp3d>
            </c:spPr>
          </c:dPt>
          <c:dPt>
            <c:idx val="1"/>
            <c:bubble3D val="0"/>
            <c:explosion val="0"/>
            <c:spPr>
              <a:solidFill>
                <a:schemeClr val="accent1"/>
              </a:solidFill>
              <a:scene3d>
                <a:camera prst="orthographicFront"/>
                <a:lightRig rig="threePt" dir="t"/>
              </a:scene3d>
              <a:sp3d prstMaterial="metal">
                <a:bevelT w="165100" prst="coolSlant"/>
              </a:sp3d>
            </c:spPr>
          </c:dPt>
          <c:dPt>
            <c:idx val="2"/>
            <c:bubble3D val="0"/>
            <c:explosion val="9"/>
            <c:spPr>
              <a:solidFill>
                <a:schemeClr val="accent3"/>
              </a:solidFill>
              <a:scene3d>
                <a:camera prst="orthographicFront"/>
                <a:lightRig rig="threePt" dir="t"/>
              </a:scene3d>
              <a:sp3d prstMaterial="metal">
                <a:bevelT w="165100" prst="coolSlant"/>
              </a:sp3d>
            </c:spPr>
          </c:dPt>
          <c:dPt>
            <c:idx val="3"/>
            <c:bubble3D val="0"/>
            <c:explosion val="0"/>
            <c:spPr>
              <a:solidFill>
                <a:schemeClr val="accent6"/>
              </a:solidFill>
              <a:scene3d>
                <a:camera prst="orthographicFront"/>
                <a:lightRig rig="threePt" dir="t"/>
              </a:scene3d>
              <a:sp3d prstMaterial="metal">
                <a:bevelT w="165100" prst="coolSlant"/>
              </a:sp3d>
            </c:spPr>
          </c:dPt>
          <c:dPt>
            <c:idx val="4"/>
            <c:bubble3D val="0"/>
            <c:explosion val="0"/>
            <c:spPr>
              <a:solidFill>
                <a:schemeClr val="bg1">
                  <a:lumMod val="75000"/>
                </a:schemeClr>
              </a:solidFill>
              <a:scene3d>
                <a:camera prst="orthographicFront"/>
                <a:lightRig rig="threePt" dir="t"/>
              </a:scene3d>
              <a:sp3d prstMaterial="metal">
                <a:bevelT w="165100" prst="coolSlant"/>
              </a:sp3d>
            </c:spPr>
          </c:dPt>
          <c:dLbls>
            <c:dLbl>
              <c:idx val="0"/>
              <c:layout>
                <c:manualLayout>
                  <c:x val="3.5155188934716496E-2"/>
                  <c:y val="1.0233545874700446E-2"/>
                </c:manualLayout>
              </c:layout>
              <c:spPr/>
              <c:txPr>
                <a:bodyPr/>
                <a:lstStyle/>
                <a:p>
                  <a:pPr>
                    <a:defRPr sz="1000" b="0"/>
                  </a:pPr>
                  <a:endParaRPr lang="en-US"/>
                </a:p>
              </c:txPr>
              <c:showLegendKey val="0"/>
              <c:showVal val="0"/>
              <c:showCatName val="1"/>
              <c:showSerName val="0"/>
              <c:showPercent val="1"/>
              <c:showBubbleSize val="0"/>
              <c:extLst>
                <c:ext xmlns:c15="http://schemas.microsoft.com/office/drawing/2012/chart" uri="{CE6537A1-D6FC-4f65-9D91-7224C49458BB}"/>
              </c:extLst>
            </c:dLbl>
            <c:dLbl>
              <c:idx val="1"/>
              <c:layout>
                <c:manualLayout>
                  <c:x val="5.039682539682537E-2"/>
                  <c:y val="6.3793702927079768E-2"/>
                </c:manualLayout>
              </c:layout>
              <c:spPr/>
              <c:txPr>
                <a:bodyPr/>
                <a:lstStyle/>
                <a:p>
                  <a:pPr>
                    <a:defRPr sz="1000" b="0"/>
                  </a:pPr>
                  <a:endParaRPr lang="en-US"/>
                </a:p>
              </c:txPr>
              <c:showLegendKey val="0"/>
              <c:showVal val="0"/>
              <c:showCatName val="1"/>
              <c:showSerName val="0"/>
              <c:showPercent val="1"/>
              <c:showBubbleSize val="0"/>
              <c:extLst>
                <c:ext xmlns:c15="http://schemas.microsoft.com/office/drawing/2012/chart" uri="{CE6537A1-D6FC-4f65-9D91-7224C49458BB}"/>
              </c:extLst>
            </c:dLbl>
            <c:dLbl>
              <c:idx val="2"/>
              <c:layout>
                <c:manualLayout>
                  <c:x val="-0.15382348039828356"/>
                  <c:y val="-0.13705655169462519"/>
                </c:manualLayout>
              </c:layout>
              <c:spPr/>
              <c:txPr>
                <a:bodyPr/>
                <a:lstStyle/>
                <a:p>
                  <a:pPr>
                    <a:defRPr sz="1400" b="1"/>
                  </a:pPr>
                  <a:endParaRPr lang="en-US"/>
                </a:p>
              </c:txPr>
              <c:showLegendKey val="0"/>
              <c:showVal val="0"/>
              <c:showCatName val="1"/>
              <c:showSerName val="0"/>
              <c:showPercent val="1"/>
              <c:showBubbleSize val="0"/>
              <c:extLst>
                <c:ext xmlns:c15="http://schemas.microsoft.com/office/drawing/2012/chart" uri="{CE6537A1-D6FC-4f65-9D91-7224C49458BB}"/>
              </c:extLst>
            </c:dLbl>
            <c:dLbl>
              <c:idx val="3"/>
              <c:layout>
                <c:manualLayout>
                  <c:x val="4.2491146939965835E-2"/>
                  <c:y val="1.2906538856555974E-2"/>
                </c:manualLayout>
              </c:layout>
              <c:spPr/>
              <c:txPr>
                <a:bodyPr/>
                <a:lstStyle/>
                <a:p>
                  <a:pPr>
                    <a:defRPr sz="1000" b="0"/>
                  </a:pPr>
                  <a:endParaRPr lang="en-US"/>
                </a:p>
              </c:txPr>
              <c:showLegendKey val="0"/>
              <c:showVal val="0"/>
              <c:showCatName val="1"/>
              <c:showSerName val="0"/>
              <c:showPercent val="1"/>
              <c:showBubbleSize val="0"/>
              <c:extLst>
                <c:ext xmlns:c15="http://schemas.microsoft.com/office/drawing/2012/chart" uri="{CE6537A1-D6FC-4f65-9D91-7224C49458BB}"/>
              </c:extLst>
            </c:dLbl>
            <c:dLbl>
              <c:idx val="4"/>
              <c:layout>
                <c:manualLayout>
                  <c:x val="2.213626421697288E-2"/>
                  <c:y val="-7.8129635969416914E-3"/>
                </c:manualLayout>
              </c:layout>
              <c:spPr/>
              <c:txPr>
                <a:bodyPr/>
                <a:lstStyle/>
                <a:p>
                  <a:pPr>
                    <a:defRPr sz="900" b="0"/>
                  </a:pPr>
                  <a:endParaRPr lang="en-US"/>
                </a:p>
              </c:txPr>
              <c:showLegendKey val="0"/>
              <c:showVal val="0"/>
              <c:showCatName val="1"/>
              <c:showSerName val="0"/>
              <c:showPercent val="1"/>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sz="1100" b="0"/>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Went online</c:v>
                </c:pt>
                <c:pt idx="1">
                  <c:v>Stopped in and spoke to someone</c:v>
                </c:pt>
                <c:pt idx="2">
                  <c:v>Called</c:v>
                </c:pt>
              </c:strCache>
            </c:strRef>
          </c:cat>
          <c:val>
            <c:numRef>
              <c:f>Sheet1!$B$2:$B$4</c:f>
              <c:numCache>
                <c:formatCode>0%</c:formatCode>
                <c:ptCount val="3"/>
                <c:pt idx="0">
                  <c:v>0.1</c:v>
                </c:pt>
                <c:pt idx="1">
                  <c:v>0.04</c:v>
                </c:pt>
                <c:pt idx="2">
                  <c:v>0.85</c:v>
                </c:pt>
              </c:numCache>
            </c:numRef>
          </c:val>
        </c:ser>
        <c:dLbls>
          <c:showLegendKey val="0"/>
          <c:showVal val="1"/>
          <c:showCatName val="0"/>
          <c:showSerName val="0"/>
          <c:showPercent val="0"/>
          <c:showBubbleSize val="0"/>
          <c:showLeaderLines val="0"/>
        </c:dLbls>
        <c:firstSliceAng val="273"/>
      </c:pieChart>
    </c:plotArea>
    <c:plotVisOnly val="1"/>
    <c:dispBlanksAs val="zero"/>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0" i="0" u="none" strike="noStrike" kern="1200" baseline="0" dirty="0" smtClean="0">
                <a:solidFill>
                  <a:schemeClr val="tx2"/>
                </a:solidFill>
                <a:latin typeface="+mn-lt"/>
                <a:ea typeface="+mn-ea"/>
                <a:cs typeface="+mn-cs"/>
              </a:defRPr>
            </a:pPr>
            <a:r>
              <a:rPr lang="en-US" sz="1800" b="0" i="0" u="none" strike="noStrike" kern="1200" baseline="0" dirty="0" smtClean="0">
                <a:solidFill>
                  <a:schemeClr val="tx2"/>
                </a:solidFill>
                <a:latin typeface="+mn-lt"/>
                <a:ea typeface="+mn-ea"/>
                <a:cs typeface="+mn-cs"/>
              </a:rPr>
              <a:t>Had recent financial hardship due to medical bills</a:t>
            </a:r>
          </a:p>
        </c:rich>
      </c:tx>
      <c:layout>
        <c:manualLayout>
          <c:xMode val="edge"/>
          <c:yMode val="edge"/>
          <c:x val="0.14743274952412314"/>
          <c:y val="0"/>
        </c:manualLayout>
      </c:layout>
      <c:overlay val="0"/>
    </c:title>
    <c:autoTitleDeleted val="0"/>
    <c:plotArea>
      <c:layout>
        <c:manualLayout>
          <c:layoutTarget val="inner"/>
          <c:xMode val="edge"/>
          <c:yMode val="edge"/>
          <c:x val="0.19415174018307862"/>
          <c:y val="0.1760664167238839"/>
          <c:w val="0.70051836824479619"/>
          <c:h val="0.6746611588353808"/>
        </c:manualLayout>
      </c:layout>
      <c:barChart>
        <c:barDir val="col"/>
        <c:grouping val="stacked"/>
        <c:varyColors val="0"/>
        <c:ser>
          <c:idx val="0"/>
          <c:order val="0"/>
          <c:tx>
            <c:strRef>
              <c:f>Sheet1!$B$1</c:f>
              <c:strCache>
                <c:ptCount val="1"/>
                <c:pt idx="0">
                  <c:v>Yes</c:v>
                </c:pt>
              </c:strCache>
            </c:strRef>
          </c:tx>
          <c:spPr>
            <a:solidFill>
              <a:srgbClr val="C00000"/>
            </a:solidFill>
          </c:spPr>
          <c:invertIfNegative val="0"/>
          <c:dLbls>
            <c:spPr>
              <a:noFill/>
              <a:ln>
                <a:noFill/>
              </a:ln>
              <a:effectLst/>
            </c:spPr>
            <c:txPr>
              <a:bodyPr/>
              <a:lstStyle/>
              <a:p>
                <a:pPr>
                  <a:defRPr sz="12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1st Qtr 2009</c:v>
                </c:pt>
                <c:pt idx="1">
                  <c:v>4th Qtr 2009</c:v>
                </c:pt>
                <c:pt idx="2">
                  <c:v>4th Qtr 2011</c:v>
                </c:pt>
                <c:pt idx="3">
                  <c:v>4th Qtr 2012</c:v>
                </c:pt>
                <c:pt idx="4">
                  <c:v>4th Qtr 2013</c:v>
                </c:pt>
                <c:pt idx="5">
                  <c:v>4th Qtr 2014</c:v>
                </c:pt>
              </c:strCache>
            </c:strRef>
          </c:cat>
          <c:val>
            <c:numRef>
              <c:f>Sheet1!$B$2:$B$7</c:f>
              <c:numCache>
                <c:formatCode>0%</c:formatCode>
                <c:ptCount val="6"/>
                <c:pt idx="0">
                  <c:v>0.2</c:v>
                </c:pt>
                <c:pt idx="1">
                  <c:v>0.23</c:v>
                </c:pt>
                <c:pt idx="2">
                  <c:v>0.17</c:v>
                </c:pt>
                <c:pt idx="3">
                  <c:v>0.17</c:v>
                </c:pt>
                <c:pt idx="4">
                  <c:v>0.17</c:v>
                </c:pt>
                <c:pt idx="5">
                  <c:v>0.15</c:v>
                </c:pt>
              </c:numCache>
            </c:numRef>
          </c:val>
        </c:ser>
        <c:dLbls>
          <c:showLegendKey val="0"/>
          <c:showVal val="1"/>
          <c:showCatName val="0"/>
          <c:showSerName val="0"/>
          <c:showPercent val="0"/>
          <c:showBubbleSize val="0"/>
        </c:dLbls>
        <c:gapWidth val="150"/>
        <c:overlap val="100"/>
        <c:axId val="91288320"/>
        <c:axId val="91291008"/>
      </c:barChart>
      <c:catAx>
        <c:axId val="91288320"/>
        <c:scaling>
          <c:orientation val="minMax"/>
        </c:scaling>
        <c:delete val="0"/>
        <c:axPos val="b"/>
        <c:numFmt formatCode="General" sourceLinked="0"/>
        <c:majorTickMark val="out"/>
        <c:minorTickMark val="none"/>
        <c:tickLblPos val="nextTo"/>
        <c:txPr>
          <a:bodyPr rot="0"/>
          <a:lstStyle/>
          <a:p>
            <a:pPr>
              <a:defRPr sz="1200">
                <a:solidFill>
                  <a:schemeClr val="tx1"/>
                </a:solidFill>
              </a:defRPr>
            </a:pPr>
            <a:endParaRPr lang="en-US"/>
          </a:p>
        </c:txPr>
        <c:crossAx val="91291008"/>
        <c:crosses val="autoZero"/>
        <c:auto val="1"/>
        <c:lblAlgn val="ctr"/>
        <c:lblOffset val="100"/>
        <c:noMultiLvlLbl val="0"/>
      </c:catAx>
      <c:valAx>
        <c:axId val="91291008"/>
        <c:scaling>
          <c:orientation val="minMax"/>
          <c:max val="1"/>
          <c:min val="0"/>
        </c:scaling>
        <c:delete val="1"/>
        <c:axPos val="l"/>
        <c:numFmt formatCode="0%" sourceLinked="1"/>
        <c:majorTickMark val="out"/>
        <c:minorTickMark val="none"/>
        <c:tickLblPos val="nextTo"/>
        <c:crossAx val="91288320"/>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44612547530799E-2"/>
          <c:y val="7.7590136759220885E-2"/>
          <c:w val="0.52151604802387841"/>
          <c:h val="0.83878390201224851"/>
        </c:manualLayout>
      </c:layout>
      <c:barChart>
        <c:barDir val="bar"/>
        <c:grouping val="stacked"/>
        <c:varyColors val="0"/>
        <c:ser>
          <c:idx val="0"/>
          <c:order val="0"/>
          <c:tx>
            <c:strRef>
              <c:f>Sheet1!$B$1</c:f>
              <c:strCache>
                <c:ptCount val="1"/>
                <c:pt idx="0">
                  <c:v>Somewhat oppose</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Support or oppose hospitals being exempt from paying state and local taxes?</c:v>
                </c:pt>
              </c:strCache>
            </c:strRef>
          </c:cat>
          <c:val>
            <c:numRef>
              <c:f>Sheet1!$B$2</c:f>
              <c:numCache>
                <c:formatCode>0%</c:formatCode>
                <c:ptCount val="1"/>
                <c:pt idx="0">
                  <c:v>-0.26</c:v>
                </c:pt>
              </c:numCache>
            </c:numRef>
          </c:val>
        </c:ser>
        <c:ser>
          <c:idx val="1"/>
          <c:order val="1"/>
          <c:tx>
            <c:strRef>
              <c:f>Sheet1!$C$1</c:f>
              <c:strCache>
                <c:ptCount val="1"/>
                <c:pt idx="0">
                  <c:v>Strongly oppose</c:v>
                </c:pt>
              </c:strCache>
            </c:strRef>
          </c:tx>
          <c:spPr>
            <a:solidFill>
              <a:schemeClr val="accent2">
                <a:lumMod val="75000"/>
              </a:schemeClr>
            </a:solidFill>
          </c:spPr>
          <c:invertIfNegative val="0"/>
          <c:dLbls>
            <c:dLbl>
              <c:idx val="0"/>
              <c:layout>
                <c:manualLayout>
                  <c:x val="-3.1104499976182076E-3"/>
                  <c:y val="-0.11666666666666672"/>
                </c:manualLayout>
              </c:layout>
              <c:spPr>
                <a:noFill/>
                <a:ln>
                  <a:noFill/>
                </a:ln>
                <a:effectLst/>
              </c:spPr>
              <c:txPr>
                <a:bodyPr wrap="square" lIns="38100" tIns="19050" rIns="38100" bIns="19050" anchor="ctr">
                  <a:spAutoFit/>
                </a:bodyPr>
                <a:lstStyle/>
                <a:p>
                  <a:pPr>
                    <a:defRPr sz="18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Support or oppose hospitals being exempt from paying state and local taxes?</c:v>
                </c:pt>
              </c:strCache>
            </c:strRef>
          </c:cat>
          <c:val>
            <c:numRef>
              <c:f>Sheet1!$C$2</c:f>
              <c:numCache>
                <c:formatCode>0%</c:formatCode>
                <c:ptCount val="1"/>
                <c:pt idx="0">
                  <c:v>-0.16</c:v>
                </c:pt>
              </c:numCache>
            </c:numRef>
          </c:val>
        </c:ser>
        <c:ser>
          <c:idx val="2"/>
          <c:order val="2"/>
          <c:tx>
            <c:strRef>
              <c:f>Sheet1!$D$1</c:f>
              <c:strCache>
                <c:ptCount val="1"/>
                <c:pt idx="0">
                  <c:v>Not sure</c:v>
                </c:pt>
              </c:strCache>
            </c:strRef>
          </c:tx>
          <c:spPr>
            <a:solidFill>
              <a:schemeClr val="bg1">
                <a:lumMod val="65000"/>
              </a:schemeClr>
            </a:solidFill>
          </c:spPr>
          <c:invertIfNegative val="0"/>
          <c:dLbls>
            <c:dLbl>
              <c:idx val="0"/>
              <c:layout>
                <c:manualLayout>
                  <c:x val="-1.5552249988090895E-3"/>
                  <c:y val="0"/>
                </c:manualLayout>
              </c:layout>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Support or oppose hospitals being exempt from paying state and local taxes?</c:v>
                </c:pt>
              </c:strCache>
            </c:strRef>
          </c:cat>
          <c:val>
            <c:numRef>
              <c:f>Sheet1!$D$2</c:f>
              <c:numCache>
                <c:formatCode>0%</c:formatCode>
                <c:ptCount val="1"/>
                <c:pt idx="0">
                  <c:v>-0.18</c:v>
                </c:pt>
              </c:numCache>
            </c:numRef>
          </c:val>
        </c:ser>
        <c:ser>
          <c:idx val="3"/>
          <c:order val="3"/>
          <c:tx>
            <c:strRef>
              <c:f>Sheet1!$E$1</c:f>
              <c:strCache>
                <c:ptCount val="1"/>
                <c:pt idx="0">
                  <c:v>Somewhat Support</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Support or oppose hospitals being exempt from paying state and local taxes?</c:v>
                </c:pt>
              </c:strCache>
            </c:strRef>
          </c:cat>
          <c:val>
            <c:numRef>
              <c:f>Sheet1!$E$2</c:f>
              <c:numCache>
                <c:formatCode>0%</c:formatCode>
                <c:ptCount val="1"/>
                <c:pt idx="0">
                  <c:v>0.33</c:v>
                </c:pt>
              </c:numCache>
            </c:numRef>
          </c:val>
        </c:ser>
        <c:ser>
          <c:idx val="4"/>
          <c:order val="4"/>
          <c:tx>
            <c:strRef>
              <c:f>Sheet1!$F$1</c:f>
              <c:strCache>
                <c:ptCount val="1"/>
                <c:pt idx="0">
                  <c:v>Strongly support</c:v>
                </c:pt>
              </c:strCache>
            </c:strRef>
          </c:tx>
          <c:spPr>
            <a:solidFill>
              <a:schemeClr val="accent3">
                <a:lumMod val="75000"/>
              </a:schemeClr>
            </a:solidFill>
          </c:spPr>
          <c:invertIfNegative val="0"/>
          <c:dLbls>
            <c:dLbl>
              <c:idx val="0"/>
              <c:layout>
                <c:manualLayout>
                  <c:x val="-4.6656749964272687E-3"/>
                  <c:y val="0.1166666666666667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Support or oppose hospitals being exempt from paying state and local taxes?</c:v>
                </c:pt>
              </c:strCache>
            </c:strRef>
          </c:cat>
          <c:val>
            <c:numRef>
              <c:f>Sheet1!$F$2</c:f>
              <c:numCache>
                <c:formatCode>0%</c:formatCode>
                <c:ptCount val="1"/>
                <c:pt idx="0">
                  <c:v>0.08</c:v>
                </c:pt>
              </c:numCache>
            </c:numRef>
          </c:val>
        </c:ser>
        <c:dLbls>
          <c:showLegendKey val="0"/>
          <c:showVal val="1"/>
          <c:showCatName val="0"/>
          <c:showSerName val="0"/>
          <c:showPercent val="0"/>
          <c:showBubbleSize val="0"/>
        </c:dLbls>
        <c:gapWidth val="150"/>
        <c:overlap val="100"/>
        <c:axId val="89460096"/>
        <c:axId val="89470080"/>
      </c:barChart>
      <c:catAx>
        <c:axId val="89460096"/>
        <c:scaling>
          <c:orientation val="maxMin"/>
        </c:scaling>
        <c:delete val="0"/>
        <c:axPos val="l"/>
        <c:numFmt formatCode="General" sourceLinked="1"/>
        <c:majorTickMark val="out"/>
        <c:minorTickMark val="none"/>
        <c:tickLblPos val="high"/>
        <c:txPr>
          <a:bodyPr/>
          <a:lstStyle/>
          <a:p>
            <a:pPr>
              <a:defRPr sz="1400">
                <a:solidFill>
                  <a:schemeClr val="tx1"/>
                </a:solidFill>
              </a:defRPr>
            </a:pPr>
            <a:endParaRPr lang="en-US"/>
          </a:p>
        </c:txPr>
        <c:crossAx val="89470080"/>
        <c:crosses val="autoZero"/>
        <c:auto val="1"/>
        <c:lblAlgn val="ctr"/>
        <c:lblOffset val="100"/>
        <c:noMultiLvlLbl val="0"/>
      </c:catAx>
      <c:valAx>
        <c:axId val="89470080"/>
        <c:scaling>
          <c:orientation val="minMax"/>
          <c:max val="1"/>
          <c:min val="-1"/>
        </c:scaling>
        <c:delete val="0"/>
        <c:axPos val="t"/>
        <c:numFmt formatCode="0%" sourceLinked="0"/>
        <c:majorTickMark val="out"/>
        <c:minorTickMark val="none"/>
        <c:tickLblPos val="nextTo"/>
        <c:txPr>
          <a:bodyPr/>
          <a:lstStyle/>
          <a:p>
            <a:pPr>
              <a:defRPr sz="1200"/>
            </a:pPr>
            <a:endParaRPr lang="en-US"/>
          </a:p>
        </c:txPr>
        <c:crossAx val="89460096"/>
        <c:crosses val="autoZero"/>
        <c:crossBetween val="between"/>
        <c:majorUnit val="0.25"/>
      </c:valAx>
    </c:plotArea>
    <c:legend>
      <c:legendPos val="b"/>
      <c:layout>
        <c:manualLayout>
          <c:xMode val="edge"/>
          <c:yMode val="edge"/>
          <c:x val="1.2133938915905302E-2"/>
          <c:y val="0.93251202974628167"/>
          <c:w val="0.77355274986434641"/>
          <c:h val="5.3599081364829389E-2"/>
        </c:manualLayout>
      </c:layout>
      <c:overlay val="0"/>
      <c:spPr>
        <a:ln>
          <a:solidFill>
            <a:schemeClr val="tx1">
              <a:lumMod val="65000"/>
              <a:lumOff val="35000"/>
            </a:schemeClr>
          </a:solidFill>
        </a:ln>
      </c:spPr>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524390835064151E-2"/>
          <c:y val="7.0506793268488493E-2"/>
          <c:w val="0.49317568495109187"/>
          <c:h val="0.81979909680407737"/>
        </c:manualLayout>
      </c:layout>
      <c:barChart>
        <c:barDir val="bar"/>
        <c:grouping val="stacked"/>
        <c:varyColors val="0"/>
        <c:ser>
          <c:idx val="0"/>
          <c:order val="0"/>
          <c:tx>
            <c:strRef>
              <c:f>Sheet1!$B$1</c:f>
              <c:strCache>
                <c:ptCount val="1"/>
                <c:pt idx="0">
                  <c:v>Not sure</c:v>
                </c:pt>
              </c:strCache>
            </c:strRef>
          </c:tx>
          <c:spPr>
            <a:solidFill>
              <a:schemeClr val="bg1">
                <a:lumMod val="65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2014: Hospitals charged property and sales tax to increase revenue</c:v>
                </c:pt>
                <c:pt idx="1">
                  <c:v>2013: Hospitals charged property and sales tax to increase revenue</c:v>
                </c:pt>
              </c:strCache>
            </c:strRef>
          </c:cat>
          <c:val>
            <c:numRef>
              <c:f>Sheet1!$B$2:$B$3</c:f>
              <c:numCache>
                <c:formatCode>0%</c:formatCode>
                <c:ptCount val="2"/>
                <c:pt idx="0">
                  <c:v>-0.34</c:v>
                </c:pt>
                <c:pt idx="1">
                  <c:v>-0.28999999999999998</c:v>
                </c:pt>
              </c:numCache>
            </c:numRef>
          </c:val>
        </c:ser>
        <c:ser>
          <c:idx val="1"/>
          <c:order val="1"/>
          <c:tx>
            <c:strRef>
              <c:f>Sheet1!$C$1</c:f>
              <c:strCache>
                <c:ptCount val="1"/>
                <c:pt idx="0">
                  <c:v>Bad idea</c:v>
                </c:pt>
              </c:strCache>
            </c:strRef>
          </c:tx>
          <c:spPr>
            <a:solidFill>
              <a:schemeClr val="accent2">
                <a:lumMod val="75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2014: Hospitals charged property and sales tax to increase revenue</c:v>
                </c:pt>
                <c:pt idx="1">
                  <c:v>2013: Hospitals charged property and sales tax to increase revenue</c:v>
                </c:pt>
              </c:strCache>
            </c:strRef>
          </c:cat>
          <c:val>
            <c:numRef>
              <c:f>Sheet1!$C$2:$C$3</c:f>
              <c:numCache>
                <c:formatCode>0%</c:formatCode>
                <c:ptCount val="2"/>
                <c:pt idx="0">
                  <c:v>-0.4</c:v>
                </c:pt>
                <c:pt idx="1">
                  <c:v>-0.39</c:v>
                </c:pt>
              </c:numCache>
            </c:numRef>
          </c:val>
        </c:ser>
        <c:ser>
          <c:idx val="2"/>
          <c:order val="2"/>
          <c:tx>
            <c:strRef>
              <c:f>Sheet1!$D$1</c:f>
              <c:strCache>
                <c:ptCount val="1"/>
                <c:pt idx="0">
                  <c:v>Good idea</c:v>
                </c:pt>
              </c:strCache>
            </c:strRef>
          </c:tx>
          <c:spPr>
            <a:solidFill>
              <a:schemeClr val="accent3">
                <a:lumMod val="75000"/>
              </a:schemeClr>
            </a:solidFill>
          </c:spPr>
          <c:invertIfNegative val="0"/>
          <c:dLbls>
            <c:spPr>
              <a:noFill/>
              <a:ln>
                <a:noFill/>
              </a:ln>
              <a:effectLst/>
            </c:spPr>
            <c:txPr>
              <a:bodyPr/>
              <a:lstStyle/>
              <a:p>
                <a:pPr>
                  <a:defRPr sz="1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2014: Hospitals charged property and sales tax to increase revenue</c:v>
                </c:pt>
                <c:pt idx="1">
                  <c:v>2013: Hospitals charged property and sales tax to increase revenue</c:v>
                </c:pt>
              </c:strCache>
            </c:strRef>
          </c:cat>
          <c:val>
            <c:numRef>
              <c:f>Sheet1!$D$2:$D$3</c:f>
              <c:numCache>
                <c:formatCode>0%</c:formatCode>
                <c:ptCount val="2"/>
                <c:pt idx="0">
                  <c:v>0.26</c:v>
                </c:pt>
                <c:pt idx="1">
                  <c:v>0.32</c:v>
                </c:pt>
              </c:numCache>
            </c:numRef>
          </c:val>
        </c:ser>
        <c:dLbls>
          <c:showLegendKey val="0"/>
          <c:showVal val="1"/>
          <c:showCatName val="0"/>
          <c:showSerName val="0"/>
          <c:showPercent val="0"/>
          <c:showBubbleSize val="0"/>
        </c:dLbls>
        <c:gapWidth val="150"/>
        <c:overlap val="100"/>
        <c:axId val="89612288"/>
        <c:axId val="89613824"/>
      </c:barChart>
      <c:catAx>
        <c:axId val="89612288"/>
        <c:scaling>
          <c:orientation val="maxMin"/>
        </c:scaling>
        <c:delete val="0"/>
        <c:axPos val="l"/>
        <c:numFmt formatCode="General" sourceLinked="1"/>
        <c:majorTickMark val="out"/>
        <c:minorTickMark val="none"/>
        <c:tickLblPos val="high"/>
        <c:txPr>
          <a:bodyPr/>
          <a:lstStyle/>
          <a:p>
            <a:pPr>
              <a:defRPr sz="1400">
                <a:solidFill>
                  <a:schemeClr val="tx1"/>
                </a:solidFill>
              </a:defRPr>
            </a:pPr>
            <a:endParaRPr lang="en-US"/>
          </a:p>
        </c:txPr>
        <c:crossAx val="89613824"/>
        <c:crosses val="autoZero"/>
        <c:auto val="1"/>
        <c:lblAlgn val="ctr"/>
        <c:lblOffset val="100"/>
        <c:noMultiLvlLbl val="0"/>
      </c:catAx>
      <c:valAx>
        <c:axId val="89613824"/>
        <c:scaling>
          <c:orientation val="minMax"/>
          <c:max val="1"/>
          <c:min val="-1"/>
        </c:scaling>
        <c:delete val="0"/>
        <c:axPos val="t"/>
        <c:numFmt formatCode="0%" sourceLinked="0"/>
        <c:majorTickMark val="out"/>
        <c:minorTickMark val="none"/>
        <c:tickLblPos val="nextTo"/>
        <c:txPr>
          <a:bodyPr/>
          <a:lstStyle/>
          <a:p>
            <a:pPr>
              <a:defRPr sz="1200"/>
            </a:pPr>
            <a:endParaRPr lang="en-US"/>
          </a:p>
        </c:txPr>
        <c:crossAx val="89612288"/>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945173519976672E-2"/>
          <c:y val="0.17129334494245912"/>
          <c:w val="0.50323285346907398"/>
          <c:h val="0.72041622501514224"/>
        </c:manualLayout>
      </c:layout>
      <c:barChart>
        <c:barDir val="bar"/>
        <c:grouping val="percentStacked"/>
        <c:varyColors val="0"/>
        <c:ser>
          <c:idx val="0"/>
          <c:order val="0"/>
          <c:tx>
            <c:strRef>
              <c:f>Sheet1!$B$1</c:f>
              <c:strCache>
                <c:ptCount val="1"/>
                <c:pt idx="0">
                  <c:v>Probably not</c:v>
                </c:pt>
              </c:strCache>
            </c:strRef>
          </c:tx>
          <c:spPr>
            <a:solidFill>
              <a:schemeClr val="accent2"/>
            </a:solidFill>
          </c:spPr>
          <c:invertIfNegative val="0"/>
          <c:dLbls>
            <c:dLbl>
              <c:idx val="0"/>
              <c:layout>
                <c:manualLayout>
                  <c:x val="3.3670033670033669E-3"/>
                  <c:y val="9.615384615384615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Hospitals give away enough free services and health education to justify tax-exempt status</c:v>
                </c:pt>
              </c:strCache>
            </c:strRef>
          </c:cat>
          <c:val>
            <c:numRef>
              <c:f>Sheet1!$B$2</c:f>
              <c:numCache>
                <c:formatCode>0%</c:formatCode>
                <c:ptCount val="1"/>
                <c:pt idx="0">
                  <c:v>-0.28000000000000003</c:v>
                </c:pt>
              </c:numCache>
            </c:numRef>
          </c:val>
        </c:ser>
        <c:ser>
          <c:idx val="1"/>
          <c:order val="1"/>
          <c:tx>
            <c:strRef>
              <c:f>Sheet1!$C$1</c:f>
              <c:strCache>
                <c:ptCount val="1"/>
                <c:pt idx="0">
                  <c:v>Definitely not</c:v>
                </c:pt>
              </c:strCache>
            </c:strRef>
          </c:tx>
          <c:spPr>
            <a:solidFill>
              <a:schemeClr val="accent2">
                <a:lumMod val="75000"/>
              </a:schemeClr>
            </a:solidFill>
          </c:spPr>
          <c:invertIfNegative val="0"/>
          <c:dLbls>
            <c:dLbl>
              <c:idx val="0"/>
              <c:layout>
                <c:manualLayout>
                  <c:x val="-3.3670033670033981E-3"/>
                  <c:y val="9.615384615384615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Hospitals give away enough free services and health education to justify tax-exempt status</c:v>
                </c:pt>
              </c:strCache>
            </c:strRef>
          </c:cat>
          <c:val>
            <c:numRef>
              <c:f>Sheet1!$C$2</c:f>
              <c:numCache>
                <c:formatCode>0%</c:formatCode>
                <c:ptCount val="1"/>
                <c:pt idx="0">
                  <c:v>-0.14000000000000001</c:v>
                </c:pt>
              </c:numCache>
            </c:numRef>
          </c:val>
        </c:ser>
        <c:ser>
          <c:idx val="2"/>
          <c:order val="2"/>
          <c:tx>
            <c:strRef>
              <c:f>Sheet1!$D$1</c:f>
              <c:strCache>
                <c:ptCount val="1"/>
                <c:pt idx="0">
                  <c:v>Not sure</c:v>
                </c:pt>
              </c:strCache>
            </c:strRef>
          </c:tx>
          <c:spPr>
            <a:solidFill>
              <a:schemeClr val="bg1">
                <a:lumMod val="6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Hospitals give away enough free services and health education to justify tax-exempt status</c:v>
                </c:pt>
              </c:strCache>
            </c:strRef>
          </c:cat>
          <c:val>
            <c:numRef>
              <c:f>Sheet1!$D$2</c:f>
              <c:numCache>
                <c:formatCode>0%</c:formatCode>
                <c:ptCount val="1"/>
                <c:pt idx="0">
                  <c:v>-0.24</c:v>
                </c:pt>
              </c:numCache>
            </c:numRef>
          </c:val>
        </c:ser>
        <c:ser>
          <c:idx val="3"/>
          <c:order val="3"/>
          <c:tx>
            <c:strRef>
              <c:f>Sheet1!$E$1</c:f>
              <c:strCache>
                <c:ptCount val="1"/>
                <c:pt idx="0">
                  <c:v>Probably</c:v>
                </c:pt>
              </c:strCache>
            </c:strRef>
          </c:tx>
          <c:spPr>
            <a:solidFill>
              <a:schemeClr val="accent3"/>
            </a:solidFill>
          </c:spPr>
          <c:invertIfNegative val="0"/>
          <c:dLbls>
            <c:dLbl>
              <c:idx val="0"/>
              <c:layout>
                <c:manualLayout>
                  <c:x val="-1.6835016835016834E-3"/>
                  <c:y val="8.894230769230769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Hospitals give away enough free services and health education to justify tax-exempt status</c:v>
                </c:pt>
              </c:strCache>
            </c:strRef>
          </c:cat>
          <c:val>
            <c:numRef>
              <c:f>Sheet1!$E$2</c:f>
              <c:numCache>
                <c:formatCode>0%</c:formatCode>
                <c:ptCount val="1"/>
                <c:pt idx="0">
                  <c:v>0.24</c:v>
                </c:pt>
              </c:numCache>
            </c:numRef>
          </c:val>
        </c:ser>
        <c:ser>
          <c:idx val="4"/>
          <c:order val="4"/>
          <c:tx>
            <c:strRef>
              <c:f>Sheet1!$F$1</c:f>
              <c:strCache>
                <c:ptCount val="1"/>
                <c:pt idx="0">
                  <c:v>Definitely</c:v>
                </c:pt>
              </c:strCache>
            </c:strRef>
          </c:tx>
          <c:spPr>
            <a:solidFill>
              <a:schemeClr val="accent3">
                <a:lumMod val="75000"/>
              </a:schemeClr>
            </a:solidFill>
          </c:spPr>
          <c:invertIfNegative val="0"/>
          <c:dLbls>
            <c:dLbl>
              <c:idx val="0"/>
              <c:layout>
                <c:manualLayout>
                  <c:x val="3.3670033670033669E-3"/>
                  <c:y val="8.894230769230769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tx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c:f>
              <c:strCache>
                <c:ptCount val="1"/>
                <c:pt idx="0">
                  <c:v>Hospitals give away enough free services and health education to justify tax-exempt status</c:v>
                </c:pt>
              </c:strCache>
            </c:strRef>
          </c:cat>
          <c:val>
            <c:numRef>
              <c:f>Sheet1!$F$2</c:f>
              <c:numCache>
                <c:formatCode>0%</c:formatCode>
                <c:ptCount val="1"/>
                <c:pt idx="0">
                  <c:v>0.11</c:v>
                </c:pt>
              </c:numCache>
            </c:numRef>
          </c:val>
        </c:ser>
        <c:dLbls>
          <c:showLegendKey val="0"/>
          <c:showVal val="0"/>
          <c:showCatName val="0"/>
          <c:showSerName val="0"/>
          <c:showPercent val="0"/>
          <c:showBubbleSize val="0"/>
        </c:dLbls>
        <c:gapWidth val="150"/>
        <c:overlap val="100"/>
        <c:axId val="89216512"/>
        <c:axId val="89218048"/>
      </c:barChart>
      <c:catAx>
        <c:axId val="89216512"/>
        <c:scaling>
          <c:orientation val="maxMin"/>
        </c:scaling>
        <c:delete val="0"/>
        <c:axPos val="l"/>
        <c:numFmt formatCode="General" sourceLinked="0"/>
        <c:majorTickMark val="out"/>
        <c:minorTickMark val="none"/>
        <c:tickLblPos val="high"/>
        <c:crossAx val="89218048"/>
        <c:crosses val="autoZero"/>
        <c:auto val="1"/>
        <c:lblAlgn val="ctr"/>
        <c:lblOffset val="100"/>
        <c:noMultiLvlLbl val="0"/>
      </c:catAx>
      <c:valAx>
        <c:axId val="89218048"/>
        <c:scaling>
          <c:orientation val="minMax"/>
          <c:max val="1"/>
          <c:min val="-1"/>
        </c:scaling>
        <c:delete val="0"/>
        <c:axPos val="t"/>
        <c:numFmt formatCode="0%" sourceLinked="1"/>
        <c:majorTickMark val="out"/>
        <c:minorTickMark val="none"/>
        <c:tickLblPos val="nextTo"/>
        <c:crossAx val="89216512"/>
        <c:crosses val="autoZero"/>
        <c:crossBetween val="between"/>
        <c:majorUnit val="0.25"/>
      </c:valAx>
    </c:plotArea>
    <c:legend>
      <c:legendPos val="b"/>
      <c:layout>
        <c:manualLayout>
          <c:xMode val="edge"/>
          <c:yMode val="edge"/>
          <c:x val="4.9463002730719248E-2"/>
          <c:y val="0.92267432616596001"/>
          <c:w val="0.80780548264800234"/>
          <c:h val="4.9287363718958206E-2"/>
        </c:manualLayout>
      </c:layout>
      <c:overlay val="0"/>
      <c:spPr>
        <a:ln>
          <a:solidFill>
            <a:schemeClr val="tx1">
              <a:lumMod val="50000"/>
              <a:lumOff val="50000"/>
            </a:schemeClr>
          </a:solidFill>
        </a:ln>
      </c:spPr>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524390835064151E-2"/>
          <c:y val="7.0506793268488493E-2"/>
          <c:w val="0.48378200349962364"/>
          <c:h val="0.81979909680407737"/>
        </c:manualLayout>
      </c:layout>
      <c:barChart>
        <c:barDir val="bar"/>
        <c:grouping val="stacked"/>
        <c:varyColors val="0"/>
        <c:ser>
          <c:idx val="0"/>
          <c:order val="0"/>
          <c:tx>
            <c:strRef>
              <c:f>Sheet1!$B$1</c:f>
              <c:strCache>
                <c:ptCount val="1"/>
                <c:pt idx="0">
                  <c:v>Not sure</c:v>
                </c:pt>
              </c:strCache>
            </c:strRef>
          </c:tx>
          <c:spPr>
            <a:solidFill>
              <a:schemeClr val="bg1">
                <a:lumMod val="65000"/>
              </a:schemeClr>
            </a:solidFill>
          </c:spPr>
          <c:invertIfNegative val="0"/>
          <c:dLbls>
            <c:dLbl>
              <c:idx val="1"/>
              <c:layout>
                <c:manualLayout>
                  <c:x val="0"/>
                  <c:y val="1.148897058823529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While hospitals may have once been charitable organizations that were run by churches or community organizations, they now are really just profitable enterprises and should be treated like any other business.</c:v>
                </c:pt>
                <c:pt idx="1">
                  <c:v>If we start taxing hospitals, it will just raise the cost of healthcare and hospitals will have to charge us more at a time when healthcare costs are already rising.</c:v>
                </c:pt>
                <c:pt idx="2">
                  <c:v>Hospitals are an important part of the community because of the vital services they provide and therefore, they should not be subject to any local taxes.</c:v>
                </c:pt>
              </c:strCache>
            </c:strRef>
          </c:cat>
          <c:val>
            <c:numRef>
              <c:f>Sheet1!$B$2:$B$4</c:f>
              <c:numCache>
                <c:formatCode>0%</c:formatCode>
                <c:ptCount val="3"/>
                <c:pt idx="0">
                  <c:v>-0.11</c:v>
                </c:pt>
                <c:pt idx="1">
                  <c:v>-0.08</c:v>
                </c:pt>
                <c:pt idx="2">
                  <c:v>-0.15</c:v>
                </c:pt>
              </c:numCache>
            </c:numRef>
          </c:val>
        </c:ser>
        <c:ser>
          <c:idx val="1"/>
          <c:order val="1"/>
          <c:tx>
            <c:strRef>
              <c:f>Sheet1!$C$1</c:f>
              <c:strCache>
                <c:ptCount val="1"/>
                <c:pt idx="0">
                  <c:v>Somewhat disagree</c:v>
                </c:pt>
              </c:strCache>
            </c:strRef>
          </c:tx>
          <c:spPr>
            <a:solidFill>
              <a:schemeClr val="accent6"/>
            </a:solidFill>
          </c:spPr>
          <c:invertIfNegative val="0"/>
          <c:dLbls>
            <c:dLbl>
              <c:idx val="1"/>
              <c:layout>
                <c:manualLayout>
                  <c:x val="0"/>
                  <c:y val="-2.757352941176470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While hospitals may have once been charitable organizations that were run by churches or community organizations, they now are really just profitable enterprises and should be treated like any other business.</c:v>
                </c:pt>
                <c:pt idx="1">
                  <c:v>If we start taxing hospitals, it will just raise the cost of healthcare and hospitals will have to charge us more at a time when healthcare costs are already rising.</c:v>
                </c:pt>
                <c:pt idx="2">
                  <c:v>Hospitals are an important part of the community because of the vital services they provide and therefore, they should not be subject to any local taxes.</c:v>
                </c:pt>
              </c:strCache>
            </c:strRef>
          </c:cat>
          <c:val>
            <c:numRef>
              <c:f>Sheet1!$C$2:$C$4</c:f>
              <c:numCache>
                <c:formatCode>0%</c:formatCode>
                <c:ptCount val="3"/>
                <c:pt idx="0">
                  <c:v>-0.2</c:v>
                </c:pt>
                <c:pt idx="1">
                  <c:v>-0.06</c:v>
                </c:pt>
                <c:pt idx="2">
                  <c:v>-0.23</c:v>
                </c:pt>
              </c:numCache>
            </c:numRef>
          </c:val>
        </c:ser>
        <c:ser>
          <c:idx val="2"/>
          <c:order val="2"/>
          <c:tx>
            <c:strRef>
              <c:f>Sheet1!$D$1</c:f>
              <c:strCache>
                <c:ptCount val="1"/>
                <c:pt idx="0">
                  <c:v>Strongly disagree</c:v>
                </c:pt>
              </c:strCache>
            </c:strRef>
          </c:tx>
          <c:spPr>
            <a:solidFill>
              <a:schemeClr val="accent2"/>
            </a:solidFill>
          </c:spPr>
          <c:invertIfNegative val="0"/>
          <c:dLbls>
            <c:dLbl>
              <c:idx val="0"/>
              <c:layout>
                <c:manualLayout>
                  <c:x val="-3.110449997618179E-3"/>
                  <c:y val="2.297794117647054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2.527573529411756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5552249988090895E-3"/>
                  <c:y val="2.987132352941176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While hospitals may have once been charitable organizations that were run by churches or community organizations, they now are really just profitable enterprises and should be treated like any other business.</c:v>
                </c:pt>
                <c:pt idx="1">
                  <c:v>If we start taxing hospitals, it will just raise the cost of healthcare and hospitals will have to charge us more at a time when healthcare costs are already rising.</c:v>
                </c:pt>
                <c:pt idx="2">
                  <c:v>Hospitals are an important part of the community because of the vital services they provide and therefore, they should not be subject to any local taxes.</c:v>
                </c:pt>
              </c:strCache>
            </c:strRef>
          </c:cat>
          <c:val>
            <c:numRef>
              <c:f>Sheet1!$D$2:$D$4</c:f>
              <c:numCache>
                <c:formatCode>0%</c:formatCode>
                <c:ptCount val="3"/>
                <c:pt idx="0">
                  <c:v>-0.04</c:v>
                </c:pt>
                <c:pt idx="1">
                  <c:v>-0.02</c:v>
                </c:pt>
                <c:pt idx="2">
                  <c:v>-0.05</c:v>
                </c:pt>
              </c:numCache>
            </c:numRef>
          </c:val>
        </c:ser>
        <c:ser>
          <c:idx val="3"/>
          <c:order val="3"/>
          <c:tx>
            <c:strRef>
              <c:f>Sheet1!$E$1</c:f>
              <c:strCache>
                <c:ptCount val="1"/>
                <c:pt idx="0">
                  <c:v>Somewhat agree</c:v>
                </c:pt>
              </c:strCache>
            </c:strRef>
          </c:tx>
          <c:spPr>
            <a:solidFill>
              <a:schemeClr val="accent1"/>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While hospitals may have once been charitable organizations that were run by churches or community organizations, they now are really just profitable enterprises and should be treated like any other business.</c:v>
                </c:pt>
                <c:pt idx="1">
                  <c:v>If we start taxing hospitals, it will just raise the cost of healthcare and hospitals will have to charge us more at a time when healthcare costs are already rising.</c:v>
                </c:pt>
                <c:pt idx="2">
                  <c:v>Hospitals are an important part of the community because of the vital services they provide and therefore, they should not be subject to any local taxes.</c:v>
                </c:pt>
              </c:strCache>
            </c:strRef>
          </c:cat>
          <c:val>
            <c:numRef>
              <c:f>Sheet1!$E$2:$E$4</c:f>
              <c:numCache>
                <c:formatCode>0%</c:formatCode>
                <c:ptCount val="3"/>
                <c:pt idx="0">
                  <c:v>0.47</c:v>
                </c:pt>
                <c:pt idx="1">
                  <c:v>0.31</c:v>
                </c:pt>
                <c:pt idx="2">
                  <c:v>0.34</c:v>
                </c:pt>
              </c:numCache>
            </c:numRef>
          </c:val>
        </c:ser>
        <c:ser>
          <c:idx val="4"/>
          <c:order val="4"/>
          <c:tx>
            <c:strRef>
              <c:f>Sheet1!$F$1</c:f>
              <c:strCache>
                <c:ptCount val="1"/>
                <c:pt idx="0">
                  <c:v>Strongly agree</c:v>
                </c:pt>
              </c:strCache>
            </c:strRef>
          </c:tx>
          <c:spPr>
            <a:solidFill>
              <a:schemeClr val="tx2"/>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While hospitals may have once been charitable organizations that were run by churches or community organizations, they now are really just profitable enterprises and should be treated like any other business.</c:v>
                </c:pt>
                <c:pt idx="1">
                  <c:v>If we start taxing hospitals, it will just raise the cost of healthcare and hospitals will have to charge us more at a time when healthcare costs are already rising.</c:v>
                </c:pt>
                <c:pt idx="2">
                  <c:v>Hospitals are an important part of the community because of the vital services they provide and therefore, they should not be subject to any local taxes.</c:v>
                </c:pt>
              </c:strCache>
            </c:strRef>
          </c:cat>
          <c:val>
            <c:numRef>
              <c:f>Sheet1!$F$2:$F$4</c:f>
              <c:numCache>
                <c:formatCode>0%</c:formatCode>
                <c:ptCount val="3"/>
                <c:pt idx="0">
                  <c:v>0.19</c:v>
                </c:pt>
                <c:pt idx="1">
                  <c:v>0.53</c:v>
                </c:pt>
                <c:pt idx="2">
                  <c:v>0.23</c:v>
                </c:pt>
              </c:numCache>
            </c:numRef>
          </c:val>
        </c:ser>
        <c:dLbls>
          <c:showLegendKey val="0"/>
          <c:showVal val="1"/>
          <c:showCatName val="0"/>
          <c:showSerName val="0"/>
          <c:showPercent val="0"/>
          <c:showBubbleSize val="0"/>
        </c:dLbls>
        <c:gapWidth val="150"/>
        <c:overlap val="100"/>
        <c:axId val="89302144"/>
        <c:axId val="89303680"/>
      </c:barChart>
      <c:catAx>
        <c:axId val="89302144"/>
        <c:scaling>
          <c:orientation val="maxMin"/>
        </c:scaling>
        <c:delete val="0"/>
        <c:axPos val="l"/>
        <c:numFmt formatCode="General" sourceLinked="1"/>
        <c:majorTickMark val="out"/>
        <c:minorTickMark val="none"/>
        <c:tickLblPos val="high"/>
        <c:txPr>
          <a:bodyPr/>
          <a:lstStyle/>
          <a:p>
            <a:pPr>
              <a:defRPr sz="1200">
                <a:solidFill>
                  <a:schemeClr val="tx1"/>
                </a:solidFill>
              </a:defRPr>
            </a:pPr>
            <a:endParaRPr lang="en-US"/>
          </a:p>
        </c:txPr>
        <c:crossAx val="89303680"/>
        <c:crosses val="autoZero"/>
        <c:auto val="1"/>
        <c:lblAlgn val="ctr"/>
        <c:lblOffset val="100"/>
        <c:noMultiLvlLbl val="0"/>
      </c:catAx>
      <c:valAx>
        <c:axId val="89303680"/>
        <c:scaling>
          <c:orientation val="minMax"/>
          <c:max val="1"/>
          <c:min val="-1"/>
        </c:scaling>
        <c:delete val="0"/>
        <c:axPos val="t"/>
        <c:numFmt formatCode="0%" sourceLinked="0"/>
        <c:majorTickMark val="out"/>
        <c:minorTickMark val="none"/>
        <c:tickLblPos val="nextTo"/>
        <c:txPr>
          <a:bodyPr/>
          <a:lstStyle/>
          <a:p>
            <a:pPr>
              <a:defRPr sz="1200"/>
            </a:pPr>
            <a:endParaRPr lang="en-US"/>
          </a:p>
        </c:txPr>
        <c:crossAx val="89302144"/>
        <c:crosses val="autoZero"/>
        <c:crossBetween val="between"/>
        <c:majorUnit val="0.25"/>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solidFill>
                  <a:schemeClr val="tx2"/>
                </a:solidFill>
              </a:defRPr>
            </a:pPr>
            <a:r>
              <a:rPr lang="en-US" sz="1800" b="0" dirty="0" smtClean="0">
                <a:solidFill>
                  <a:schemeClr val="tx2"/>
                </a:solidFill>
              </a:rPr>
              <a:t>Do you believe local hospitals are…</a:t>
            </a:r>
            <a:endParaRPr lang="en-US" sz="1800" b="0" dirty="0">
              <a:solidFill>
                <a:schemeClr val="tx2"/>
              </a:solidFill>
            </a:endParaRPr>
          </a:p>
        </c:rich>
      </c:tx>
      <c:layout/>
      <c:overlay val="0"/>
    </c:title>
    <c:autoTitleDeleted val="0"/>
    <c:plotArea>
      <c:layout/>
      <c:pieChart>
        <c:varyColors val="1"/>
        <c:ser>
          <c:idx val="0"/>
          <c:order val="0"/>
          <c:tx>
            <c:strRef>
              <c:f>Sheet1!$B$1</c:f>
              <c:strCache>
                <c:ptCount val="1"/>
                <c:pt idx="0">
                  <c:v>Column1</c:v>
                </c:pt>
              </c:strCache>
            </c:strRef>
          </c:tx>
          <c:spPr>
            <a:ln w="25400">
              <a:solidFill>
                <a:schemeClr val="bg1"/>
              </a:solidFill>
            </a:ln>
          </c:spPr>
          <c:explosion val="9"/>
          <c:dPt>
            <c:idx val="0"/>
            <c:bubble3D val="0"/>
            <c:explosion val="20"/>
            <c:spPr>
              <a:solidFill>
                <a:schemeClr val="accent3">
                  <a:lumMod val="75000"/>
                </a:schemeClr>
              </a:solidFill>
              <a:ln w="25400">
                <a:solidFill>
                  <a:schemeClr val="bg1"/>
                </a:solidFill>
              </a:ln>
            </c:spPr>
          </c:dPt>
          <c:dPt>
            <c:idx val="1"/>
            <c:bubble3D val="0"/>
            <c:explosion val="0"/>
            <c:spPr>
              <a:solidFill>
                <a:schemeClr val="accent3"/>
              </a:solidFill>
              <a:ln w="25400">
                <a:solidFill>
                  <a:schemeClr val="bg1"/>
                </a:solidFill>
              </a:ln>
            </c:spPr>
          </c:dPt>
          <c:dPt>
            <c:idx val="2"/>
            <c:bubble3D val="0"/>
            <c:explosion val="0"/>
            <c:spPr>
              <a:solidFill>
                <a:schemeClr val="accent2"/>
              </a:solidFill>
              <a:ln w="25400">
                <a:solidFill>
                  <a:schemeClr val="bg1"/>
                </a:solidFill>
              </a:ln>
            </c:spPr>
          </c:dPt>
          <c:dPt>
            <c:idx val="3"/>
            <c:bubble3D val="0"/>
            <c:explosion val="0"/>
            <c:spPr>
              <a:solidFill>
                <a:schemeClr val="bg1">
                  <a:lumMod val="75000"/>
                </a:schemeClr>
              </a:solidFill>
              <a:ln w="25400">
                <a:solidFill>
                  <a:schemeClr val="bg1"/>
                </a:solidFill>
              </a:ln>
            </c:spPr>
          </c:dPt>
          <c:dPt>
            <c:idx val="4"/>
            <c:bubble3D val="0"/>
            <c:spPr>
              <a:solidFill>
                <a:schemeClr val="bg1">
                  <a:lumMod val="75000"/>
                </a:schemeClr>
              </a:solidFill>
              <a:ln w="25400">
                <a:solidFill>
                  <a:schemeClr val="bg1"/>
                </a:solidFill>
              </a:ln>
            </c:spPr>
          </c:dPt>
          <c:dLbls>
            <c:dLbl>
              <c:idx val="0"/>
              <c:layout>
                <c:manualLayout>
                  <c:x val="-3.6246799038464544E-4"/>
                  <c:y val="5.1614180829018551E-2"/>
                </c:manualLayout>
              </c:layout>
              <c:showLegendKey val="0"/>
              <c:showVal val="1"/>
              <c:showCatName val="1"/>
              <c:showSerName val="0"/>
              <c:showPercent val="0"/>
              <c:showBubbleSize val="0"/>
              <c:extLst>
                <c:ext xmlns:c15="http://schemas.microsoft.com/office/drawing/2012/chart" uri="{CE6537A1-D6FC-4f65-9D91-7224C49458BB}"/>
              </c:extLst>
            </c:dLbl>
            <c:dLbl>
              <c:idx val="1"/>
              <c:layout>
                <c:manualLayout>
                  <c:x val="-9.8089717308529351E-3"/>
                  <c:y val="-2.2175256049190611E-2"/>
                </c:manualLayout>
              </c:layout>
              <c:showLegendKey val="0"/>
              <c:showVal val="1"/>
              <c:showCatName val="1"/>
              <c:showSerName val="0"/>
              <c:showPercent val="0"/>
              <c:showBubbleSize val="0"/>
              <c:extLst>
                <c:ext xmlns:c15="http://schemas.microsoft.com/office/drawing/2012/chart" uri="{CE6537A1-D6FC-4f65-9D91-7224C49458BB}"/>
              </c:extLst>
            </c:dLbl>
            <c:dLbl>
              <c:idx val="2"/>
              <c:layout>
                <c:manualLayout>
                  <c:x val="5.8336283497186529E-3"/>
                  <c:y val="7.3459044143782638E-3"/>
                </c:manualLayout>
              </c:layout>
              <c:showLegendKey val="0"/>
              <c:showVal val="1"/>
              <c:showCatName val="1"/>
              <c:showSerName val="0"/>
              <c:showPercent val="0"/>
              <c:showBubbleSize val="0"/>
              <c:extLst>
                <c:ext xmlns:c15="http://schemas.microsoft.com/office/drawing/2012/chart" uri="{CE6537A1-D6FC-4f65-9D91-7224C49458BB}"/>
              </c:extLst>
            </c:dLbl>
            <c:dLbl>
              <c:idx val="3"/>
              <c:layout>
                <c:manualLayout>
                  <c:x val="-6.2182008695296927E-4"/>
                  <c:y val="3.3007373454404146E-2"/>
                </c:manualLayout>
              </c:layout>
              <c:showLegendKey val="0"/>
              <c:showVal val="1"/>
              <c:showCatName val="1"/>
              <c:showSerName val="0"/>
              <c:showPercent val="0"/>
              <c:showBubbleSize val="0"/>
              <c:extLst>
                <c:ext xmlns:c15="http://schemas.microsoft.com/office/drawing/2012/chart" uri="{CE6537A1-D6FC-4f65-9D91-7224C49458BB}"/>
              </c:extLst>
            </c:dLbl>
            <c:dLbl>
              <c:idx val="4"/>
              <c:layout>
                <c:manualLayout>
                  <c:x val="2.1981970805124554E-2"/>
                  <c:y val="8.4570182873932309E-3"/>
                </c:manualLayout>
              </c:layou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200">
                    <a:solidFill>
                      <a:schemeClr val="tx1"/>
                    </a:solidFill>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Making a large profit</c:v>
                </c:pt>
                <c:pt idx="1">
                  <c:v>Making a small profit</c:v>
                </c:pt>
                <c:pt idx="2">
                  <c:v>Losing money</c:v>
                </c:pt>
                <c:pt idx="3">
                  <c:v>Not sure</c:v>
                </c:pt>
              </c:strCache>
            </c:strRef>
          </c:cat>
          <c:val>
            <c:numRef>
              <c:f>Sheet1!$B$2:$B$5</c:f>
              <c:numCache>
                <c:formatCode>0%</c:formatCode>
                <c:ptCount val="4"/>
                <c:pt idx="0">
                  <c:v>0.4</c:v>
                </c:pt>
                <c:pt idx="1">
                  <c:v>0.32</c:v>
                </c:pt>
                <c:pt idx="2">
                  <c:v>0.06</c:v>
                </c:pt>
                <c:pt idx="3">
                  <c:v>0.22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Appropriate</c:v>
                </c:pt>
              </c:strCache>
            </c:strRef>
          </c:tx>
          <c:spPr>
            <a:solidFill>
              <a:schemeClr val="tx2"/>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Health insurers</c:v>
                </c:pt>
                <c:pt idx="1">
                  <c:v>Hospitals</c:v>
                </c:pt>
                <c:pt idx="2">
                  <c:v>Doctors</c:v>
                </c:pt>
              </c:strCache>
            </c:strRef>
          </c:cat>
          <c:val>
            <c:numRef>
              <c:f>Sheet1!$B$2:$B$4</c:f>
              <c:numCache>
                <c:formatCode>0%</c:formatCode>
                <c:ptCount val="3"/>
                <c:pt idx="0">
                  <c:v>-0.21</c:v>
                </c:pt>
                <c:pt idx="1">
                  <c:v>-0.35</c:v>
                </c:pt>
                <c:pt idx="2">
                  <c:v>-0.53</c:v>
                </c:pt>
              </c:numCache>
            </c:numRef>
          </c:val>
        </c:ser>
        <c:ser>
          <c:idx val="1"/>
          <c:order val="1"/>
          <c:tx>
            <c:strRef>
              <c:f>Sheet1!$C$1</c:f>
              <c:strCache>
                <c:ptCount val="1"/>
                <c:pt idx="0">
                  <c:v>Too much</c:v>
                </c:pt>
              </c:strCache>
            </c:strRef>
          </c:tx>
          <c:spPr>
            <a:solidFill>
              <a:schemeClr val="accent2"/>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Health insurers</c:v>
                </c:pt>
                <c:pt idx="1">
                  <c:v>Hospitals</c:v>
                </c:pt>
                <c:pt idx="2">
                  <c:v>Doctors</c:v>
                </c:pt>
              </c:strCache>
            </c:strRef>
          </c:cat>
          <c:val>
            <c:numRef>
              <c:f>Sheet1!$C$2:$C$4</c:f>
              <c:numCache>
                <c:formatCode>0%</c:formatCode>
                <c:ptCount val="3"/>
                <c:pt idx="0">
                  <c:v>0.65</c:v>
                </c:pt>
                <c:pt idx="1">
                  <c:v>0.45</c:v>
                </c:pt>
                <c:pt idx="2">
                  <c:v>0.28999999999999998</c:v>
                </c:pt>
              </c:numCache>
            </c:numRef>
          </c:val>
        </c:ser>
        <c:ser>
          <c:idx val="2"/>
          <c:order val="2"/>
          <c:tx>
            <c:strRef>
              <c:f>Sheet1!$D$1</c:f>
              <c:strCache>
                <c:ptCount val="1"/>
                <c:pt idx="0">
                  <c:v>Too little</c:v>
                </c:pt>
              </c:strCache>
            </c:strRef>
          </c:tx>
          <c:spPr>
            <a:solidFill>
              <a:schemeClr val="accent3"/>
            </a:solidFill>
          </c:spPr>
          <c:invertIfNegative val="0"/>
          <c:dLbls>
            <c:spPr>
              <a:noFill/>
              <a:ln>
                <a:noFill/>
              </a:ln>
              <a:effectLst/>
            </c:spPr>
            <c:txPr>
              <a:bodyPr/>
              <a:lstStyle/>
              <a:p>
                <a:pPr>
                  <a:defRPr sz="14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Health insurers</c:v>
                </c:pt>
                <c:pt idx="1">
                  <c:v>Hospitals</c:v>
                </c:pt>
                <c:pt idx="2">
                  <c:v>Doctors</c:v>
                </c:pt>
              </c:strCache>
            </c:strRef>
          </c:cat>
          <c:val>
            <c:numRef>
              <c:f>Sheet1!$D$2:$D$4</c:f>
              <c:numCache>
                <c:formatCode>0%</c:formatCode>
                <c:ptCount val="3"/>
                <c:pt idx="0">
                  <c:v>-0.02</c:v>
                </c:pt>
                <c:pt idx="1">
                  <c:v>-0.05</c:v>
                </c:pt>
                <c:pt idx="2">
                  <c:v>-0.1</c:v>
                </c:pt>
              </c:numCache>
            </c:numRef>
          </c:val>
        </c:ser>
        <c:ser>
          <c:idx val="3"/>
          <c:order val="3"/>
          <c:tx>
            <c:strRef>
              <c:f>Sheet1!$E$1</c:f>
              <c:strCache>
                <c:ptCount val="1"/>
                <c:pt idx="0">
                  <c:v>Not sure</c:v>
                </c:pt>
              </c:strCache>
            </c:strRef>
          </c:tx>
          <c:spPr>
            <a:solidFill>
              <a:schemeClr val="bg1">
                <a:lumMod val="65000"/>
              </a:schemeClr>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Health insurers</c:v>
                </c:pt>
                <c:pt idx="1">
                  <c:v>Hospitals</c:v>
                </c:pt>
                <c:pt idx="2">
                  <c:v>Doctors</c:v>
                </c:pt>
              </c:strCache>
            </c:strRef>
          </c:cat>
          <c:val>
            <c:numRef>
              <c:f>Sheet1!$E$2:$E$4</c:f>
              <c:numCache>
                <c:formatCode>0%</c:formatCode>
                <c:ptCount val="3"/>
                <c:pt idx="0">
                  <c:v>-0.13</c:v>
                </c:pt>
                <c:pt idx="1">
                  <c:v>-0.16</c:v>
                </c:pt>
                <c:pt idx="2">
                  <c:v>-0.08</c:v>
                </c:pt>
              </c:numCache>
            </c:numRef>
          </c:val>
        </c:ser>
        <c:dLbls>
          <c:showLegendKey val="0"/>
          <c:showVal val="0"/>
          <c:showCatName val="0"/>
          <c:showSerName val="0"/>
          <c:showPercent val="0"/>
          <c:showBubbleSize val="0"/>
        </c:dLbls>
        <c:gapWidth val="150"/>
        <c:overlap val="100"/>
        <c:axId val="90138880"/>
        <c:axId val="90148864"/>
      </c:barChart>
      <c:catAx>
        <c:axId val="90138880"/>
        <c:scaling>
          <c:orientation val="minMax"/>
        </c:scaling>
        <c:delete val="0"/>
        <c:axPos val="b"/>
        <c:numFmt formatCode="General" sourceLinked="1"/>
        <c:majorTickMark val="none"/>
        <c:minorTickMark val="none"/>
        <c:tickLblPos val="low"/>
        <c:spPr>
          <a:ln>
            <a:noFill/>
          </a:ln>
        </c:spPr>
        <c:txPr>
          <a:bodyPr/>
          <a:lstStyle/>
          <a:p>
            <a:pPr>
              <a:defRPr sz="1400"/>
            </a:pPr>
            <a:endParaRPr lang="en-US"/>
          </a:p>
        </c:txPr>
        <c:crossAx val="90148864"/>
        <c:crossesAt val="0"/>
        <c:auto val="1"/>
        <c:lblAlgn val="ctr"/>
        <c:lblOffset val="100"/>
        <c:noMultiLvlLbl val="0"/>
      </c:catAx>
      <c:valAx>
        <c:axId val="90148864"/>
        <c:scaling>
          <c:orientation val="minMax"/>
          <c:max val="1"/>
          <c:min val="-1"/>
        </c:scaling>
        <c:delete val="0"/>
        <c:axPos val="l"/>
        <c:numFmt formatCode="0%" sourceLinked="1"/>
        <c:majorTickMark val="out"/>
        <c:minorTickMark val="none"/>
        <c:tickLblPos val="low"/>
        <c:spPr>
          <a:ln>
            <a:solidFill>
              <a:schemeClr val="tx1">
                <a:lumMod val="50000"/>
                <a:lumOff val="50000"/>
              </a:schemeClr>
            </a:solidFill>
          </a:ln>
        </c:spPr>
        <c:txPr>
          <a:bodyPr anchor="t" anchorCtr="0"/>
          <a:lstStyle/>
          <a:p>
            <a:pPr>
              <a:defRPr sz="1400"/>
            </a:pPr>
            <a:endParaRPr lang="en-US"/>
          </a:p>
        </c:txPr>
        <c:crossAx val="90138880"/>
        <c:crossesAt val="1"/>
        <c:crossBetween val="between"/>
        <c:majorUnit val="0.25"/>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0" normalizeH="0" baseline="0">
                <a:solidFill>
                  <a:schemeClr val="tx2"/>
                </a:solidFill>
                <a:latin typeface="+mj-lt"/>
                <a:ea typeface="+mj-ea"/>
                <a:cs typeface="+mj-cs"/>
              </a:defRPr>
            </a:pPr>
            <a:r>
              <a:rPr lang="en-US" sz="1800" dirty="0" smtClean="0">
                <a:solidFill>
                  <a:schemeClr val="tx2"/>
                </a:solidFill>
              </a:rPr>
              <a:t>Favorability rating for people/organizations</a:t>
            </a:r>
            <a:r>
              <a:rPr lang="en-US" sz="1800" baseline="0" dirty="0" smtClean="0">
                <a:solidFill>
                  <a:schemeClr val="tx2"/>
                </a:solidFill>
              </a:rPr>
              <a:t> in the news</a:t>
            </a:r>
            <a:endParaRPr lang="en-US" sz="1800" dirty="0">
              <a:solidFill>
                <a:schemeClr val="tx2"/>
              </a:solidFill>
            </a:endParaRPr>
          </a:p>
        </c:rich>
      </c:tx>
      <c:layout>
        <c:manualLayout>
          <c:xMode val="edge"/>
          <c:yMode val="edge"/>
          <c:x val="0.10715554495082054"/>
          <c:y val="6.0282568607021733E-2"/>
        </c:manualLayout>
      </c:layout>
      <c:overlay val="0"/>
      <c:spPr>
        <a:noFill/>
        <a:ln>
          <a:noFill/>
        </a:ln>
        <a:effectLst/>
      </c:spPr>
    </c:title>
    <c:autoTitleDeleted val="0"/>
    <c:plotArea>
      <c:layout>
        <c:manualLayout>
          <c:layoutTarget val="inner"/>
          <c:xMode val="edge"/>
          <c:yMode val="edge"/>
          <c:x val="2.1164021164021163E-2"/>
          <c:y val="0.18082693918817891"/>
          <c:w val="0.95767195767195767"/>
          <c:h val="0.6777101642581328"/>
        </c:manualLayout>
      </c:layout>
      <c:barChart>
        <c:barDir val="col"/>
        <c:grouping val="clustered"/>
        <c:varyColors val="0"/>
        <c:ser>
          <c:idx val="0"/>
          <c:order val="0"/>
          <c:tx>
            <c:strRef>
              <c:f>Sheet1!$B$1</c:f>
              <c:strCache>
                <c:ptCount val="1"/>
                <c:pt idx="0">
                  <c:v>Column1</c:v>
                </c:pt>
              </c:strCache>
            </c:strRef>
          </c:tx>
          <c:spPr>
            <a:solidFill>
              <a:schemeClr val="tx2"/>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spPr>
              <a:solidFill>
                <a:schemeClr val="accent4"/>
              </a:solidFill>
              <a:ln>
                <a:noFill/>
              </a:ln>
              <a:effectLst/>
            </c:spPr>
          </c:dPt>
          <c:dPt>
            <c:idx val="4"/>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Academic medical centers</c:v>
                </c:pt>
                <c:pt idx="1">
                  <c:v>Non-profit hospitals</c:v>
                </c:pt>
                <c:pt idx="2">
                  <c:v>Physicians</c:v>
                </c:pt>
                <c:pt idx="3">
                  <c:v>Catholic hospitals</c:v>
                </c:pt>
                <c:pt idx="4">
                  <c:v>For-profit hospitals</c:v>
                </c:pt>
                <c:pt idx="5">
                  <c:v>Health insurance companies</c:v>
                </c:pt>
              </c:strCache>
            </c:strRef>
          </c:cat>
          <c:val>
            <c:numRef>
              <c:f>Sheet1!$B$2:$B$7</c:f>
              <c:numCache>
                <c:formatCode>0.00</c:formatCode>
                <c:ptCount val="6"/>
                <c:pt idx="0">
                  <c:v>7</c:v>
                </c:pt>
                <c:pt idx="1">
                  <c:v>6.98</c:v>
                </c:pt>
                <c:pt idx="2">
                  <c:v>6.89</c:v>
                </c:pt>
                <c:pt idx="3">
                  <c:v>5.9</c:v>
                </c:pt>
                <c:pt idx="4">
                  <c:v>5.09</c:v>
                </c:pt>
                <c:pt idx="5">
                  <c:v>4.68</c:v>
                </c:pt>
              </c:numCache>
            </c:numRef>
          </c:val>
        </c:ser>
        <c:dLbls>
          <c:showLegendKey val="0"/>
          <c:showVal val="0"/>
          <c:showCatName val="0"/>
          <c:showSerName val="0"/>
          <c:showPercent val="0"/>
          <c:showBubbleSize val="0"/>
        </c:dLbls>
        <c:gapWidth val="199"/>
        <c:axId val="89764608"/>
        <c:axId val="89766144"/>
      </c:barChart>
      <c:catAx>
        <c:axId val="8976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0" normalizeH="0" baseline="0">
                <a:solidFill>
                  <a:schemeClr val="tx1"/>
                </a:solidFill>
                <a:latin typeface="+mn-lt"/>
                <a:ea typeface="+mn-ea"/>
                <a:cs typeface="+mn-cs"/>
              </a:defRPr>
            </a:pPr>
            <a:endParaRPr lang="en-US"/>
          </a:p>
        </c:txPr>
        <c:crossAx val="89766144"/>
        <c:crosses val="autoZero"/>
        <c:auto val="1"/>
        <c:lblAlgn val="ctr"/>
        <c:lblOffset val="100"/>
        <c:noMultiLvlLbl val="0"/>
      </c:catAx>
      <c:valAx>
        <c:axId val="89766144"/>
        <c:scaling>
          <c:orientation val="minMax"/>
          <c:max val="10"/>
          <c:min val="1"/>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8976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1" cy="464820"/>
          </a:xfrm>
          <a:prstGeom prst="rect">
            <a:avLst/>
          </a:prstGeom>
        </p:spPr>
        <p:txBody>
          <a:bodyPr vert="horz" lIns="93169" tIns="46585" rIns="93169" bIns="46585"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1" cy="464820"/>
          </a:xfrm>
          <a:prstGeom prst="rect">
            <a:avLst/>
          </a:prstGeom>
        </p:spPr>
        <p:txBody>
          <a:bodyPr vert="horz" lIns="93169" tIns="46585" rIns="93169" bIns="46585" rtlCol="0"/>
          <a:lstStyle>
            <a:lvl1pPr algn="r">
              <a:defRPr sz="1200"/>
            </a:lvl1pPr>
          </a:lstStyle>
          <a:p>
            <a:fld id="{CA92E4DF-66A2-4E0B-A628-874003558175}" type="datetimeFigureOut">
              <a:rPr lang="en-US" smtClean="0"/>
              <a:pPr/>
              <a:t>11/11/2014</a:t>
            </a:fld>
            <a:endParaRPr lang="en-US" dirty="0"/>
          </a:p>
        </p:txBody>
      </p:sp>
      <p:sp>
        <p:nvSpPr>
          <p:cNvPr id="4" name="Footer Placeholder 3"/>
          <p:cNvSpPr>
            <a:spLocks noGrp="1"/>
          </p:cNvSpPr>
          <p:nvPr>
            <p:ph type="ftr" sz="quarter" idx="2"/>
          </p:nvPr>
        </p:nvSpPr>
        <p:spPr>
          <a:xfrm>
            <a:off x="0" y="8829967"/>
            <a:ext cx="3037841" cy="464820"/>
          </a:xfrm>
          <a:prstGeom prst="rect">
            <a:avLst/>
          </a:prstGeom>
        </p:spPr>
        <p:txBody>
          <a:bodyPr vert="horz" lIns="93169" tIns="46585" rIns="93169" bIns="465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1" cy="464820"/>
          </a:xfrm>
          <a:prstGeom prst="rect">
            <a:avLst/>
          </a:prstGeom>
        </p:spPr>
        <p:txBody>
          <a:bodyPr vert="horz" lIns="93169" tIns="46585" rIns="93169" bIns="46585" rtlCol="0" anchor="b"/>
          <a:lstStyle>
            <a:lvl1pPr algn="r">
              <a:defRPr sz="1200"/>
            </a:lvl1pPr>
          </a:lstStyle>
          <a:p>
            <a:fld id="{DBB8B2C3-48AE-4713-A30C-0EE47270A80B}" type="slidenum">
              <a:rPr lang="en-US" smtClean="0"/>
              <a:pPr/>
              <a:t>‹#›</a:t>
            </a:fld>
            <a:endParaRPr lang="en-US" dirty="0"/>
          </a:p>
        </p:txBody>
      </p:sp>
    </p:spTree>
    <p:extLst>
      <p:ext uri="{BB962C8B-B14F-4D97-AF65-F5344CB8AC3E}">
        <p14:creationId xmlns:p14="http://schemas.microsoft.com/office/powerpoint/2010/main" val="1774889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1" cy="464820"/>
          </a:xfrm>
          <a:prstGeom prst="rect">
            <a:avLst/>
          </a:prstGeom>
        </p:spPr>
        <p:txBody>
          <a:bodyPr vert="horz" lIns="93169" tIns="46585" rIns="93169" bIns="46585" rtlCol="0"/>
          <a:lstStyle>
            <a:lvl1pPr algn="l">
              <a:defRPr sz="1200"/>
            </a:lvl1pPr>
          </a:lstStyle>
          <a:p>
            <a:endParaRPr lang="en-US" dirty="0"/>
          </a:p>
        </p:txBody>
      </p:sp>
      <p:sp>
        <p:nvSpPr>
          <p:cNvPr id="3" name="Date Placeholder 2"/>
          <p:cNvSpPr>
            <a:spLocks noGrp="1"/>
          </p:cNvSpPr>
          <p:nvPr>
            <p:ph type="dt" idx="1"/>
          </p:nvPr>
        </p:nvSpPr>
        <p:spPr>
          <a:xfrm>
            <a:off x="3970938" y="1"/>
            <a:ext cx="3037841" cy="464820"/>
          </a:xfrm>
          <a:prstGeom prst="rect">
            <a:avLst/>
          </a:prstGeom>
        </p:spPr>
        <p:txBody>
          <a:bodyPr vert="horz" lIns="93169" tIns="46585" rIns="93169" bIns="46585" rtlCol="0"/>
          <a:lstStyle>
            <a:lvl1pPr algn="r">
              <a:defRPr sz="1200"/>
            </a:lvl1pPr>
          </a:lstStyle>
          <a:p>
            <a:fld id="{56660ACA-B23B-4C19-80B8-B499CE4A80CD}" type="datetimeFigureOut">
              <a:rPr lang="en-US" smtClean="0"/>
              <a:pPr/>
              <a:t>11/11/2014</a:t>
            </a:fld>
            <a:endParaRPr lang="en-US" dirty="0"/>
          </a:p>
        </p:txBody>
      </p:sp>
      <p:sp>
        <p:nvSpPr>
          <p:cNvPr id="4" name="Slide Image Placeholder 3"/>
          <p:cNvSpPr>
            <a:spLocks noGrp="1" noRot="1" noChangeAspect="1"/>
          </p:cNvSpPr>
          <p:nvPr>
            <p:ph type="sldImg" idx="2"/>
          </p:nvPr>
        </p:nvSpPr>
        <p:spPr>
          <a:xfrm>
            <a:off x="1216025" y="696913"/>
            <a:ext cx="4578350" cy="3487737"/>
          </a:xfrm>
          <a:prstGeom prst="rect">
            <a:avLst/>
          </a:prstGeom>
          <a:noFill/>
          <a:ln w="12700">
            <a:solidFill>
              <a:prstClr val="black"/>
            </a:solidFill>
          </a:ln>
        </p:spPr>
        <p:txBody>
          <a:bodyPr vert="horz" lIns="93169" tIns="46585" rIns="93169" bIns="4658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9" tIns="46585" rIns="93169" bIns="465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1" cy="464820"/>
          </a:xfrm>
          <a:prstGeom prst="rect">
            <a:avLst/>
          </a:prstGeom>
        </p:spPr>
        <p:txBody>
          <a:bodyPr vert="horz" lIns="93169" tIns="46585" rIns="93169"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1" cy="464820"/>
          </a:xfrm>
          <a:prstGeom prst="rect">
            <a:avLst/>
          </a:prstGeom>
        </p:spPr>
        <p:txBody>
          <a:bodyPr vert="horz" lIns="93169" tIns="46585" rIns="93169" bIns="46585" rtlCol="0" anchor="b"/>
          <a:lstStyle>
            <a:lvl1pPr algn="r">
              <a:defRPr sz="1200"/>
            </a:lvl1pPr>
          </a:lstStyle>
          <a:p>
            <a:fld id="{3D876633-7B5A-47DE-842F-FEEE67C0D49F}" type="slidenum">
              <a:rPr lang="en-US" smtClean="0"/>
              <a:pPr/>
              <a:t>‹#›</a:t>
            </a:fld>
            <a:endParaRPr lang="en-US" dirty="0"/>
          </a:p>
        </p:txBody>
      </p:sp>
    </p:spTree>
    <p:extLst>
      <p:ext uri="{BB962C8B-B14F-4D97-AF65-F5344CB8AC3E}">
        <p14:creationId xmlns:p14="http://schemas.microsoft.com/office/powerpoint/2010/main" val="2649340979"/>
      </p:ext>
    </p:extLst>
  </p:cSld>
  <p:clrMap bg1="lt1" tx1="dk1" bg2="lt2" tx2="dk2" accent1="accent1" accent2="accent2" accent3="accent3" accent4="accent4" accent5="accent5" accent6="accent6" hlink="hlink" folHlink="folHlink"/>
  <p:notesStyle>
    <a:lvl1pPr marL="0" algn="l" defTabSz="966612" rtl="0" eaLnBrk="1" latinLnBrk="0" hangingPunct="1">
      <a:defRPr sz="1300" kern="1200">
        <a:solidFill>
          <a:schemeClr val="tx1"/>
        </a:solidFill>
        <a:latin typeface="+mn-lt"/>
        <a:ea typeface="+mn-ea"/>
        <a:cs typeface="+mn-cs"/>
      </a:defRPr>
    </a:lvl1pPr>
    <a:lvl2pPr marL="483306" algn="l" defTabSz="966612" rtl="0" eaLnBrk="1" latinLnBrk="0" hangingPunct="1">
      <a:defRPr sz="1300" kern="1200">
        <a:solidFill>
          <a:schemeClr val="tx1"/>
        </a:solidFill>
        <a:latin typeface="+mn-lt"/>
        <a:ea typeface="+mn-ea"/>
        <a:cs typeface="+mn-cs"/>
      </a:defRPr>
    </a:lvl2pPr>
    <a:lvl3pPr marL="966612" algn="l" defTabSz="966612" rtl="0" eaLnBrk="1" latinLnBrk="0" hangingPunct="1">
      <a:defRPr sz="1300" kern="1200">
        <a:solidFill>
          <a:schemeClr val="tx1"/>
        </a:solidFill>
        <a:latin typeface="+mn-lt"/>
        <a:ea typeface="+mn-ea"/>
        <a:cs typeface="+mn-cs"/>
      </a:defRPr>
    </a:lvl3pPr>
    <a:lvl4pPr marL="1449918" algn="l" defTabSz="966612" rtl="0" eaLnBrk="1" latinLnBrk="0" hangingPunct="1">
      <a:defRPr sz="1300" kern="1200">
        <a:solidFill>
          <a:schemeClr val="tx1"/>
        </a:solidFill>
        <a:latin typeface="+mn-lt"/>
        <a:ea typeface="+mn-ea"/>
        <a:cs typeface="+mn-cs"/>
      </a:defRPr>
    </a:lvl4pPr>
    <a:lvl5pPr marL="1933224" algn="l" defTabSz="966612" rtl="0" eaLnBrk="1" latinLnBrk="0" hangingPunct="1">
      <a:defRPr sz="1300" kern="1200">
        <a:solidFill>
          <a:schemeClr val="tx1"/>
        </a:solidFill>
        <a:latin typeface="+mn-lt"/>
        <a:ea typeface="+mn-ea"/>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84743" eaLnBrk="0" fontAlgn="base" hangingPunct="0">
              <a:spcBef>
                <a:spcPct val="0"/>
              </a:spcBef>
              <a:spcAft>
                <a:spcPct val="0"/>
              </a:spcAft>
            </a:pPr>
            <a:fld id="{06AB0A42-AF4B-4013-AA56-6569DE5968CA}" type="slidenum">
              <a:rPr lang="en-US" sz="1100">
                <a:solidFill>
                  <a:prstClr val="black"/>
                </a:solidFill>
                <a:latin typeface="Arial" pitchFamily="34" charset="0"/>
              </a:rPr>
              <a:pPr defTabSz="984743" eaLnBrk="0" fontAlgn="base" hangingPunct="0">
                <a:spcBef>
                  <a:spcPct val="0"/>
                </a:spcBef>
                <a:spcAft>
                  <a:spcPct val="0"/>
                </a:spcAft>
              </a:pPr>
              <a:t>0</a:t>
            </a:fld>
            <a:endParaRPr lang="en-US" sz="1100" dirty="0">
              <a:solidFill>
                <a:prstClr val="black"/>
              </a:solidFill>
              <a:latin typeface="Arial" pitchFamily="34" charset="0"/>
            </a:endParaRPr>
          </a:p>
        </p:txBody>
      </p:sp>
      <p:sp>
        <p:nvSpPr>
          <p:cNvPr id="718850" name="Rectangle 2"/>
          <p:cNvSpPr>
            <a:spLocks noGrp="1" noRot="1" noChangeAspect="1" noChangeArrowheads="1" noTextEdit="1"/>
          </p:cNvSpPr>
          <p:nvPr>
            <p:ph type="sldImg"/>
          </p:nvPr>
        </p:nvSpPr>
        <p:spPr>
          <a:xfrm>
            <a:off x="1217613" y="696913"/>
            <a:ext cx="4576762" cy="3487737"/>
          </a:xfrm>
          <a:ln/>
        </p:spPr>
      </p:sp>
      <p:sp>
        <p:nvSpPr>
          <p:cNvPr id="718851" name="Rectangle 3"/>
          <p:cNvSpPr>
            <a:spLocks noGrp="1" noChangeArrowheads="1"/>
          </p:cNvSpPr>
          <p:nvPr>
            <p:ph type="body" idx="1"/>
          </p:nvPr>
        </p:nvSpPr>
        <p:spPr>
          <a:xfrm>
            <a:off x="701345" y="4416100"/>
            <a:ext cx="5607712" cy="4182457"/>
          </a:xfrm>
        </p:spPr>
        <p:txBody>
          <a:bodyPr/>
          <a:lstStyle/>
          <a:p>
            <a:endParaRPr lang="en-US" dirty="0"/>
          </a:p>
        </p:txBody>
      </p:sp>
    </p:spTree>
    <p:extLst>
      <p:ext uri="{BB962C8B-B14F-4D97-AF65-F5344CB8AC3E}">
        <p14:creationId xmlns:p14="http://schemas.microsoft.com/office/powerpoint/2010/main" val="2801196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696913"/>
            <a:ext cx="4578350" cy="3487737"/>
          </a:xfrm>
        </p:spPr>
      </p:sp>
      <p:sp>
        <p:nvSpPr>
          <p:cNvPr id="3" name="Notes Placeholder 2"/>
          <p:cNvSpPr>
            <a:spLocks noGrp="1"/>
          </p:cNvSpPr>
          <p:nvPr>
            <p:ph type="body" idx="1"/>
          </p:nvPr>
        </p:nvSpPr>
        <p:spPr/>
        <p:txBody>
          <a:bodyPr>
            <a:normAutofit/>
          </a:bodyPr>
          <a:lstStyle/>
          <a:p>
            <a:pPr marL="171445" indent="-171445">
              <a:buFont typeface="Arial" pitchFamily="34" charset="0"/>
              <a:buChar char="•"/>
            </a:pPr>
            <a:r>
              <a:rPr lang="en-US" dirty="0" smtClean="0"/>
              <a:t>Seniors least likely to call for pricing (12%)</a:t>
            </a:r>
          </a:p>
          <a:p>
            <a:pPr marL="171445" indent="-171445">
              <a:buFont typeface="Arial" pitchFamily="34" charset="0"/>
              <a:buChar char="•"/>
            </a:pPr>
            <a:r>
              <a:rPr lang="en-US" dirty="0" smtClean="0"/>
              <a:t>Parents more likely to call for pricing (39%)</a:t>
            </a:r>
          </a:p>
          <a:p>
            <a:pPr marL="171445" indent="-171445"/>
            <a:r>
              <a:rPr lang="en-US" dirty="0" smtClean="0"/>
              <a:t> </a:t>
            </a:r>
          </a:p>
          <a:p>
            <a:pPr marL="171445" indent="-171445">
              <a:buFont typeface="Arial" pitchFamily="34" charset="0"/>
              <a:buChar char="•"/>
            </a:pPr>
            <a:r>
              <a:rPr lang="en-US" dirty="0" smtClean="0"/>
              <a:t>Gen Y (37%)most likely to call for ER/Urgent care pricing</a:t>
            </a:r>
          </a:p>
          <a:p>
            <a:pPr marL="171445" indent="-171445">
              <a:buFont typeface="Arial" pitchFamily="34" charset="0"/>
              <a:buChar char="•"/>
            </a:pPr>
            <a:r>
              <a:rPr lang="en-US" dirty="0" smtClean="0"/>
              <a:t>Baby Boomers most likely to call for Radiology (34%) and GI procedure (28%)</a:t>
            </a:r>
          </a:p>
          <a:p>
            <a:pPr marL="171445" indent="-171445"/>
            <a:endParaRPr lang="en-US" dirty="0" smtClean="0"/>
          </a:p>
          <a:p>
            <a:pPr marL="171445" indent="-171445">
              <a:buFont typeface="Arial" pitchFamily="34" charset="0"/>
              <a:buChar char="•"/>
            </a:pPr>
            <a:r>
              <a:rPr lang="en-US" dirty="0" smtClean="0"/>
              <a:t>Gen Y (50%) and lower income (48%) more likely to choose the least expensive provider</a:t>
            </a:r>
          </a:p>
          <a:p>
            <a:pPr marL="171445" indent="-171445">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3D876633-7B5A-47DE-842F-FEEE67C0D49F}" type="slidenum">
              <a:rPr lang="en-US" smtClean="0"/>
              <a:pPr/>
              <a:t>22</a:t>
            </a:fld>
            <a:endParaRPr lang="en-US" dirty="0"/>
          </a:p>
        </p:txBody>
      </p:sp>
    </p:spTree>
    <p:extLst>
      <p:ext uri="{BB962C8B-B14F-4D97-AF65-F5344CB8AC3E}">
        <p14:creationId xmlns:p14="http://schemas.microsoft.com/office/powerpoint/2010/main" val="3820632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696913"/>
            <a:ext cx="4578350" cy="34877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876633-7B5A-47DE-842F-FEEE67C0D49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82026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876633-7B5A-47DE-842F-FEEE67C0D49F}" type="slidenum">
              <a:rPr lang="en-US" smtClean="0"/>
              <a:pPr/>
              <a:t>28</a:t>
            </a:fld>
            <a:endParaRPr lang="en-US" dirty="0"/>
          </a:p>
        </p:txBody>
      </p:sp>
    </p:spTree>
    <p:extLst>
      <p:ext uri="{BB962C8B-B14F-4D97-AF65-F5344CB8AC3E}">
        <p14:creationId xmlns:p14="http://schemas.microsoft.com/office/powerpoint/2010/main" val="662980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696913"/>
            <a:ext cx="4578350" cy="3487737"/>
          </a:xfrm>
        </p:spPr>
      </p:sp>
      <p:sp>
        <p:nvSpPr>
          <p:cNvPr id="3" name="Notes Placeholder 2"/>
          <p:cNvSpPr>
            <a:spLocks noGrp="1"/>
          </p:cNvSpPr>
          <p:nvPr>
            <p:ph type="body" idx="1"/>
          </p:nvPr>
        </p:nvSpPr>
        <p:spPr/>
        <p:txBody>
          <a:bodyPr>
            <a:normAutofit/>
          </a:bodyPr>
          <a:lstStyle/>
          <a:p>
            <a:pPr marL="171445" indent="-171445">
              <a:buFont typeface="Arial" pitchFamily="34" charset="0"/>
              <a:buChar char="•"/>
            </a:pPr>
            <a:r>
              <a:rPr lang="en-US" dirty="0" smtClean="0"/>
              <a:t>Seniors least likely to call for pricing (12%)</a:t>
            </a:r>
          </a:p>
          <a:p>
            <a:pPr marL="171445" indent="-171445">
              <a:buFont typeface="Arial" pitchFamily="34" charset="0"/>
              <a:buChar char="•"/>
            </a:pPr>
            <a:r>
              <a:rPr lang="en-US" dirty="0" smtClean="0"/>
              <a:t>Parents more likely to call for pricing (39%)</a:t>
            </a:r>
          </a:p>
          <a:p>
            <a:pPr marL="171445" indent="-171445"/>
            <a:r>
              <a:rPr lang="en-US" dirty="0" smtClean="0"/>
              <a:t> </a:t>
            </a:r>
          </a:p>
          <a:p>
            <a:pPr marL="171445" indent="-171445">
              <a:buFont typeface="Arial" pitchFamily="34" charset="0"/>
              <a:buChar char="•"/>
            </a:pPr>
            <a:r>
              <a:rPr lang="en-US" dirty="0" smtClean="0"/>
              <a:t>Gen Y (37%)most likely to call for ER/Urgent care pricing</a:t>
            </a:r>
          </a:p>
          <a:p>
            <a:pPr marL="171445" indent="-171445">
              <a:buFont typeface="Arial" pitchFamily="34" charset="0"/>
              <a:buChar char="•"/>
            </a:pPr>
            <a:r>
              <a:rPr lang="en-US" dirty="0" smtClean="0"/>
              <a:t>Baby Boomers most likely to call for Radiology (34%) and GI procedure (28%)</a:t>
            </a:r>
          </a:p>
          <a:p>
            <a:pPr marL="171445" indent="-171445"/>
            <a:endParaRPr lang="en-US" dirty="0" smtClean="0"/>
          </a:p>
          <a:p>
            <a:pPr marL="171445" indent="-171445">
              <a:buFont typeface="Arial" pitchFamily="34" charset="0"/>
              <a:buChar char="•"/>
            </a:pPr>
            <a:r>
              <a:rPr lang="en-US" dirty="0" smtClean="0"/>
              <a:t>Gen Y (50%) and lower income (48%) more likely to choose the least expensive provider</a:t>
            </a:r>
          </a:p>
          <a:p>
            <a:pPr marL="171445" indent="-171445">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3D876633-7B5A-47DE-842F-FEEE67C0D49F}" type="slidenum">
              <a:rPr lang="en-US" smtClean="0"/>
              <a:pPr/>
              <a:t>38</a:t>
            </a:fld>
            <a:endParaRPr lang="en-US" dirty="0"/>
          </a:p>
        </p:txBody>
      </p:sp>
    </p:spTree>
    <p:extLst>
      <p:ext uri="{BB962C8B-B14F-4D97-AF65-F5344CB8AC3E}">
        <p14:creationId xmlns:p14="http://schemas.microsoft.com/office/powerpoint/2010/main" val="259660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696913"/>
            <a:ext cx="4578350" cy="34877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876633-7B5A-47DE-842F-FEEE67C0D49F}" type="slidenum">
              <a:rPr lang="en-US" smtClean="0"/>
              <a:pPr/>
              <a:t>40</a:t>
            </a:fld>
            <a:endParaRPr lang="en-US" dirty="0"/>
          </a:p>
        </p:txBody>
      </p:sp>
    </p:spTree>
    <p:extLst>
      <p:ext uri="{BB962C8B-B14F-4D97-AF65-F5344CB8AC3E}">
        <p14:creationId xmlns:p14="http://schemas.microsoft.com/office/powerpoint/2010/main" val="2786299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696913"/>
            <a:ext cx="4578350" cy="34877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876633-7B5A-47DE-842F-FEEE67C0D49F}" type="slidenum">
              <a:rPr lang="en-US" smtClean="0"/>
              <a:pPr/>
              <a:t>41</a:t>
            </a:fld>
            <a:endParaRPr lang="en-US" dirty="0"/>
          </a:p>
        </p:txBody>
      </p:sp>
    </p:spTree>
    <p:extLst>
      <p:ext uri="{BB962C8B-B14F-4D97-AF65-F5344CB8AC3E}">
        <p14:creationId xmlns:p14="http://schemas.microsoft.com/office/powerpoint/2010/main" val="226861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84709" eaLnBrk="0" fontAlgn="base" hangingPunct="0">
              <a:spcBef>
                <a:spcPct val="0"/>
              </a:spcBef>
              <a:spcAft>
                <a:spcPct val="0"/>
              </a:spcAft>
            </a:pPr>
            <a:fld id="{BDDAE1A2-7A63-4FE2-B003-D03A9E79D57A}" type="slidenum">
              <a:rPr lang="en-US" sz="1100">
                <a:solidFill>
                  <a:prstClr val="black"/>
                </a:solidFill>
                <a:latin typeface="Arial" pitchFamily="34" charset="0"/>
              </a:rPr>
              <a:pPr defTabSz="984709" eaLnBrk="0" fontAlgn="base" hangingPunct="0">
                <a:spcBef>
                  <a:spcPct val="0"/>
                </a:spcBef>
                <a:spcAft>
                  <a:spcPct val="0"/>
                </a:spcAft>
              </a:pPr>
              <a:t>1</a:t>
            </a:fld>
            <a:endParaRPr lang="en-US" sz="1100" dirty="0">
              <a:solidFill>
                <a:prstClr val="black"/>
              </a:solidFill>
              <a:latin typeface="Arial" pitchFamily="34" charset="0"/>
            </a:endParaRPr>
          </a:p>
        </p:txBody>
      </p:sp>
      <p:sp>
        <p:nvSpPr>
          <p:cNvPr id="779266" name="Rectangle 2"/>
          <p:cNvSpPr>
            <a:spLocks noGrp="1" noRot="1" noChangeAspect="1" noChangeArrowheads="1" noTextEdit="1"/>
          </p:cNvSpPr>
          <p:nvPr>
            <p:ph type="sldImg"/>
          </p:nvPr>
        </p:nvSpPr>
        <p:spPr>
          <a:xfrm>
            <a:off x="1216025" y="696913"/>
            <a:ext cx="4578350" cy="3487737"/>
          </a:xfrm>
          <a:ln/>
        </p:spPr>
      </p:sp>
      <p:sp>
        <p:nvSpPr>
          <p:cNvPr id="7792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64382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696913"/>
            <a:ext cx="4578350" cy="34877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876633-7B5A-47DE-842F-FEEE67C0D49F}" type="slidenum">
              <a:rPr lang="en-US" smtClean="0"/>
              <a:pPr/>
              <a:t>2</a:t>
            </a:fld>
            <a:endParaRPr lang="en-US" dirty="0"/>
          </a:p>
        </p:txBody>
      </p:sp>
    </p:spTree>
    <p:extLst>
      <p:ext uri="{BB962C8B-B14F-4D97-AF65-F5344CB8AC3E}">
        <p14:creationId xmlns:p14="http://schemas.microsoft.com/office/powerpoint/2010/main" val="268334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696913"/>
            <a:ext cx="4578350" cy="34877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876633-7B5A-47DE-842F-FEEE67C0D49F}" type="slidenum">
              <a:rPr lang="en-US" smtClean="0"/>
              <a:pPr/>
              <a:t>3</a:t>
            </a:fld>
            <a:endParaRPr lang="en-US" dirty="0"/>
          </a:p>
        </p:txBody>
      </p:sp>
    </p:spTree>
    <p:extLst>
      <p:ext uri="{BB962C8B-B14F-4D97-AF65-F5344CB8AC3E}">
        <p14:creationId xmlns:p14="http://schemas.microsoft.com/office/powerpoint/2010/main" val="3643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876633-7B5A-47DE-842F-FEEE67C0D49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775432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876633-7B5A-47DE-842F-FEEE67C0D49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14325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876633-7B5A-47DE-842F-FEEE67C0D49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596766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p:spPr>
        <p:txBody>
          <a:bodyPr/>
          <a:lstStyle/>
          <a:p>
            <a:fld id="{EB4DBB1A-116C-4FDB-9C52-FCDE96F02B42}" type="slidenum">
              <a:rPr lang="en-US" smtClean="0">
                <a:solidFill>
                  <a:prstClr val="black"/>
                </a:solidFill>
              </a:rPr>
              <a:pPr/>
              <a:t>15</a:t>
            </a:fld>
            <a:endParaRPr lang="en-US" dirty="0" smtClean="0">
              <a:solidFill>
                <a:prstClr val="black"/>
              </a:solidFill>
            </a:endParaRPr>
          </a:p>
        </p:txBody>
      </p:sp>
      <p:sp>
        <p:nvSpPr>
          <p:cNvPr id="284674" name="Rectangle 2"/>
          <p:cNvSpPr>
            <a:spLocks noGrp="1" noRot="1" noChangeAspect="1" noChangeArrowheads="1" noTextEdit="1"/>
          </p:cNvSpPr>
          <p:nvPr>
            <p:ph type="sldImg"/>
          </p:nvPr>
        </p:nvSpPr>
        <p:spPr bwMode="auto">
          <a:xfrm>
            <a:off x="1222375" y="696913"/>
            <a:ext cx="4570413" cy="3484562"/>
          </a:xfrm>
          <a:noFill/>
          <a:ln>
            <a:solidFill>
              <a:srgbClr val="000000"/>
            </a:solidFill>
            <a:miter lim="800000"/>
            <a:headEnd/>
            <a:tailEnd/>
          </a:ln>
        </p:spPr>
      </p:sp>
      <p:sp>
        <p:nvSpPr>
          <p:cNvPr id="284675" name="Rectangle 3"/>
          <p:cNvSpPr>
            <a:spLocks noGrp="1" noChangeArrowheads="1"/>
          </p:cNvSpPr>
          <p:nvPr>
            <p:ph type="body" idx="1"/>
          </p:nvPr>
        </p:nvSpPr>
        <p:spPr>
          <a:xfrm>
            <a:off x="701676" y="4416427"/>
            <a:ext cx="5607050" cy="4181476"/>
          </a:xfrm>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62237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6025" y="696913"/>
            <a:ext cx="4578350" cy="34877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876633-7B5A-47DE-842F-FEEE67C0D49F}" type="slidenum">
              <a:rPr lang="en-US" smtClean="0"/>
              <a:pPr/>
              <a:t>19</a:t>
            </a:fld>
            <a:endParaRPr lang="en-US" dirty="0"/>
          </a:p>
        </p:txBody>
      </p:sp>
    </p:spTree>
    <p:extLst>
      <p:ext uri="{BB962C8B-B14F-4D97-AF65-F5344CB8AC3E}">
        <p14:creationId xmlns:p14="http://schemas.microsoft.com/office/powerpoint/2010/main" val="2524075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272458"/>
            <a:ext cx="8161020" cy="1568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2160270" y="4145280"/>
            <a:ext cx="6720840" cy="1869440"/>
          </a:xfrm>
        </p:spPr>
        <p:txBody>
          <a:bodyPr/>
          <a:lstStyle>
            <a:lvl1pPr marL="0" indent="0" algn="r">
              <a:buNone/>
              <a:defRPr>
                <a:solidFill>
                  <a:schemeClr val="tx1">
                    <a:tint val="75000"/>
                  </a:schemeClr>
                </a:solidFill>
              </a:defRPr>
            </a:lvl1pPr>
            <a:lvl2pPr marL="479317" indent="0" algn="ctr">
              <a:buNone/>
              <a:defRPr>
                <a:solidFill>
                  <a:schemeClr val="tx1">
                    <a:tint val="75000"/>
                  </a:schemeClr>
                </a:solidFill>
              </a:defRPr>
            </a:lvl2pPr>
            <a:lvl3pPr marL="958635" indent="0" algn="ctr">
              <a:buNone/>
              <a:defRPr>
                <a:solidFill>
                  <a:schemeClr val="tx1">
                    <a:tint val="75000"/>
                  </a:schemeClr>
                </a:solidFill>
              </a:defRPr>
            </a:lvl3pPr>
            <a:lvl4pPr marL="1437950" indent="0" algn="ctr">
              <a:buNone/>
              <a:defRPr>
                <a:solidFill>
                  <a:schemeClr val="tx1">
                    <a:tint val="75000"/>
                  </a:schemeClr>
                </a:solidFill>
              </a:defRPr>
            </a:lvl4pPr>
            <a:lvl5pPr marL="1917269" indent="0" algn="ctr">
              <a:buNone/>
              <a:defRPr>
                <a:solidFill>
                  <a:schemeClr val="tx1">
                    <a:tint val="75000"/>
                  </a:schemeClr>
                </a:solidFill>
              </a:defRPr>
            </a:lvl5pPr>
            <a:lvl6pPr marL="2396587" indent="0" algn="ctr">
              <a:buNone/>
              <a:defRPr>
                <a:solidFill>
                  <a:schemeClr val="tx1">
                    <a:tint val="75000"/>
                  </a:schemeClr>
                </a:solidFill>
              </a:defRPr>
            </a:lvl6pPr>
            <a:lvl7pPr marL="2875905" indent="0" algn="ctr">
              <a:buNone/>
              <a:defRPr>
                <a:solidFill>
                  <a:schemeClr val="tx1">
                    <a:tint val="75000"/>
                  </a:schemeClr>
                </a:solidFill>
              </a:defRPr>
            </a:lvl7pPr>
            <a:lvl8pPr marL="3355222" indent="0" algn="ctr">
              <a:buNone/>
              <a:defRPr>
                <a:solidFill>
                  <a:schemeClr val="tx1">
                    <a:tint val="75000"/>
                  </a:schemeClr>
                </a:solidFill>
              </a:defRPr>
            </a:lvl8pPr>
            <a:lvl9pPr marL="3834538"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pPr defTabSz="958635"/>
            <a:r>
              <a:rPr lang="en-US" dirty="0" smtClean="0">
                <a:solidFill>
                  <a:srgbClr val="1F497D"/>
                </a:solidFill>
              </a:rPr>
              <a:t>Page </a:t>
            </a:r>
            <a:fld id="{BA7A251D-85F2-4855-B559-A3CA3B7FBA69}" type="slidenum">
              <a:rPr lang="en-US" smtClean="0">
                <a:solidFill>
                  <a:srgbClr val="1F497D"/>
                </a:solidFill>
              </a:rPr>
              <a:pPr defTabSz="958635"/>
              <a:t>‹#›</a:t>
            </a:fld>
            <a:endParaRPr lang="en-US" dirty="0">
              <a:solidFill>
                <a:srgbClr val="1F497D"/>
              </a:solidFill>
            </a:endParaRPr>
          </a:p>
        </p:txBody>
      </p:sp>
    </p:spTree>
    <p:extLst>
      <p:ext uri="{BB962C8B-B14F-4D97-AF65-F5344CB8AC3E}">
        <p14:creationId xmlns:p14="http://schemas.microsoft.com/office/powerpoint/2010/main" val="42470498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defTabSz="958635"/>
            <a:r>
              <a:rPr lang="en-US" dirty="0" smtClean="0">
                <a:solidFill>
                  <a:prstClr val="black">
                    <a:tint val="75000"/>
                  </a:prstClr>
                </a:solidFill>
              </a:rPr>
              <a:t>Page </a:t>
            </a:r>
            <a:fld id="{BA7A251D-85F2-4855-B559-A3CA3B7FBA69}" type="slidenum">
              <a:rPr lang="en-US" smtClean="0">
                <a:solidFill>
                  <a:prstClr val="black">
                    <a:tint val="75000"/>
                  </a:prstClr>
                </a:solidFill>
              </a:rPr>
              <a:pPr defTabSz="958635"/>
              <a:t>‹#›</a:t>
            </a:fld>
            <a:endParaRPr lang="en-US" dirty="0">
              <a:solidFill>
                <a:prstClr val="black">
                  <a:tint val="75000"/>
                </a:prstClr>
              </a:solidFill>
            </a:endParaRPr>
          </a:p>
        </p:txBody>
      </p:sp>
      <p:sp>
        <p:nvSpPr>
          <p:cNvPr id="5" name="Title Placeholder 1"/>
          <p:cNvSpPr>
            <a:spLocks noGrp="1"/>
          </p:cNvSpPr>
          <p:nvPr>
            <p:ph type="title"/>
          </p:nvPr>
        </p:nvSpPr>
        <p:spPr>
          <a:xfrm>
            <a:off x="1428888" y="207860"/>
            <a:ext cx="7973035" cy="385546"/>
          </a:xfrm>
          <a:prstGeom prst="rect">
            <a:avLst/>
          </a:prstGeom>
        </p:spPr>
        <p:txBody>
          <a:bodyPr vert="horz" lIns="101853" tIns="50926" rIns="101853" bIns="50926"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7812259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50"/>
            <a:ext cx="2160270" cy="62416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0060" y="292950"/>
            <a:ext cx="6320790" cy="62416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defTabSz="958635"/>
            <a:r>
              <a:rPr lang="en-US" dirty="0" smtClean="0">
                <a:solidFill>
                  <a:prstClr val="black">
                    <a:tint val="75000"/>
                  </a:prstClr>
                </a:solidFill>
              </a:rPr>
              <a:t>Page </a:t>
            </a:r>
            <a:fld id="{BA7A251D-85F2-4855-B559-A3CA3B7FBA69}" type="slidenum">
              <a:rPr lang="en-US" smtClean="0">
                <a:solidFill>
                  <a:prstClr val="black">
                    <a:tint val="75000"/>
                  </a:prstClr>
                </a:solidFill>
              </a:rPr>
              <a:pPr defTabSz="958635"/>
              <a:t>‹#›</a:t>
            </a:fld>
            <a:endParaRPr lang="en-US" dirty="0">
              <a:solidFill>
                <a:prstClr val="black">
                  <a:tint val="75000"/>
                </a:prstClr>
              </a:solidFill>
            </a:endParaRPr>
          </a:p>
        </p:txBody>
      </p:sp>
    </p:spTree>
    <p:extLst>
      <p:ext uri="{BB962C8B-B14F-4D97-AF65-F5344CB8AC3E}">
        <p14:creationId xmlns:p14="http://schemas.microsoft.com/office/powerpoint/2010/main" val="31860276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170035" indent="-170035">
              <a:buSzPct val="100000"/>
              <a:buFont typeface="Wingdings" pitchFamily="2" charset="2"/>
              <a:buChar char=""/>
              <a:defRPr sz="1318"/>
            </a:lvl1pPr>
            <a:lvl2pPr>
              <a:defRPr sz="1318"/>
            </a:lvl2pPr>
            <a:lvl3pPr>
              <a:defRPr sz="1318"/>
            </a:lvl3pPr>
            <a:lvl4pPr>
              <a:defRPr sz="1318"/>
            </a:lvl4pPr>
            <a:lvl5pPr>
              <a:defRPr sz="1318"/>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pPr defTabSz="958635"/>
            <a:r>
              <a:rPr lang="en-US" dirty="0" smtClean="0">
                <a:solidFill>
                  <a:srgbClr val="1F497D"/>
                </a:solidFill>
              </a:rPr>
              <a:t>Page </a:t>
            </a:r>
            <a:fld id="{BA7A251D-85F2-4855-B559-A3CA3B7FBA69}" type="slidenum">
              <a:rPr lang="en-US" smtClean="0">
                <a:solidFill>
                  <a:srgbClr val="1F497D"/>
                </a:solidFill>
              </a:rPr>
              <a:pPr defTabSz="958635"/>
              <a:t>‹#›</a:t>
            </a:fld>
            <a:endParaRPr lang="en-US" dirty="0">
              <a:solidFill>
                <a:srgbClr val="1F497D"/>
              </a:solidFill>
            </a:endParaRPr>
          </a:p>
        </p:txBody>
      </p:sp>
      <p:sp>
        <p:nvSpPr>
          <p:cNvPr id="5" name="Title Placeholder 1"/>
          <p:cNvSpPr>
            <a:spLocks noGrp="1"/>
          </p:cNvSpPr>
          <p:nvPr>
            <p:ph type="title"/>
          </p:nvPr>
        </p:nvSpPr>
        <p:spPr>
          <a:xfrm>
            <a:off x="1963882" y="207860"/>
            <a:ext cx="7438041" cy="385546"/>
          </a:xfrm>
          <a:prstGeom prst="rect">
            <a:avLst/>
          </a:prstGeom>
        </p:spPr>
        <p:txBody>
          <a:bodyPr vert="horz" lIns="101853" tIns="50926" rIns="101853" bIns="50926"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0058185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8" y="4700698"/>
            <a:ext cx="8161020" cy="1452880"/>
          </a:xfrm>
        </p:spPr>
        <p:txBody>
          <a:bodyPr anchor="t"/>
          <a:lstStyle>
            <a:lvl1pPr algn="l">
              <a:defRPr sz="4235" b="1" cap="all"/>
            </a:lvl1pPr>
          </a:lstStyle>
          <a:p>
            <a:r>
              <a:rPr lang="en-US" smtClean="0"/>
              <a:t>Click to edit Master title style</a:t>
            </a:r>
            <a:endParaRPr lang="en-US"/>
          </a:p>
        </p:txBody>
      </p:sp>
      <p:sp>
        <p:nvSpPr>
          <p:cNvPr id="3" name="Text Placeholder 2"/>
          <p:cNvSpPr>
            <a:spLocks noGrp="1"/>
          </p:cNvSpPr>
          <p:nvPr>
            <p:ph type="body" idx="1"/>
          </p:nvPr>
        </p:nvSpPr>
        <p:spPr>
          <a:xfrm>
            <a:off x="758428" y="3100498"/>
            <a:ext cx="8161020" cy="1600200"/>
          </a:xfrm>
        </p:spPr>
        <p:txBody>
          <a:bodyPr anchor="b">
            <a:normAutofit/>
          </a:bodyPr>
          <a:lstStyle>
            <a:lvl1pPr marL="0" indent="0">
              <a:buNone/>
              <a:defRPr sz="1694">
                <a:solidFill>
                  <a:schemeClr val="tx1">
                    <a:lumMod val="65000"/>
                    <a:lumOff val="35000"/>
                  </a:schemeClr>
                </a:solidFill>
              </a:defRPr>
            </a:lvl1pPr>
            <a:lvl2pPr marL="479317" indent="0">
              <a:buNone/>
              <a:defRPr sz="1882">
                <a:solidFill>
                  <a:schemeClr val="tx1">
                    <a:tint val="75000"/>
                  </a:schemeClr>
                </a:solidFill>
              </a:defRPr>
            </a:lvl2pPr>
            <a:lvl3pPr marL="958635" indent="0">
              <a:buNone/>
              <a:defRPr sz="1694">
                <a:solidFill>
                  <a:schemeClr val="tx1">
                    <a:tint val="75000"/>
                  </a:schemeClr>
                </a:solidFill>
              </a:defRPr>
            </a:lvl3pPr>
            <a:lvl4pPr marL="1437950" indent="0">
              <a:buNone/>
              <a:defRPr sz="1506">
                <a:solidFill>
                  <a:schemeClr val="tx1">
                    <a:tint val="75000"/>
                  </a:schemeClr>
                </a:solidFill>
              </a:defRPr>
            </a:lvl4pPr>
            <a:lvl5pPr marL="1917269" indent="0">
              <a:buNone/>
              <a:defRPr sz="1506">
                <a:solidFill>
                  <a:schemeClr val="tx1">
                    <a:tint val="75000"/>
                  </a:schemeClr>
                </a:solidFill>
              </a:defRPr>
            </a:lvl5pPr>
            <a:lvl6pPr marL="2396587" indent="0">
              <a:buNone/>
              <a:defRPr sz="1506">
                <a:solidFill>
                  <a:schemeClr val="tx1">
                    <a:tint val="75000"/>
                  </a:schemeClr>
                </a:solidFill>
              </a:defRPr>
            </a:lvl6pPr>
            <a:lvl7pPr marL="2875905" indent="0">
              <a:buNone/>
              <a:defRPr sz="1506">
                <a:solidFill>
                  <a:schemeClr val="tx1">
                    <a:tint val="75000"/>
                  </a:schemeClr>
                </a:solidFill>
              </a:defRPr>
            </a:lvl7pPr>
            <a:lvl8pPr marL="3355222" indent="0">
              <a:buNone/>
              <a:defRPr sz="1506">
                <a:solidFill>
                  <a:schemeClr val="tx1">
                    <a:tint val="75000"/>
                  </a:schemeClr>
                </a:solidFill>
              </a:defRPr>
            </a:lvl8pPr>
            <a:lvl9pPr marL="3834538" indent="0">
              <a:buNone/>
              <a:defRPr sz="1506">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pPr defTabSz="958635"/>
            <a:r>
              <a:rPr lang="en-US" dirty="0" smtClean="0">
                <a:solidFill>
                  <a:srgbClr val="1F497D"/>
                </a:solidFill>
              </a:rPr>
              <a:t>Page </a:t>
            </a:r>
            <a:fld id="{BA7A251D-85F2-4855-B559-A3CA3B7FBA69}" type="slidenum">
              <a:rPr lang="en-US" smtClean="0">
                <a:solidFill>
                  <a:srgbClr val="1F497D"/>
                </a:solidFill>
              </a:rPr>
              <a:pPr defTabSz="958635"/>
              <a:t>‹#›</a:t>
            </a:fld>
            <a:endParaRPr lang="en-US" dirty="0">
              <a:solidFill>
                <a:srgbClr val="1F497D"/>
              </a:solidFill>
            </a:endParaRPr>
          </a:p>
        </p:txBody>
      </p:sp>
    </p:spTree>
    <p:extLst>
      <p:ext uri="{BB962C8B-B14F-4D97-AF65-F5344CB8AC3E}">
        <p14:creationId xmlns:p14="http://schemas.microsoft.com/office/powerpoint/2010/main" val="10574268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0060" y="1706882"/>
            <a:ext cx="4240530" cy="4827694"/>
          </a:xfrm>
        </p:spPr>
        <p:txBody>
          <a:bodyPr/>
          <a:lstStyle>
            <a:lvl1pPr>
              <a:buFont typeface="Arial" pitchFamily="34" charset="0"/>
              <a:buChar char="•"/>
              <a:defRPr sz="2918"/>
            </a:lvl1pPr>
            <a:lvl2pPr>
              <a:defRPr sz="2541"/>
            </a:lvl2pPr>
            <a:lvl3pPr>
              <a:defRPr sz="2071"/>
            </a:lvl3pPr>
            <a:lvl4pPr>
              <a:defRPr sz="1882"/>
            </a:lvl4pPr>
            <a:lvl5pPr>
              <a:defRPr sz="1882"/>
            </a:lvl5pPr>
            <a:lvl6pPr>
              <a:defRPr sz="1882"/>
            </a:lvl6pPr>
            <a:lvl7pPr>
              <a:defRPr sz="1882"/>
            </a:lvl7pPr>
            <a:lvl8pPr>
              <a:defRPr sz="1882"/>
            </a:lvl8pPr>
            <a:lvl9pPr>
              <a:defRPr sz="188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610" y="1706882"/>
            <a:ext cx="4240530" cy="4827694"/>
          </a:xfrm>
        </p:spPr>
        <p:txBody>
          <a:bodyPr/>
          <a:lstStyle>
            <a:lvl1pPr>
              <a:buFont typeface="Arial" pitchFamily="34" charset="0"/>
              <a:buChar char="•"/>
              <a:defRPr sz="2918"/>
            </a:lvl1pPr>
            <a:lvl2pPr>
              <a:defRPr sz="2541"/>
            </a:lvl2pPr>
            <a:lvl3pPr>
              <a:defRPr sz="2071"/>
            </a:lvl3pPr>
            <a:lvl4pPr>
              <a:defRPr sz="1882"/>
            </a:lvl4pPr>
            <a:lvl5pPr>
              <a:defRPr sz="1882"/>
            </a:lvl5pPr>
            <a:lvl6pPr>
              <a:defRPr sz="1882"/>
            </a:lvl6pPr>
            <a:lvl7pPr>
              <a:defRPr sz="1882"/>
            </a:lvl7pPr>
            <a:lvl8pPr>
              <a:defRPr sz="1882"/>
            </a:lvl8pPr>
            <a:lvl9pPr>
              <a:defRPr sz="188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pPr defTabSz="958635"/>
            <a:r>
              <a:rPr lang="en-US" dirty="0" smtClean="0">
                <a:solidFill>
                  <a:prstClr val="black">
                    <a:tint val="75000"/>
                  </a:prstClr>
                </a:solidFill>
              </a:rPr>
              <a:t>Page </a:t>
            </a:r>
            <a:fld id="{BA7A251D-85F2-4855-B559-A3CA3B7FBA69}" type="slidenum">
              <a:rPr lang="en-US" smtClean="0">
                <a:solidFill>
                  <a:prstClr val="black">
                    <a:tint val="75000"/>
                  </a:prstClr>
                </a:solidFill>
              </a:rPr>
              <a:pPr defTabSz="958635"/>
              <a:t>‹#›</a:t>
            </a:fld>
            <a:endParaRPr lang="en-US" dirty="0">
              <a:solidFill>
                <a:prstClr val="black">
                  <a:tint val="75000"/>
                </a:prstClr>
              </a:solidFill>
            </a:endParaRPr>
          </a:p>
        </p:txBody>
      </p:sp>
      <p:sp>
        <p:nvSpPr>
          <p:cNvPr id="6" name="Title Placeholder 1"/>
          <p:cNvSpPr>
            <a:spLocks noGrp="1"/>
          </p:cNvSpPr>
          <p:nvPr>
            <p:ph type="title"/>
          </p:nvPr>
        </p:nvSpPr>
        <p:spPr>
          <a:xfrm>
            <a:off x="1428888" y="207860"/>
            <a:ext cx="7973035" cy="385546"/>
          </a:xfrm>
          <a:prstGeom prst="rect">
            <a:avLst/>
          </a:prstGeom>
        </p:spPr>
        <p:txBody>
          <a:bodyPr vert="horz" lIns="101853" tIns="50926" rIns="101853" bIns="50926"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3622388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0061" y="1637456"/>
            <a:ext cx="4242198" cy="682413"/>
          </a:xfrm>
        </p:spPr>
        <p:txBody>
          <a:bodyPr anchor="b"/>
          <a:lstStyle>
            <a:lvl1pPr marL="0" indent="0">
              <a:buNone/>
              <a:defRPr sz="2541" b="1"/>
            </a:lvl1pPr>
            <a:lvl2pPr marL="479317" indent="0">
              <a:buNone/>
              <a:defRPr sz="2071" b="1"/>
            </a:lvl2pPr>
            <a:lvl3pPr marL="958635" indent="0">
              <a:buNone/>
              <a:defRPr sz="1882" b="1"/>
            </a:lvl3pPr>
            <a:lvl4pPr marL="1437950" indent="0">
              <a:buNone/>
              <a:defRPr sz="1694" b="1"/>
            </a:lvl4pPr>
            <a:lvl5pPr marL="1917269" indent="0">
              <a:buNone/>
              <a:defRPr sz="1694" b="1"/>
            </a:lvl5pPr>
            <a:lvl6pPr marL="2396587" indent="0">
              <a:buNone/>
              <a:defRPr sz="1694" b="1"/>
            </a:lvl6pPr>
            <a:lvl7pPr marL="2875905" indent="0">
              <a:buNone/>
              <a:defRPr sz="1694" b="1"/>
            </a:lvl7pPr>
            <a:lvl8pPr marL="3355222" indent="0">
              <a:buNone/>
              <a:defRPr sz="1694" b="1"/>
            </a:lvl8pPr>
            <a:lvl9pPr marL="3834538" indent="0">
              <a:buNone/>
              <a:defRPr sz="1694" b="1"/>
            </a:lvl9pPr>
          </a:lstStyle>
          <a:p>
            <a:pPr lvl="0"/>
            <a:r>
              <a:rPr lang="en-US" smtClean="0"/>
              <a:t>Click to edit Master text styles</a:t>
            </a:r>
          </a:p>
        </p:txBody>
      </p:sp>
      <p:sp>
        <p:nvSpPr>
          <p:cNvPr id="4" name="Content Placeholder 3"/>
          <p:cNvSpPr>
            <a:spLocks noGrp="1"/>
          </p:cNvSpPr>
          <p:nvPr>
            <p:ph sz="half" idx="2"/>
          </p:nvPr>
        </p:nvSpPr>
        <p:spPr>
          <a:xfrm>
            <a:off x="480061" y="2319869"/>
            <a:ext cx="4242198" cy="4214707"/>
          </a:xfrm>
        </p:spPr>
        <p:txBody>
          <a:bodyPr/>
          <a:lstStyle>
            <a:lvl1pPr>
              <a:buFont typeface="Arial" pitchFamily="34" charset="0"/>
              <a:buChar char="•"/>
              <a:defRPr sz="2541"/>
            </a:lvl1pPr>
            <a:lvl2pPr>
              <a:defRPr sz="2071"/>
            </a:lvl2pPr>
            <a:lvl3pPr>
              <a:defRPr sz="1882"/>
            </a:lvl3pPr>
            <a:lvl4pPr>
              <a:defRPr sz="1694"/>
            </a:lvl4pPr>
            <a:lvl5pPr>
              <a:defRPr sz="1694"/>
            </a:lvl5pPr>
            <a:lvl6pPr>
              <a:defRPr sz="1694"/>
            </a:lvl6pPr>
            <a:lvl7pPr>
              <a:defRPr sz="1694"/>
            </a:lvl7pPr>
            <a:lvl8pPr>
              <a:defRPr sz="1694"/>
            </a:lvl8pPr>
            <a:lvl9pPr>
              <a:defRPr sz="169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77280" y="1637456"/>
            <a:ext cx="4243864" cy="682413"/>
          </a:xfrm>
        </p:spPr>
        <p:txBody>
          <a:bodyPr anchor="b"/>
          <a:lstStyle>
            <a:lvl1pPr marL="0" indent="0">
              <a:buNone/>
              <a:defRPr sz="2541" b="1"/>
            </a:lvl1pPr>
            <a:lvl2pPr marL="479317" indent="0">
              <a:buNone/>
              <a:defRPr sz="2071" b="1"/>
            </a:lvl2pPr>
            <a:lvl3pPr marL="958635" indent="0">
              <a:buNone/>
              <a:defRPr sz="1882" b="1"/>
            </a:lvl3pPr>
            <a:lvl4pPr marL="1437950" indent="0">
              <a:buNone/>
              <a:defRPr sz="1694" b="1"/>
            </a:lvl4pPr>
            <a:lvl5pPr marL="1917269" indent="0">
              <a:buNone/>
              <a:defRPr sz="1694" b="1"/>
            </a:lvl5pPr>
            <a:lvl6pPr marL="2396587" indent="0">
              <a:buNone/>
              <a:defRPr sz="1694" b="1"/>
            </a:lvl6pPr>
            <a:lvl7pPr marL="2875905" indent="0">
              <a:buNone/>
              <a:defRPr sz="1694" b="1"/>
            </a:lvl7pPr>
            <a:lvl8pPr marL="3355222" indent="0">
              <a:buNone/>
              <a:defRPr sz="1694" b="1"/>
            </a:lvl8pPr>
            <a:lvl9pPr marL="3834538" indent="0">
              <a:buNone/>
              <a:defRPr sz="1694" b="1"/>
            </a:lvl9pPr>
          </a:lstStyle>
          <a:p>
            <a:pPr lvl="0"/>
            <a:r>
              <a:rPr lang="en-US" smtClean="0"/>
              <a:t>Click to edit Master text styles</a:t>
            </a:r>
          </a:p>
        </p:txBody>
      </p:sp>
      <p:sp>
        <p:nvSpPr>
          <p:cNvPr id="6" name="Content Placeholder 5"/>
          <p:cNvSpPr>
            <a:spLocks noGrp="1"/>
          </p:cNvSpPr>
          <p:nvPr>
            <p:ph sz="quarter" idx="4"/>
          </p:nvPr>
        </p:nvSpPr>
        <p:spPr>
          <a:xfrm>
            <a:off x="4877280" y="2319869"/>
            <a:ext cx="4243864" cy="4214707"/>
          </a:xfrm>
        </p:spPr>
        <p:txBody>
          <a:bodyPr/>
          <a:lstStyle>
            <a:lvl1pPr>
              <a:buFont typeface="Arial" pitchFamily="34" charset="0"/>
              <a:buChar char="•"/>
              <a:defRPr sz="2541"/>
            </a:lvl1pPr>
            <a:lvl2pPr>
              <a:defRPr sz="2071"/>
            </a:lvl2pPr>
            <a:lvl3pPr>
              <a:defRPr sz="1882"/>
            </a:lvl3pPr>
            <a:lvl4pPr>
              <a:defRPr sz="1694"/>
            </a:lvl4pPr>
            <a:lvl5pPr>
              <a:defRPr sz="1694"/>
            </a:lvl5pPr>
            <a:lvl6pPr>
              <a:defRPr sz="1694"/>
            </a:lvl6pPr>
            <a:lvl7pPr>
              <a:defRPr sz="1694"/>
            </a:lvl7pPr>
            <a:lvl8pPr>
              <a:defRPr sz="1694"/>
            </a:lvl8pPr>
            <a:lvl9pPr>
              <a:defRPr sz="169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pPr defTabSz="958635"/>
            <a:r>
              <a:rPr lang="en-US" dirty="0" smtClean="0">
                <a:solidFill>
                  <a:prstClr val="black">
                    <a:tint val="75000"/>
                  </a:prstClr>
                </a:solidFill>
              </a:rPr>
              <a:t>Page </a:t>
            </a:r>
            <a:fld id="{BA7A251D-85F2-4855-B559-A3CA3B7FBA69}" type="slidenum">
              <a:rPr lang="en-US" smtClean="0">
                <a:solidFill>
                  <a:prstClr val="black">
                    <a:tint val="75000"/>
                  </a:prstClr>
                </a:solidFill>
              </a:rPr>
              <a:pPr defTabSz="958635"/>
              <a:t>‹#›</a:t>
            </a:fld>
            <a:endParaRPr lang="en-US" dirty="0">
              <a:solidFill>
                <a:prstClr val="black">
                  <a:tint val="75000"/>
                </a:prstClr>
              </a:solidFill>
            </a:endParaRPr>
          </a:p>
        </p:txBody>
      </p:sp>
      <p:sp>
        <p:nvSpPr>
          <p:cNvPr id="8" name="Title Placeholder 1"/>
          <p:cNvSpPr>
            <a:spLocks noGrp="1"/>
          </p:cNvSpPr>
          <p:nvPr>
            <p:ph type="title"/>
          </p:nvPr>
        </p:nvSpPr>
        <p:spPr>
          <a:xfrm>
            <a:off x="1428888" y="207860"/>
            <a:ext cx="7973035" cy="385546"/>
          </a:xfrm>
          <a:prstGeom prst="rect">
            <a:avLst/>
          </a:prstGeom>
        </p:spPr>
        <p:txBody>
          <a:bodyPr vert="horz" lIns="101853" tIns="50926" rIns="101853" bIns="50926"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6774657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tx2"/>
                </a:solidFill>
              </a:defRPr>
            </a:lvl1pPr>
          </a:lstStyle>
          <a:p>
            <a:pPr defTabSz="958635"/>
            <a:r>
              <a:rPr lang="en-US" dirty="0" smtClean="0">
                <a:solidFill>
                  <a:srgbClr val="1F497D"/>
                </a:solidFill>
              </a:rPr>
              <a:t>Page </a:t>
            </a:r>
            <a:fld id="{BA7A251D-85F2-4855-B559-A3CA3B7FBA69}" type="slidenum">
              <a:rPr lang="en-US" smtClean="0">
                <a:solidFill>
                  <a:srgbClr val="1F497D"/>
                </a:solidFill>
              </a:rPr>
              <a:pPr defTabSz="958635"/>
              <a:t>‹#›</a:t>
            </a:fld>
            <a:endParaRPr lang="en-US" dirty="0">
              <a:solidFill>
                <a:srgbClr val="1F497D"/>
              </a:solidFill>
            </a:endParaRPr>
          </a:p>
        </p:txBody>
      </p:sp>
      <p:sp>
        <p:nvSpPr>
          <p:cNvPr id="4" name="Title Placeholder 1"/>
          <p:cNvSpPr>
            <a:spLocks noGrp="1"/>
          </p:cNvSpPr>
          <p:nvPr>
            <p:ph type="title"/>
          </p:nvPr>
        </p:nvSpPr>
        <p:spPr>
          <a:xfrm>
            <a:off x="1963882" y="207860"/>
            <a:ext cx="7438041" cy="385546"/>
          </a:xfrm>
          <a:prstGeom prst="rect">
            <a:avLst/>
          </a:prstGeom>
        </p:spPr>
        <p:txBody>
          <a:bodyPr vert="horz" lIns="101853" tIns="50926" rIns="101853" bIns="50926"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882639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2"/>
                </a:solidFill>
              </a:defRPr>
            </a:lvl1pPr>
          </a:lstStyle>
          <a:p>
            <a:pPr defTabSz="958635"/>
            <a:r>
              <a:rPr lang="en-US" dirty="0" smtClean="0">
                <a:solidFill>
                  <a:srgbClr val="1F497D"/>
                </a:solidFill>
              </a:rPr>
              <a:t>Page </a:t>
            </a:r>
            <a:fld id="{BA7A251D-85F2-4855-B559-A3CA3B7FBA69}" type="slidenum">
              <a:rPr lang="en-US" smtClean="0">
                <a:solidFill>
                  <a:srgbClr val="1F497D"/>
                </a:solidFill>
              </a:rPr>
              <a:pPr defTabSz="958635"/>
              <a:t>‹#›</a:t>
            </a:fld>
            <a:endParaRPr lang="en-US" dirty="0">
              <a:solidFill>
                <a:srgbClr val="1F497D"/>
              </a:solidFill>
            </a:endParaRPr>
          </a:p>
        </p:txBody>
      </p:sp>
    </p:spTree>
    <p:extLst>
      <p:ext uri="{BB962C8B-B14F-4D97-AF65-F5344CB8AC3E}">
        <p14:creationId xmlns:p14="http://schemas.microsoft.com/office/powerpoint/2010/main" val="4162383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4" y="291254"/>
            <a:ext cx="3158728" cy="1239520"/>
          </a:xfrm>
        </p:spPr>
        <p:txBody>
          <a:bodyPr anchor="b"/>
          <a:lstStyle>
            <a:lvl1pPr algn="l">
              <a:defRPr sz="2071" b="1"/>
            </a:lvl1pPr>
          </a:lstStyle>
          <a:p>
            <a:r>
              <a:rPr lang="en-US" smtClean="0"/>
              <a:t>Click to edit Master title style</a:t>
            </a:r>
            <a:endParaRPr lang="en-US"/>
          </a:p>
        </p:txBody>
      </p:sp>
      <p:sp>
        <p:nvSpPr>
          <p:cNvPr id="3" name="Content Placeholder 2"/>
          <p:cNvSpPr>
            <a:spLocks noGrp="1"/>
          </p:cNvSpPr>
          <p:nvPr>
            <p:ph idx="1"/>
          </p:nvPr>
        </p:nvSpPr>
        <p:spPr>
          <a:xfrm>
            <a:off x="3753803" y="291258"/>
            <a:ext cx="5367338" cy="6243320"/>
          </a:xfrm>
        </p:spPr>
        <p:txBody>
          <a:bodyPr/>
          <a:lstStyle>
            <a:lvl1pPr>
              <a:buFont typeface="Arial" pitchFamily="34" charset="0"/>
              <a:buChar char="•"/>
              <a:defRPr sz="3388"/>
            </a:lvl1pPr>
            <a:lvl2pPr>
              <a:defRPr sz="2918"/>
            </a:lvl2pPr>
            <a:lvl3pPr>
              <a:defRPr sz="2541"/>
            </a:lvl3pPr>
            <a:lvl4pPr>
              <a:defRPr sz="2071"/>
            </a:lvl4pPr>
            <a:lvl5pPr>
              <a:defRPr sz="2071"/>
            </a:lvl5pPr>
            <a:lvl6pPr>
              <a:defRPr sz="2071"/>
            </a:lvl6pPr>
            <a:lvl7pPr>
              <a:defRPr sz="2071"/>
            </a:lvl7pPr>
            <a:lvl8pPr>
              <a:defRPr sz="2071"/>
            </a:lvl8pPr>
            <a:lvl9pPr>
              <a:defRPr sz="2071"/>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80064" y="1530778"/>
            <a:ext cx="3158728" cy="5003800"/>
          </a:xfrm>
        </p:spPr>
        <p:txBody>
          <a:bodyPr/>
          <a:lstStyle>
            <a:lvl1pPr marL="0" indent="0">
              <a:buNone/>
              <a:defRPr sz="1506"/>
            </a:lvl1pPr>
            <a:lvl2pPr marL="479317" indent="0">
              <a:buNone/>
              <a:defRPr sz="1224"/>
            </a:lvl2pPr>
            <a:lvl3pPr marL="958635" indent="0">
              <a:buNone/>
              <a:defRPr sz="1035"/>
            </a:lvl3pPr>
            <a:lvl4pPr marL="1437950" indent="0">
              <a:buNone/>
              <a:defRPr sz="941"/>
            </a:lvl4pPr>
            <a:lvl5pPr marL="1917269" indent="0">
              <a:buNone/>
              <a:defRPr sz="941"/>
            </a:lvl5pPr>
            <a:lvl6pPr marL="2396587" indent="0">
              <a:buNone/>
              <a:defRPr sz="941"/>
            </a:lvl6pPr>
            <a:lvl7pPr marL="2875905" indent="0">
              <a:buNone/>
              <a:defRPr sz="941"/>
            </a:lvl7pPr>
            <a:lvl8pPr marL="3355222" indent="0">
              <a:buNone/>
              <a:defRPr sz="941"/>
            </a:lvl8pPr>
            <a:lvl9pPr marL="3834538" indent="0">
              <a:buNone/>
              <a:defRPr sz="941"/>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defTabSz="958635"/>
            <a:r>
              <a:rPr lang="en-US" dirty="0" smtClean="0">
                <a:solidFill>
                  <a:prstClr val="black">
                    <a:tint val="75000"/>
                  </a:prstClr>
                </a:solidFill>
              </a:rPr>
              <a:t>Page </a:t>
            </a:r>
            <a:fld id="{BA7A251D-85F2-4855-B559-A3CA3B7FBA69}" type="slidenum">
              <a:rPr lang="en-US" smtClean="0">
                <a:solidFill>
                  <a:prstClr val="black">
                    <a:tint val="75000"/>
                  </a:prstClr>
                </a:solidFill>
              </a:rPr>
              <a:pPr defTabSz="958635"/>
              <a:t>‹#›</a:t>
            </a:fld>
            <a:endParaRPr lang="en-US" dirty="0">
              <a:solidFill>
                <a:prstClr val="black">
                  <a:tint val="75000"/>
                </a:prstClr>
              </a:solidFill>
            </a:endParaRPr>
          </a:p>
        </p:txBody>
      </p:sp>
    </p:spTree>
    <p:extLst>
      <p:ext uri="{BB962C8B-B14F-4D97-AF65-F5344CB8AC3E}">
        <p14:creationId xmlns:p14="http://schemas.microsoft.com/office/powerpoint/2010/main" val="8742199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3" y="5120643"/>
            <a:ext cx="5760720" cy="604520"/>
          </a:xfrm>
        </p:spPr>
        <p:txBody>
          <a:bodyPr anchor="b"/>
          <a:lstStyle>
            <a:lvl1pPr algn="l">
              <a:defRPr sz="2071" b="1"/>
            </a:lvl1pPr>
          </a:lstStyle>
          <a:p>
            <a:r>
              <a:rPr lang="en-US" smtClean="0"/>
              <a:t>Click to edit Master title style</a:t>
            </a:r>
            <a:endParaRPr lang="en-US"/>
          </a:p>
        </p:txBody>
      </p:sp>
      <p:sp>
        <p:nvSpPr>
          <p:cNvPr id="3" name="Picture Placeholder 2"/>
          <p:cNvSpPr>
            <a:spLocks noGrp="1"/>
          </p:cNvSpPr>
          <p:nvPr>
            <p:ph type="pic" idx="1"/>
          </p:nvPr>
        </p:nvSpPr>
        <p:spPr>
          <a:xfrm>
            <a:off x="1881903" y="653626"/>
            <a:ext cx="5760720" cy="4389120"/>
          </a:xfrm>
        </p:spPr>
        <p:txBody>
          <a:bodyPr/>
          <a:lstStyle>
            <a:lvl1pPr marL="0" indent="0">
              <a:buNone/>
              <a:defRPr sz="3388"/>
            </a:lvl1pPr>
            <a:lvl2pPr marL="479317" indent="0">
              <a:buNone/>
              <a:defRPr sz="2918"/>
            </a:lvl2pPr>
            <a:lvl3pPr marL="958635" indent="0">
              <a:buNone/>
              <a:defRPr sz="2541"/>
            </a:lvl3pPr>
            <a:lvl4pPr marL="1437950" indent="0">
              <a:buNone/>
              <a:defRPr sz="2071"/>
            </a:lvl4pPr>
            <a:lvl5pPr marL="1917269" indent="0">
              <a:buNone/>
              <a:defRPr sz="2071"/>
            </a:lvl5pPr>
            <a:lvl6pPr marL="2396587" indent="0">
              <a:buNone/>
              <a:defRPr sz="2071"/>
            </a:lvl6pPr>
            <a:lvl7pPr marL="2875905" indent="0">
              <a:buNone/>
              <a:defRPr sz="2071"/>
            </a:lvl7pPr>
            <a:lvl8pPr marL="3355222" indent="0">
              <a:buNone/>
              <a:defRPr sz="2071"/>
            </a:lvl8pPr>
            <a:lvl9pPr marL="3834538" indent="0">
              <a:buNone/>
              <a:defRPr sz="2071"/>
            </a:lvl9pPr>
          </a:lstStyle>
          <a:p>
            <a:endParaRPr lang="en-US" dirty="0"/>
          </a:p>
        </p:txBody>
      </p:sp>
      <p:sp>
        <p:nvSpPr>
          <p:cNvPr id="4" name="Text Placeholder 3"/>
          <p:cNvSpPr>
            <a:spLocks noGrp="1"/>
          </p:cNvSpPr>
          <p:nvPr>
            <p:ph type="body" sz="half" idx="2"/>
          </p:nvPr>
        </p:nvSpPr>
        <p:spPr>
          <a:xfrm>
            <a:off x="1881903" y="5725163"/>
            <a:ext cx="5760720" cy="858520"/>
          </a:xfrm>
        </p:spPr>
        <p:txBody>
          <a:bodyPr/>
          <a:lstStyle>
            <a:lvl1pPr marL="0" indent="0">
              <a:buNone/>
              <a:defRPr sz="1506"/>
            </a:lvl1pPr>
            <a:lvl2pPr marL="479317" indent="0">
              <a:buNone/>
              <a:defRPr sz="1224"/>
            </a:lvl2pPr>
            <a:lvl3pPr marL="958635" indent="0">
              <a:buNone/>
              <a:defRPr sz="1035"/>
            </a:lvl3pPr>
            <a:lvl4pPr marL="1437950" indent="0">
              <a:buNone/>
              <a:defRPr sz="941"/>
            </a:lvl4pPr>
            <a:lvl5pPr marL="1917269" indent="0">
              <a:buNone/>
              <a:defRPr sz="941"/>
            </a:lvl5pPr>
            <a:lvl6pPr marL="2396587" indent="0">
              <a:buNone/>
              <a:defRPr sz="941"/>
            </a:lvl6pPr>
            <a:lvl7pPr marL="2875905" indent="0">
              <a:buNone/>
              <a:defRPr sz="941"/>
            </a:lvl7pPr>
            <a:lvl8pPr marL="3355222" indent="0">
              <a:buNone/>
              <a:defRPr sz="941"/>
            </a:lvl8pPr>
            <a:lvl9pPr marL="3834538" indent="0">
              <a:buNone/>
              <a:defRPr sz="941"/>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defTabSz="958635"/>
            <a:r>
              <a:rPr lang="en-US" dirty="0" smtClean="0">
                <a:solidFill>
                  <a:prstClr val="black">
                    <a:tint val="75000"/>
                  </a:prstClr>
                </a:solidFill>
              </a:rPr>
              <a:t>Page </a:t>
            </a:r>
            <a:fld id="{BA7A251D-85F2-4855-B559-A3CA3B7FBA69}" type="slidenum">
              <a:rPr lang="en-US" smtClean="0">
                <a:solidFill>
                  <a:prstClr val="black">
                    <a:tint val="75000"/>
                  </a:prstClr>
                </a:solidFill>
              </a:rPr>
              <a:pPr defTabSz="958635"/>
              <a:t>‹#›</a:t>
            </a:fld>
            <a:endParaRPr lang="en-US" dirty="0">
              <a:solidFill>
                <a:prstClr val="black">
                  <a:tint val="75000"/>
                </a:prstClr>
              </a:solidFill>
            </a:endParaRPr>
          </a:p>
        </p:txBody>
      </p:sp>
    </p:spTree>
    <p:extLst>
      <p:ext uri="{BB962C8B-B14F-4D97-AF65-F5344CB8AC3E}">
        <p14:creationId xmlns:p14="http://schemas.microsoft.com/office/powerpoint/2010/main" val="25362451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2422" y="217868"/>
            <a:ext cx="7469651" cy="385546"/>
          </a:xfrm>
          <a:prstGeom prst="rect">
            <a:avLst/>
          </a:prstGeom>
        </p:spPr>
        <p:txBody>
          <a:bodyPr vert="horz" lIns="101853" tIns="50926" rIns="101853" bIns="50926"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5495" y="1056642"/>
            <a:ext cx="8641080" cy="4827694"/>
          </a:xfrm>
          <a:prstGeom prst="rect">
            <a:avLst/>
          </a:prstGeom>
        </p:spPr>
        <p:txBody>
          <a:bodyPr vert="horz" lIns="101853" tIns="50926" rIns="101853" bIns="5092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172935" y="6771716"/>
            <a:ext cx="2240280" cy="389466"/>
          </a:xfrm>
          <a:prstGeom prst="rect">
            <a:avLst/>
          </a:prstGeom>
        </p:spPr>
        <p:txBody>
          <a:bodyPr vert="horz" lIns="101853" tIns="50926" rIns="101853" bIns="50926" rtlCol="0" anchor="ctr"/>
          <a:lstStyle>
            <a:lvl1pPr algn="r">
              <a:defRPr sz="1318">
                <a:solidFill>
                  <a:schemeClr val="tx2"/>
                </a:solidFill>
                <a:latin typeface="Calibri Light" pitchFamily="34" charset="0"/>
              </a:defRPr>
            </a:lvl1pPr>
          </a:lstStyle>
          <a:p>
            <a:pPr defTabSz="958635"/>
            <a:r>
              <a:rPr lang="en-US" dirty="0" smtClean="0">
                <a:solidFill>
                  <a:srgbClr val="1F497D"/>
                </a:solidFill>
              </a:rPr>
              <a:t>Page </a:t>
            </a:r>
            <a:fld id="{BA7A251D-85F2-4855-B559-A3CA3B7FBA69}" type="slidenum">
              <a:rPr lang="en-US" smtClean="0">
                <a:solidFill>
                  <a:srgbClr val="1F497D"/>
                </a:solidFill>
              </a:rPr>
              <a:pPr defTabSz="958635"/>
              <a:t>‹#›</a:t>
            </a:fld>
            <a:endParaRPr lang="en-US" dirty="0">
              <a:solidFill>
                <a:srgbClr val="1F497D"/>
              </a:solidFill>
            </a:endParaRPr>
          </a:p>
        </p:txBody>
      </p:sp>
      <p:cxnSp>
        <p:nvCxnSpPr>
          <p:cNvPr id="8" name="Straight Connector 7"/>
          <p:cNvCxnSpPr/>
          <p:nvPr userDrawn="1"/>
        </p:nvCxnSpPr>
        <p:spPr>
          <a:xfrm>
            <a:off x="1952244" y="263855"/>
            <a:ext cx="7419109" cy="1694"/>
          </a:xfrm>
          <a:prstGeom prst="line">
            <a:avLst/>
          </a:prstGeom>
          <a:ln>
            <a:solidFill>
              <a:srgbClr val="FFAC3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a:off x="5947412" y="3677629"/>
            <a:ext cx="6827520" cy="1667"/>
          </a:xfrm>
          <a:prstGeom prst="line">
            <a:avLst/>
          </a:prstGeom>
          <a:ln>
            <a:solidFill>
              <a:srgbClr val="FFAC3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0800000">
            <a:off x="1942423" y="7088328"/>
            <a:ext cx="7423057" cy="1694"/>
          </a:xfrm>
          <a:prstGeom prst="line">
            <a:avLst/>
          </a:prstGeom>
          <a:ln cap="flat">
            <a:solidFill>
              <a:srgbClr val="FFAC33"/>
            </a:solidFill>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797988" y="6900888"/>
            <a:ext cx="258742" cy="376523"/>
          </a:xfrm>
          <a:prstGeom prst="rect">
            <a:avLst/>
          </a:prstGeom>
          <a:noFill/>
        </p:spPr>
        <p:txBody>
          <a:bodyPr wrap="none" lIns="86051" tIns="43026" rIns="86051" bIns="43026" rtlCol="0">
            <a:spAutoFit/>
          </a:bodyPr>
          <a:lstStyle/>
          <a:p>
            <a:pPr defTabSz="958805"/>
            <a:r>
              <a:rPr lang="en-US" sz="1882" dirty="0">
                <a:solidFill>
                  <a:srgbClr val="F79646"/>
                </a:solidFill>
              </a:rPr>
              <a:t>▪</a:t>
            </a:r>
          </a:p>
        </p:txBody>
      </p:sp>
      <p:sp>
        <p:nvSpPr>
          <p:cNvPr id="9" name="TextBox 8"/>
          <p:cNvSpPr txBox="1"/>
          <p:nvPr userDrawn="1"/>
        </p:nvSpPr>
        <p:spPr>
          <a:xfrm>
            <a:off x="387446" y="6965834"/>
            <a:ext cx="1568396" cy="217249"/>
          </a:xfrm>
          <a:prstGeom prst="rect">
            <a:avLst/>
          </a:prstGeom>
          <a:noFill/>
        </p:spPr>
        <p:txBody>
          <a:bodyPr wrap="none" lIns="86051" tIns="43026" rIns="86051" bIns="43026" rtlCol="0">
            <a:spAutoFit/>
          </a:bodyPr>
          <a:lstStyle/>
          <a:p>
            <a:pPr algn="r" defTabSz="958805"/>
            <a:r>
              <a:rPr lang="en-US" sz="847" dirty="0">
                <a:solidFill>
                  <a:prstClr val="black">
                    <a:lumMod val="65000"/>
                    <a:lumOff val="35000"/>
                  </a:prstClr>
                </a:solidFill>
                <a:latin typeface="Calibri Light" pitchFamily="34" charset="0"/>
              </a:rPr>
              <a:t>research for your brand’s health</a:t>
            </a:r>
          </a:p>
        </p:txBody>
      </p:sp>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8209" y="150003"/>
            <a:ext cx="218209" cy="215153"/>
          </a:xfrm>
          <a:prstGeom prst="rect">
            <a:avLst/>
          </a:prstGeom>
        </p:spPr>
      </p:pic>
      <p:sp>
        <p:nvSpPr>
          <p:cNvPr id="14" name="TextBox 13"/>
          <p:cNvSpPr txBox="1"/>
          <p:nvPr userDrawn="1"/>
        </p:nvSpPr>
        <p:spPr>
          <a:xfrm>
            <a:off x="382428" y="132258"/>
            <a:ext cx="1621230" cy="246167"/>
          </a:xfrm>
          <a:prstGeom prst="rect">
            <a:avLst/>
          </a:prstGeom>
          <a:noFill/>
        </p:spPr>
        <p:txBody>
          <a:bodyPr wrap="none" lIns="86051" tIns="43026" rIns="86051" bIns="43026" rtlCol="0">
            <a:spAutoFit/>
          </a:bodyPr>
          <a:lstStyle/>
          <a:p>
            <a:pPr defTabSz="958805"/>
            <a:r>
              <a:rPr lang="en-US" sz="1035" spc="282" dirty="0">
                <a:solidFill>
                  <a:prstClr val="black">
                    <a:lumMod val="65000"/>
                    <a:lumOff val="35000"/>
                  </a:prstClr>
                </a:solidFill>
              </a:rPr>
              <a:t>klein &amp; partners</a:t>
            </a:r>
          </a:p>
        </p:txBody>
      </p:sp>
    </p:spTree>
    <p:extLst>
      <p:ext uri="{BB962C8B-B14F-4D97-AF65-F5344CB8AC3E}">
        <p14:creationId xmlns:p14="http://schemas.microsoft.com/office/powerpoint/2010/main" val="6105649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r" defTabSz="958635" rtl="0" eaLnBrk="1" latinLnBrk="0" hangingPunct="1">
        <a:spcBef>
          <a:spcPct val="0"/>
        </a:spcBef>
        <a:buNone/>
        <a:defRPr sz="1694" b="0" kern="1200">
          <a:solidFill>
            <a:schemeClr val="tx2"/>
          </a:solidFill>
          <a:latin typeface="+mj-lt"/>
          <a:ea typeface="+mj-ea"/>
          <a:cs typeface="+mj-cs"/>
        </a:defRPr>
      </a:lvl1pPr>
    </p:titleStyle>
    <p:bodyStyle>
      <a:lvl1pPr marL="170035" indent="-170035" algn="l" defTabSz="958635" rtl="0" eaLnBrk="1" latinLnBrk="0" hangingPunct="1">
        <a:spcBef>
          <a:spcPts val="297"/>
        </a:spcBef>
        <a:spcAft>
          <a:spcPts val="297"/>
        </a:spcAft>
        <a:buClr>
          <a:schemeClr val="tx2"/>
        </a:buClr>
        <a:buFont typeface="Wingdings" pitchFamily="2" charset="2"/>
        <a:buChar char=""/>
        <a:defRPr sz="1318" kern="1200">
          <a:solidFill>
            <a:schemeClr val="tx1"/>
          </a:solidFill>
          <a:latin typeface="+mn-lt"/>
          <a:ea typeface="+mn-ea"/>
          <a:cs typeface="+mn-cs"/>
        </a:defRPr>
      </a:lvl1pPr>
      <a:lvl2pPr marL="419403" indent="-183072" algn="l" defTabSz="958635" rtl="0" eaLnBrk="1" latinLnBrk="0" hangingPunct="1">
        <a:spcBef>
          <a:spcPts val="297"/>
        </a:spcBef>
        <a:spcAft>
          <a:spcPts val="297"/>
        </a:spcAft>
        <a:buFont typeface="Arial" pitchFamily="34" charset="0"/>
        <a:buChar char="–"/>
        <a:defRPr sz="1318" kern="1200">
          <a:solidFill>
            <a:schemeClr val="tx1"/>
          </a:solidFill>
          <a:latin typeface="+mn-lt"/>
          <a:ea typeface="+mn-ea"/>
          <a:cs typeface="+mn-cs"/>
        </a:defRPr>
      </a:lvl2pPr>
      <a:lvl3pPr marL="660725" indent="-184738" algn="l" defTabSz="958635" rtl="0" eaLnBrk="1" latinLnBrk="0" hangingPunct="1">
        <a:spcBef>
          <a:spcPts val="297"/>
        </a:spcBef>
        <a:spcAft>
          <a:spcPts val="297"/>
        </a:spcAft>
        <a:buFont typeface="Arial" pitchFamily="34" charset="0"/>
        <a:buChar char="•"/>
        <a:defRPr sz="1318" kern="1200">
          <a:solidFill>
            <a:schemeClr val="tx1"/>
          </a:solidFill>
          <a:latin typeface="+mn-lt"/>
          <a:ea typeface="+mn-ea"/>
          <a:cs typeface="+mn-cs"/>
        </a:defRPr>
      </a:lvl3pPr>
      <a:lvl4pPr marL="902047" indent="-181408" algn="l" defTabSz="958635" rtl="0" eaLnBrk="1" latinLnBrk="0" hangingPunct="1">
        <a:spcBef>
          <a:spcPts val="297"/>
        </a:spcBef>
        <a:spcAft>
          <a:spcPts val="297"/>
        </a:spcAft>
        <a:buFont typeface="Arial" pitchFamily="34" charset="0"/>
        <a:buChar char="–"/>
        <a:defRPr sz="1318" kern="1200">
          <a:solidFill>
            <a:schemeClr val="tx1"/>
          </a:solidFill>
          <a:latin typeface="+mn-lt"/>
          <a:ea typeface="+mn-ea"/>
          <a:cs typeface="+mn-cs"/>
        </a:defRPr>
      </a:lvl4pPr>
      <a:lvl5pPr marL="1135050" indent="-176416" algn="l" defTabSz="958635" rtl="0" eaLnBrk="1" latinLnBrk="0" hangingPunct="1">
        <a:spcBef>
          <a:spcPts val="297"/>
        </a:spcBef>
        <a:spcAft>
          <a:spcPts val="297"/>
        </a:spcAft>
        <a:buFont typeface="Arial" pitchFamily="34" charset="0"/>
        <a:buChar char="»"/>
        <a:defRPr sz="1318" kern="1200">
          <a:solidFill>
            <a:schemeClr val="tx1"/>
          </a:solidFill>
          <a:latin typeface="+mn-lt"/>
          <a:ea typeface="+mn-ea"/>
          <a:cs typeface="+mn-cs"/>
        </a:defRPr>
      </a:lvl5pPr>
      <a:lvl6pPr marL="2636246" indent="-239661" algn="l" defTabSz="958635" rtl="0" eaLnBrk="1" latinLnBrk="0" hangingPunct="1">
        <a:spcBef>
          <a:spcPct val="20000"/>
        </a:spcBef>
        <a:buFont typeface="Arial" pitchFamily="34" charset="0"/>
        <a:buChar char="•"/>
        <a:defRPr sz="2071" kern="1200">
          <a:solidFill>
            <a:schemeClr val="tx1"/>
          </a:solidFill>
          <a:latin typeface="+mn-lt"/>
          <a:ea typeface="+mn-ea"/>
          <a:cs typeface="+mn-cs"/>
        </a:defRPr>
      </a:lvl6pPr>
      <a:lvl7pPr marL="3115562" indent="-239661" algn="l" defTabSz="958635" rtl="0" eaLnBrk="1" latinLnBrk="0" hangingPunct="1">
        <a:spcBef>
          <a:spcPct val="20000"/>
        </a:spcBef>
        <a:buFont typeface="Arial" pitchFamily="34" charset="0"/>
        <a:buChar char="•"/>
        <a:defRPr sz="2071" kern="1200">
          <a:solidFill>
            <a:schemeClr val="tx1"/>
          </a:solidFill>
          <a:latin typeface="+mn-lt"/>
          <a:ea typeface="+mn-ea"/>
          <a:cs typeface="+mn-cs"/>
        </a:defRPr>
      </a:lvl7pPr>
      <a:lvl8pPr marL="3594880" indent="-239661" algn="l" defTabSz="958635" rtl="0" eaLnBrk="1" latinLnBrk="0" hangingPunct="1">
        <a:spcBef>
          <a:spcPct val="20000"/>
        </a:spcBef>
        <a:buFont typeface="Arial" pitchFamily="34" charset="0"/>
        <a:buChar char="•"/>
        <a:defRPr sz="2071" kern="1200">
          <a:solidFill>
            <a:schemeClr val="tx1"/>
          </a:solidFill>
          <a:latin typeface="+mn-lt"/>
          <a:ea typeface="+mn-ea"/>
          <a:cs typeface="+mn-cs"/>
        </a:defRPr>
      </a:lvl8pPr>
      <a:lvl9pPr marL="4074197" indent="-239661" algn="l" defTabSz="958635" rtl="0" eaLnBrk="1" latinLnBrk="0" hangingPunct="1">
        <a:spcBef>
          <a:spcPct val="20000"/>
        </a:spcBef>
        <a:buFont typeface="Arial" pitchFamily="34" charset="0"/>
        <a:buChar char="•"/>
        <a:defRPr sz="2071" kern="1200">
          <a:solidFill>
            <a:schemeClr val="tx1"/>
          </a:solidFill>
          <a:latin typeface="+mn-lt"/>
          <a:ea typeface="+mn-ea"/>
          <a:cs typeface="+mn-cs"/>
        </a:defRPr>
      </a:lvl9pPr>
    </p:bodyStyle>
    <p:otherStyle>
      <a:defPPr>
        <a:defRPr lang="en-US"/>
      </a:defPPr>
      <a:lvl1pPr marL="0" algn="l" defTabSz="958635" rtl="0" eaLnBrk="1" latinLnBrk="0" hangingPunct="1">
        <a:defRPr sz="1882" kern="1200">
          <a:solidFill>
            <a:schemeClr val="tx1"/>
          </a:solidFill>
          <a:latin typeface="+mn-lt"/>
          <a:ea typeface="+mn-ea"/>
          <a:cs typeface="+mn-cs"/>
        </a:defRPr>
      </a:lvl1pPr>
      <a:lvl2pPr marL="479317" algn="l" defTabSz="958635" rtl="0" eaLnBrk="1" latinLnBrk="0" hangingPunct="1">
        <a:defRPr sz="1882" kern="1200">
          <a:solidFill>
            <a:schemeClr val="tx1"/>
          </a:solidFill>
          <a:latin typeface="+mn-lt"/>
          <a:ea typeface="+mn-ea"/>
          <a:cs typeface="+mn-cs"/>
        </a:defRPr>
      </a:lvl2pPr>
      <a:lvl3pPr marL="958635" algn="l" defTabSz="958635" rtl="0" eaLnBrk="1" latinLnBrk="0" hangingPunct="1">
        <a:defRPr sz="1882" kern="1200">
          <a:solidFill>
            <a:schemeClr val="tx1"/>
          </a:solidFill>
          <a:latin typeface="+mn-lt"/>
          <a:ea typeface="+mn-ea"/>
          <a:cs typeface="+mn-cs"/>
        </a:defRPr>
      </a:lvl3pPr>
      <a:lvl4pPr marL="1437950" algn="l" defTabSz="958635" rtl="0" eaLnBrk="1" latinLnBrk="0" hangingPunct="1">
        <a:defRPr sz="1882" kern="1200">
          <a:solidFill>
            <a:schemeClr val="tx1"/>
          </a:solidFill>
          <a:latin typeface="+mn-lt"/>
          <a:ea typeface="+mn-ea"/>
          <a:cs typeface="+mn-cs"/>
        </a:defRPr>
      </a:lvl4pPr>
      <a:lvl5pPr marL="1917269" algn="l" defTabSz="958635" rtl="0" eaLnBrk="1" latinLnBrk="0" hangingPunct="1">
        <a:defRPr sz="1882" kern="1200">
          <a:solidFill>
            <a:schemeClr val="tx1"/>
          </a:solidFill>
          <a:latin typeface="+mn-lt"/>
          <a:ea typeface="+mn-ea"/>
          <a:cs typeface="+mn-cs"/>
        </a:defRPr>
      </a:lvl5pPr>
      <a:lvl6pPr marL="2396587" algn="l" defTabSz="958635" rtl="0" eaLnBrk="1" latinLnBrk="0" hangingPunct="1">
        <a:defRPr sz="1882" kern="1200">
          <a:solidFill>
            <a:schemeClr val="tx1"/>
          </a:solidFill>
          <a:latin typeface="+mn-lt"/>
          <a:ea typeface="+mn-ea"/>
          <a:cs typeface="+mn-cs"/>
        </a:defRPr>
      </a:lvl6pPr>
      <a:lvl7pPr marL="2875905" algn="l" defTabSz="958635" rtl="0" eaLnBrk="1" latinLnBrk="0" hangingPunct="1">
        <a:defRPr sz="1882" kern="1200">
          <a:solidFill>
            <a:schemeClr val="tx1"/>
          </a:solidFill>
          <a:latin typeface="+mn-lt"/>
          <a:ea typeface="+mn-ea"/>
          <a:cs typeface="+mn-cs"/>
        </a:defRPr>
      </a:lvl7pPr>
      <a:lvl8pPr marL="3355222" algn="l" defTabSz="958635" rtl="0" eaLnBrk="1" latinLnBrk="0" hangingPunct="1">
        <a:defRPr sz="1882" kern="1200">
          <a:solidFill>
            <a:schemeClr val="tx1"/>
          </a:solidFill>
          <a:latin typeface="+mn-lt"/>
          <a:ea typeface="+mn-ea"/>
          <a:cs typeface="+mn-cs"/>
        </a:defRPr>
      </a:lvl8pPr>
      <a:lvl9pPr marL="3834538" algn="l" defTabSz="958635" rtl="0" eaLnBrk="1" latinLnBrk="0" hangingPunct="1">
        <a:defRPr sz="18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angieslist.com/?af=103001&amp;RefID=PPC:000&amp;s_kwcid=TC-21308-5577476237-e-378998457"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hyperlink" Target="mailto:rob@kleinandpartners.com"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522514" y="533400"/>
            <a:ext cx="8545286" cy="6131243"/>
          </a:xfrm>
          <a:prstGeom prst="rect">
            <a:avLst/>
          </a:prstGeom>
        </p:spPr>
      </p:pic>
      <p:sp>
        <p:nvSpPr>
          <p:cNvPr id="717826" name="Rectangle 2"/>
          <p:cNvSpPr>
            <a:spLocks noGrp="1" noChangeArrowheads="1"/>
          </p:cNvSpPr>
          <p:nvPr>
            <p:ph type="ctrTitle"/>
          </p:nvPr>
        </p:nvSpPr>
        <p:spPr>
          <a:xfrm>
            <a:off x="1143000" y="533400"/>
            <a:ext cx="7315200" cy="1170159"/>
          </a:xfrm>
        </p:spPr>
        <p:txBody>
          <a:bodyPr>
            <a:normAutofit/>
          </a:bodyPr>
          <a:lstStyle/>
          <a:p>
            <a:pPr algn="ctr"/>
            <a:r>
              <a:rPr lang="en-US" sz="2400" b="1" dirty="0"/>
              <a:t>Another Kitchen Sink </a:t>
            </a:r>
            <a:r>
              <a:rPr lang="en-US" sz="2400" b="1" dirty="0" smtClean="0"/>
              <a:t>Survey from Klein &amp; Partners:</a:t>
            </a:r>
            <a:r>
              <a:rPr lang="en-US" sz="2400" b="1" dirty="0"/>
              <a:t/>
            </a:r>
            <a:br>
              <a:rPr lang="en-US" sz="2400" b="1" dirty="0"/>
            </a:br>
            <a:r>
              <a:rPr lang="en-US" sz="2000" dirty="0"/>
              <a:t>What consumers think about a plethora of healthcare topics…</a:t>
            </a:r>
          </a:p>
        </p:txBody>
      </p:sp>
      <p:sp>
        <p:nvSpPr>
          <p:cNvPr id="717827" name="Rectangle 3"/>
          <p:cNvSpPr>
            <a:spLocks noGrp="1" noChangeArrowheads="1"/>
          </p:cNvSpPr>
          <p:nvPr>
            <p:ph type="subTitle" idx="1"/>
          </p:nvPr>
        </p:nvSpPr>
        <p:spPr>
          <a:xfrm>
            <a:off x="1447800" y="3276600"/>
            <a:ext cx="6720840" cy="3352800"/>
          </a:xfrm>
        </p:spPr>
        <p:txBody>
          <a:bodyPr>
            <a:noAutofit/>
          </a:bodyPr>
          <a:lstStyle/>
          <a:p>
            <a:pPr algn="ctr"/>
            <a:r>
              <a:rPr lang="en-US" sz="1600" b="1" dirty="0" smtClean="0">
                <a:solidFill>
                  <a:schemeClr val="tx2"/>
                </a:solidFill>
                <a:latin typeface="Calibri" pitchFamily="34" charset="0"/>
              </a:rPr>
              <a:t>Presented </a:t>
            </a:r>
            <a:r>
              <a:rPr lang="en-US" sz="1600" b="1" dirty="0">
                <a:solidFill>
                  <a:schemeClr val="tx2"/>
                </a:solidFill>
                <a:latin typeface="Calibri" pitchFamily="34" charset="0"/>
              </a:rPr>
              <a:t>by:</a:t>
            </a:r>
          </a:p>
          <a:p>
            <a:pPr algn="ctr"/>
            <a:r>
              <a:rPr lang="en-US" sz="1600" b="1" dirty="0" smtClean="0">
                <a:solidFill>
                  <a:schemeClr val="tx2"/>
                </a:solidFill>
                <a:latin typeface="Calibri" pitchFamily="34" charset="0"/>
              </a:rPr>
              <a:t>Rob Klein, President</a:t>
            </a:r>
          </a:p>
          <a:p>
            <a:pPr algn="ctr"/>
            <a:r>
              <a:rPr lang="en-US" sz="1600" b="1" dirty="0" smtClean="0">
                <a:solidFill>
                  <a:schemeClr val="tx2"/>
                </a:solidFill>
                <a:latin typeface="Calibri" pitchFamily="34" charset="0"/>
              </a:rPr>
              <a:t>Klein &amp; Partners</a:t>
            </a:r>
          </a:p>
          <a:p>
            <a:pPr algn="ctr"/>
            <a:endParaRPr lang="en-US" sz="1600" b="1" dirty="0">
              <a:solidFill>
                <a:schemeClr val="tx2"/>
              </a:solidFill>
              <a:latin typeface="Calibri" pitchFamily="34" charset="0"/>
            </a:endParaRPr>
          </a:p>
          <a:p>
            <a:pPr algn="ctr"/>
            <a:endParaRPr lang="en-US" sz="1600" b="1" dirty="0" smtClean="0">
              <a:solidFill>
                <a:schemeClr val="tx2"/>
              </a:solidFill>
              <a:latin typeface="Calibri" pitchFamily="34" charset="0"/>
            </a:endParaRPr>
          </a:p>
          <a:p>
            <a:pPr algn="ctr"/>
            <a:endParaRPr lang="en-US" sz="1600" b="1" dirty="0">
              <a:solidFill>
                <a:schemeClr val="tx2"/>
              </a:solidFill>
              <a:latin typeface="Calibri" pitchFamily="34" charset="0"/>
            </a:endParaRPr>
          </a:p>
          <a:p>
            <a:pPr algn="ctr"/>
            <a:endParaRPr lang="en-US" sz="1600" b="1" dirty="0" smtClean="0">
              <a:solidFill>
                <a:schemeClr val="tx2"/>
              </a:solidFill>
              <a:latin typeface="Calibri" pitchFamily="34" charset="0"/>
            </a:endParaRPr>
          </a:p>
          <a:p>
            <a:pPr algn="ctr"/>
            <a:endParaRPr lang="en-US" sz="1600" b="1" dirty="0" smtClean="0">
              <a:solidFill>
                <a:schemeClr val="tx2"/>
              </a:solidFill>
              <a:latin typeface="Calibri" pitchFamily="34" charset="0"/>
            </a:endParaRPr>
          </a:p>
          <a:p>
            <a:pPr algn="ctr"/>
            <a:endParaRPr lang="en-US" sz="1600" b="1" dirty="0">
              <a:solidFill>
                <a:schemeClr val="tx2"/>
              </a:solidFill>
              <a:latin typeface="Calibri" pitchFamily="34" charset="0"/>
            </a:endParaRPr>
          </a:p>
          <a:p>
            <a:pPr algn="ctr"/>
            <a:r>
              <a:rPr lang="en-US" sz="1600" b="1" dirty="0" smtClean="0">
                <a:solidFill>
                  <a:schemeClr val="tx2"/>
                </a:solidFill>
                <a:latin typeface="Calibri" pitchFamily="34" charset="0"/>
              </a:rPr>
              <a:t>October 22, 2014</a:t>
            </a:r>
            <a:endParaRPr lang="en-US" sz="1600" b="1" dirty="0">
              <a:solidFill>
                <a:schemeClr val="tx2"/>
              </a:solidFill>
              <a:latin typeface="Calibri" pitchFamily="34" charset="0"/>
            </a:endParaRPr>
          </a:p>
        </p:txBody>
      </p:sp>
      <p:sp>
        <p:nvSpPr>
          <p:cNvPr id="5" name="Text Box 169"/>
          <p:cNvSpPr txBox="1">
            <a:spLocks noChangeArrowheads="1"/>
          </p:cNvSpPr>
          <p:nvPr/>
        </p:nvSpPr>
        <p:spPr bwMode="auto">
          <a:xfrm>
            <a:off x="1923106" y="6854296"/>
            <a:ext cx="7190899" cy="236043"/>
          </a:xfrm>
          <a:prstGeom prst="rect">
            <a:avLst/>
          </a:prstGeom>
          <a:noFill/>
          <a:ln w="9525">
            <a:noFill/>
            <a:miter lim="800000"/>
            <a:headEnd/>
            <a:tailEnd/>
          </a:ln>
        </p:spPr>
        <p:txBody>
          <a:bodyPr wrap="square" lIns="96600" tIns="48300" rIns="96600" bIns="48300">
            <a:spAutoFit/>
          </a:bodyPr>
          <a:lstStyle/>
          <a:p>
            <a:r>
              <a:rPr lang="en-US" sz="900" i="1" dirty="0" smtClean="0">
                <a:solidFill>
                  <a:schemeClr val="accent2"/>
                </a:solidFill>
              </a:rPr>
              <a:t>Disclaimer: Please feel free to use these charts in any of your presentations; just cite Klein &amp; Partners as the source of the information.</a:t>
            </a:r>
            <a:endParaRPr lang="en-US" sz="900" i="1" dirty="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21215224"/>
              </p:ext>
            </p:extLst>
          </p:nvPr>
        </p:nvGraphicFramePr>
        <p:xfrm>
          <a:off x="929049" y="1295400"/>
          <a:ext cx="8166021"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3"/>
          <p:cNvSpPr>
            <a:spLocks noGrp="1"/>
          </p:cNvSpPr>
          <p:nvPr>
            <p:ph type="title"/>
          </p:nvPr>
        </p:nvSpPr>
        <p:spPr>
          <a:xfrm>
            <a:off x="1963882" y="207860"/>
            <a:ext cx="7438041" cy="385546"/>
          </a:xfrm>
        </p:spPr>
        <p:txBody>
          <a:bodyPr>
            <a:normAutofit/>
          </a:bodyPr>
          <a:lstStyle/>
          <a:p>
            <a:r>
              <a:rPr lang="en-US" sz="1800" dirty="0" smtClean="0"/>
              <a:t>Support hospitals being tax-exempt</a:t>
            </a:r>
            <a:endParaRPr lang="en-US" sz="1800" dirty="0"/>
          </a:p>
        </p:txBody>
      </p:sp>
      <p:sp>
        <p:nvSpPr>
          <p:cNvPr id="16" name="Slide Number Placeholder 3"/>
          <p:cNvSpPr>
            <a:spLocks noGrp="1"/>
          </p:cNvSpPr>
          <p:nvPr>
            <p:ph type="sldNum" sz="quarter" idx="12"/>
          </p:nvPr>
        </p:nvSpPr>
        <p:spPr>
          <a:xfrm>
            <a:off x="7172935" y="6771716"/>
            <a:ext cx="2240280" cy="389466"/>
          </a:xfrm>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9</a:t>
            </a:fld>
            <a:endParaRPr lang="en-US" dirty="0">
              <a:solidFill>
                <a:srgbClr val="1F497D"/>
              </a:solidFill>
            </a:endParaRPr>
          </a:p>
        </p:txBody>
      </p:sp>
      <p:sp>
        <p:nvSpPr>
          <p:cNvPr id="7" name="Text Box 169"/>
          <p:cNvSpPr txBox="1">
            <a:spLocks noChangeArrowheads="1"/>
          </p:cNvSpPr>
          <p:nvPr/>
        </p:nvSpPr>
        <p:spPr bwMode="auto">
          <a:xfrm>
            <a:off x="1925942" y="6850557"/>
            <a:ext cx="7190899" cy="236043"/>
          </a:xfrm>
          <a:prstGeom prst="rect">
            <a:avLst/>
          </a:prstGeom>
          <a:noFill/>
          <a:ln w="9525">
            <a:noFill/>
            <a:miter lim="800000"/>
            <a:headEnd/>
            <a:tailEnd/>
          </a:ln>
        </p:spPr>
        <p:txBody>
          <a:bodyPr wrap="square" lIns="96600" tIns="48300" rIns="96600" bIns="48300">
            <a:spAutoFit/>
          </a:bodyPr>
          <a:lstStyle/>
          <a:p>
            <a:r>
              <a:rPr lang="en-US" sz="900" dirty="0" smtClean="0">
                <a:solidFill>
                  <a:prstClr val="black"/>
                </a:solidFill>
              </a:rPr>
              <a:t>Q5: </a:t>
            </a:r>
            <a:r>
              <a:rPr lang="en-US" sz="900" dirty="0"/>
              <a:t>Do you support or oppose hospitals being exempt from paying state and local taxes</a:t>
            </a:r>
            <a:r>
              <a:rPr lang="en-US" sz="900" dirty="0" smtClean="0"/>
              <a:t>?</a:t>
            </a:r>
          </a:p>
        </p:txBody>
      </p:sp>
      <p:sp>
        <p:nvSpPr>
          <p:cNvPr id="2" name="Left Brace 1"/>
          <p:cNvSpPr/>
          <p:nvPr/>
        </p:nvSpPr>
        <p:spPr>
          <a:xfrm rot="5400000">
            <a:off x="2754704" y="2243076"/>
            <a:ext cx="211061" cy="832731"/>
          </a:xfrm>
          <a:prstGeom prst="leftBrace">
            <a:avLst>
              <a:gd name="adj1" fmla="val 0"/>
              <a:gd name="adj2"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2569030" y="2242458"/>
            <a:ext cx="583814" cy="369332"/>
          </a:xfrm>
          <a:prstGeom prst="rect">
            <a:avLst/>
          </a:prstGeom>
          <a:noFill/>
        </p:spPr>
        <p:txBody>
          <a:bodyPr wrap="none" rtlCol="0">
            <a:spAutoFit/>
          </a:bodyPr>
          <a:lstStyle/>
          <a:p>
            <a:pPr algn="ctr"/>
            <a:r>
              <a:rPr lang="en-US" sz="1800" dirty="0" smtClean="0"/>
              <a:t>42%</a:t>
            </a:r>
            <a:endParaRPr lang="en-US" sz="1800" dirty="0"/>
          </a:p>
        </p:txBody>
      </p:sp>
      <p:sp>
        <p:nvSpPr>
          <p:cNvPr id="9" name="Left Brace 8"/>
          <p:cNvSpPr/>
          <p:nvPr/>
        </p:nvSpPr>
        <p:spPr>
          <a:xfrm rot="5400000">
            <a:off x="3663635" y="2243076"/>
            <a:ext cx="211061" cy="832731"/>
          </a:xfrm>
          <a:prstGeom prst="leftBrace">
            <a:avLst>
              <a:gd name="adj1" fmla="val 0"/>
              <a:gd name="adj2"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3483428" y="2242458"/>
            <a:ext cx="583814" cy="369332"/>
          </a:xfrm>
          <a:prstGeom prst="rect">
            <a:avLst/>
          </a:prstGeom>
          <a:noFill/>
        </p:spPr>
        <p:txBody>
          <a:bodyPr wrap="none" rtlCol="0">
            <a:spAutoFit/>
          </a:bodyPr>
          <a:lstStyle/>
          <a:p>
            <a:pPr algn="ctr"/>
            <a:r>
              <a:rPr lang="en-US" sz="1800" dirty="0" smtClean="0"/>
              <a:t>41%</a:t>
            </a:r>
            <a:endParaRPr lang="en-US" sz="1800" dirty="0"/>
          </a:p>
        </p:txBody>
      </p:sp>
    </p:spTree>
    <p:extLst>
      <p:ext uri="{BB962C8B-B14F-4D97-AF65-F5344CB8AC3E}">
        <p14:creationId xmlns:p14="http://schemas.microsoft.com/office/powerpoint/2010/main" val="2378471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19763353"/>
              </p:ext>
            </p:extLst>
          </p:nvPr>
        </p:nvGraphicFramePr>
        <p:xfrm>
          <a:off x="880111" y="975360"/>
          <a:ext cx="8166021" cy="552704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169"/>
          <p:cNvSpPr txBox="1">
            <a:spLocks noChangeArrowheads="1"/>
          </p:cNvSpPr>
          <p:nvPr/>
        </p:nvSpPr>
        <p:spPr bwMode="auto">
          <a:xfrm>
            <a:off x="1925943" y="6573558"/>
            <a:ext cx="6684658" cy="513042"/>
          </a:xfrm>
          <a:prstGeom prst="rect">
            <a:avLst/>
          </a:prstGeom>
          <a:noFill/>
          <a:ln w="9525">
            <a:noFill/>
            <a:miter lim="800000"/>
            <a:headEnd/>
            <a:tailEnd/>
          </a:ln>
        </p:spPr>
        <p:txBody>
          <a:bodyPr wrap="square" lIns="96600" tIns="48300" rIns="96600" bIns="48300">
            <a:spAutoFit/>
          </a:bodyPr>
          <a:lstStyle/>
          <a:p>
            <a:r>
              <a:rPr lang="en-US" sz="900" dirty="0" smtClean="0"/>
              <a:t>Q6: As </a:t>
            </a:r>
            <a:r>
              <a:rPr lang="en-US" sz="900" dirty="0"/>
              <a:t>you may or may not know, many local communities and states are looking for ways to increase revenue to meet rising demands for services.  One way that has been proposed is to treat local hospitals just like any other business in the community and charge them property tax and sales tax.  Do you think this is a good idea or a bad idea</a:t>
            </a:r>
            <a:r>
              <a:rPr lang="en-US" sz="900" dirty="0" smtClean="0"/>
              <a:t>?</a:t>
            </a:r>
          </a:p>
        </p:txBody>
      </p:sp>
      <p:sp>
        <p:nvSpPr>
          <p:cNvPr id="13" name="Title 3"/>
          <p:cNvSpPr>
            <a:spLocks noGrp="1"/>
          </p:cNvSpPr>
          <p:nvPr>
            <p:ph type="title"/>
          </p:nvPr>
        </p:nvSpPr>
        <p:spPr>
          <a:xfrm>
            <a:off x="1963882" y="207860"/>
            <a:ext cx="7438041" cy="385546"/>
          </a:xfrm>
        </p:spPr>
        <p:txBody>
          <a:bodyPr>
            <a:normAutofit/>
          </a:bodyPr>
          <a:lstStyle/>
          <a:p>
            <a:r>
              <a:rPr lang="en-US" sz="1800" dirty="0" smtClean="0"/>
              <a:t>Charging hospitals property and sales tax</a:t>
            </a:r>
            <a:endParaRPr lang="en-US" sz="1800" dirty="0"/>
          </a:p>
        </p:txBody>
      </p:sp>
      <p:sp>
        <p:nvSpPr>
          <p:cNvPr id="6" name="Slide Number Placeholder 3"/>
          <p:cNvSpPr>
            <a:spLocks noGrp="1"/>
          </p:cNvSpPr>
          <p:nvPr>
            <p:ph type="sldNum" sz="quarter" idx="12"/>
          </p:nvPr>
        </p:nvSpPr>
        <p:spPr>
          <a:xfrm>
            <a:off x="7172935" y="6771716"/>
            <a:ext cx="2240280" cy="389466"/>
          </a:xfrm>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10</a:t>
            </a:fld>
            <a:endParaRPr lang="en-US" dirty="0">
              <a:solidFill>
                <a:srgbClr val="1F497D"/>
              </a:solidFill>
            </a:endParaRPr>
          </a:p>
        </p:txBody>
      </p:sp>
      <p:sp>
        <p:nvSpPr>
          <p:cNvPr id="7" name="TextBox 1"/>
          <p:cNvSpPr txBox="1"/>
          <p:nvPr/>
        </p:nvSpPr>
        <p:spPr>
          <a:xfrm>
            <a:off x="1888679" y="5903341"/>
            <a:ext cx="2857493" cy="25400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smtClean="0">
                <a:solidFill>
                  <a:schemeClr val="accent2">
                    <a:lumMod val="75000"/>
                  </a:schemeClr>
                </a:solidFill>
              </a:rPr>
              <a:t>Bad idea     </a:t>
            </a:r>
            <a:r>
              <a:rPr lang="en-US" sz="1100" b="1" dirty="0" smtClean="0">
                <a:solidFill>
                  <a:schemeClr val="tx1">
                    <a:lumMod val="50000"/>
                    <a:lumOff val="50000"/>
                  </a:schemeClr>
                </a:solidFill>
              </a:rPr>
              <a:t>Not sure     </a:t>
            </a:r>
            <a:r>
              <a:rPr lang="en-US" sz="1100" b="1" dirty="0" smtClean="0">
                <a:solidFill>
                  <a:schemeClr val="accent3">
                    <a:lumMod val="75000"/>
                  </a:schemeClr>
                </a:solidFill>
              </a:rPr>
              <a:t>Good idea</a:t>
            </a:r>
            <a:endParaRPr lang="en-US" sz="1100" b="1" dirty="0">
              <a:solidFill>
                <a:schemeClr val="accent3">
                  <a:lumMod val="75000"/>
                </a:schemeClr>
              </a:solidFill>
            </a:endParaRPr>
          </a:p>
        </p:txBody>
      </p:sp>
    </p:spTree>
    <p:extLst>
      <p:ext uri="{BB962C8B-B14F-4D97-AF65-F5344CB8AC3E}">
        <p14:creationId xmlns:p14="http://schemas.microsoft.com/office/powerpoint/2010/main" val="3846736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11</a:t>
            </a:fld>
            <a:endParaRPr lang="en-US" dirty="0">
              <a:solidFill>
                <a:srgbClr val="1F497D"/>
              </a:solidFill>
            </a:endParaRPr>
          </a:p>
        </p:txBody>
      </p:sp>
      <p:sp>
        <p:nvSpPr>
          <p:cNvPr id="2" name="Title 1"/>
          <p:cNvSpPr>
            <a:spLocks noGrp="1"/>
          </p:cNvSpPr>
          <p:nvPr>
            <p:ph type="title"/>
          </p:nvPr>
        </p:nvSpPr>
        <p:spPr/>
        <p:txBody>
          <a:bodyPr/>
          <a:lstStyle/>
          <a:p>
            <a:r>
              <a:rPr lang="en-US" dirty="0" smtClean="0"/>
              <a:t>Hospitals earning tax-exempt status</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123885212"/>
              </p:ext>
            </p:extLst>
          </p:nvPr>
        </p:nvGraphicFramePr>
        <p:xfrm>
          <a:off x="1143000" y="914400"/>
          <a:ext cx="7543800" cy="528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69"/>
          <p:cNvSpPr txBox="1">
            <a:spLocks noChangeArrowheads="1"/>
          </p:cNvSpPr>
          <p:nvPr/>
        </p:nvSpPr>
        <p:spPr bwMode="auto">
          <a:xfrm>
            <a:off x="1925942" y="6709570"/>
            <a:ext cx="7190899" cy="374542"/>
          </a:xfrm>
          <a:prstGeom prst="rect">
            <a:avLst/>
          </a:prstGeom>
          <a:noFill/>
          <a:ln w="9525">
            <a:noFill/>
            <a:miter lim="800000"/>
            <a:headEnd/>
            <a:tailEnd/>
          </a:ln>
        </p:spPr>
        <p:txBody>
          <a:bodyPr wrap="square" lIns="96600" tIns="48300" rIns="96600" bIns="48300">
            <a:spAutoFit/>
          </a:bodyPr>
          <a:lstStyle/>
          <a:p>
            <a:r>
              <a:rPr lang="en-US" sz="900" dirty="0" smtClean="0"/>
              <a:t>Q7: Would </a:t>
            </a:r>
            <a:r>
              <a:rPr lang="en-US" sz="900" dirty="0"/>
              <a:t>you say that hospitals in your area do or do not provide enough free medical care and health education services in your community to justify their tax-exempt status?  Would you say they…?</a:t>
            </a:r>
          </a:p>
        </p:txBody>
      </p:sp>
      <p:sp>
        <p:nvSpPr>
          <p:cNvPr id="6" name="Left Brace 5"/>
          <p:cNvSpPr/>
          <p:nvPr/>
        </p:nvSpPr>
        <p:spPr>
          <a:xfrm rot="5400000">
            <a:off x="2847455" y="2471429"/>
            <a:ext cx="211063" cy="702599"/>
          </a:xfrm>
          <a:prstGeom prst="leftBrace">
            <a:avLst>
              <a:gd name="adj1" fmla="val 0"/>
              <a:gd name="adj2"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2649244" y="2373868"/>
            <a:ext cx="583814" cy="369332"/>
          </a:xfrm>
          <a:prstGeom prst="rect">
            <a:avLst/>
          </a:prstGeom>
          <a:noFill/>
        </p:spPr>
        <p:txBody>
          <a:bodyPr wrap="none" rtlCol="0">
            <a:spAutoFit/>
          </a:bodyPr>
          <a:lstStyle/>
          <a:p>
            <a:pPr algn="ctr"/>
            <a:r>
              <a:rPr lang="en-US" sz="1800" dirty="0" smtClean="0"/>
              <a:t>42%</a:t>
            </a:r>
            <a:endParaRPr lang="en-US" sz="1800" dirty="0"/>
          </a:p>
        </p:txBody>
      </p:sp>
      <p:sp>
        <p:nvSpPr>
          <p:cNvPr id="9" name="Left Brace 8"/>
          <p:cNvSpPr/>
          <p:nvPr/>
        </p:nvSpPr>
        <p:spPr>
          <a:xfrm rot="5400000">
            <a:off x="3578080" y="2509906"/>
            <a:ext cx="211061" cy="625643"/>
          </a:xfrm>
          <a:prstGeom prst="leftBrace">
            <a:avLst>
              <a:gd name="adj1" fmla="val 0"/>
              <a:gd name="adj2"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3396342" y="2373086"/>
            <a:ext cx="583814" cy="369332"/>
          </a:xfrm>
          <a:prstGeom prst="rect">
            <a:avLst/>
          </a:prstGeom>
          <a:noFill/>
        </p:spPr>
        <p:txBody>
          <a:bodyPr wrap="none" rtlCol="0">
            <a:spAutoFit/>
          </a:bodyPr>
          <a:lstStyle/>
          <a:p>
            <a:pPr algn="ctr"/>
            <a:r>
              <a:rPr lang="en-US" sz="1800" dirty="0" smtClean="0"/>
              <a:t>35%</a:t>
            </a:r>
            <a:endParaRPr lang="en-US" sz="1800" dirty="0"/>
          </a:p>
        </p:txBody>
      </p:sp>
    </p:spTree>
    <p:extLst>
      <p:ext uri="{BB962C8B-B14F-4D97-AF65-F5344CB8AC3E}">
        <p14:creationId xmlns:p14="http://schemas.microsoft.com/office/powerpoint/2010/main" val="1800684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42143682"/>
              </p:ext>
            </p:extLst>
          </p:nvPr>
        </p:nvGraphicFramePr>
        <p:xfrm>
          <a:off x="950820" y="962183"/>
          <a:ext cx="8166021" cy="552704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3"/>
          <p:cNvSpPr>
            <a:spLocks noGrp="1"/>
          </p:cNvSpPr>
          <p:nvPr>
            <p:ph type="title"/>
          </p:nvPr>
        </p:nvSpPr>
        <p:spPr>
          <a:xfrm>
            <a:off x="1963882" y="207860"/>
            <a:ext cx="7438041" cy="385546"/>
          </a:xfrm>
        </p:spPr>
        <p:txBody>
          <a:bodyPr>
            <a:normAutofit/>
          </a:bodyPr>
          <a:lstStyle/>
          <a:p>
            <a:r>
              <a:rPr lang="en-US" sz="1800" dirty="0" smtClean="0"/>
              <a:t>Views on hospitals</a:t>
            </a:r>
            <a:endParaRPr lang="en-US" sz="1800" dirty="0"/>
          </a:p>
        </p:txBody>
      </p:sp>
      <p:sp>
        <p:nvSpPr>
          <p:cNvPr id="6" name="Text Box 169"/>
          <p:cNvSpPr txBox="1">
            <a:spLocks noChangeArrowheads="1"/>
          </p:cNvSpPr>
          <p:nvPr/>
        </p:nvSpPr>
        <p:spPr bwMode="auto">
          <a:xfrm>
            <a:off x="1925942" y="6847114"/>
            <a:ext cx="7190899" cy="236043"/>
          </a:xfrm>
          <a:prstGeom prst="rect">
            <a:avLst/>
          </a:prstGeom>
          <a:noFill/>
          <a:ln w="9525">
            <a:noFill/>
            <a:miter lim="800000"/>
            <a:headEnd/>
            <a:tailEnd/>
          </a:ln>
        </p:spPr>
        <p:txBody>
          <a:bodyPr wrap="square" lIns="96600" tIns="48300" rIns="96600" bIns="48300">
            <a:spAutoFit/>
          </a:bodyPr>
          <a:lstStyle/>
          <a:p>
            <a:r>
              <a:rPr lang="en-US" sz="900" dirty="0" smtClean="0">
                <a:solidFill>
                  <a:prstClr val="black"/>
                </a:solidFill>
              </a:rPr>
              <a:t>Q8: </a:t>
            </a:r>
            <a:r>
              <a:rPr lang="en-US" sz="900" dirty="0"/>
              <a:t>Do you agree or disagree with the following statements?</a:t>
            </a:r>
          </a:p>
        </p:txBody>
      </p:sp>
      <p:sp>
        <p:nvSpPr>
          <p:cNvPr id="7" name="TextBox 1"/>
          <p:cNvSpPr txBox="1"/>
          <p:nvPr/>
        </p:nvSpPr>
        <p:spPr>
          <a:xfrm>
            <a:off x="304800" y="5900470"/>
            <a:ext cx="5105400" cy="35561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b="1" dirty="0" smtClean="0">
                <a:solidFill>
                  <a:schemeClr val="accent2"/>
                </a:solidFill>
              </a:rPr>
              <a:t>Strongly disagree </a:t>
            </a:r>
            <a:r>
              <a:rPr lang="en-US" sz="1100" b="1" dirty="0" smtClean="0">
                <a:solidFill>
                  <a:schemeClr val="accent6"/>
                </a:solidFill>
              </a:rPr>
              <a:t>Somewhat disagree   </a:t>
            </a:r>
            <a:r>
              <a:rPr lang="en-US" sz="1100" b="1" dirty="0" smtClean="0">
                <a:solidFill>
                  <a:schemeClr val="bg1">
                    <a:lumMod val="65000"/>
                  </a:schemeClr>
                </a:solidFill>
              </a:rPr>
              <a:t>Not sure     </a:t>
            </a:r>
            <a:r>
              <a:rPr lang="en-US" sz="1100" b="1" dirty="0" smtClean="0">
                <a:solidFill>
                  <a:schemeClr val="accent1"/>
                </a:solidFill>
              </a:rPr>
              <a:t>Somewhat agree      </a:t>
            </a:r>
            <a:r>
              <a:rPr lang="en-US" sz="1100" b="1" dirty="0" smtClean="0">
                <a:solidFill>
                  <a:schemeClr val="tx2"/>
                </a:solidFill>
              </a:rPr>
              <a:t>Strongly agree</a:t>
            </a:r>
            <a:endParaRPr lang="en-US" sz="1100" b="1" dirty="0">
              <a:solidFill>
                <a:schemeClr val="tx2"/>
              </a:solidFill>
            </a:endParaRPr>
          </a:p>
        </p:txBody>
      </p:sp>
      <p:sp>
        <p:nvSpPr>
          <p:cNvPr id="8" name="Slide Number Placeholder 3"/>
          <p:cNvSpPr>
            <a:spLocks noGrp="1"/>
          </p:cNvSpPr>
          <p:nvPr>
            <p:ph type="sldNum" sz="quarter" idx="12"/>
          </p:nvPr>
        </p:nvSpPr>
        <p:spPr>
          <a:xfrm>
            <a:off x="7172935" y="6771716"/>
            <a:ext cx="2240280" cy="389466"/>
          </a:xfrm>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12</a:t>
            </a:fld>
            <a:endParaRPr lang="en-US" dirty="0">
              <a:solidFill>
                <a:srgbClr val="1F497D"/>
              </a:solidFill>
            </a:endParaRPr>
          </a:p>
        </p:txBody>
      </p:sp>
      <p:sp>
        <p:nvSpPr>
          <p:cNvPr id="2" name="Rectangle 1"/>
          <p:cNvSpPr/>
          <p:nvPr/>
        </p:nvSpPr>
        <p:spPr>
          <a:xfrm>
            <a:off x="2013856" y="2590800"/>
            <a:ext cx="2667000" cy="276999"/>
          </a:xfrm>
          <a:prstGeom prst="rect">
            <a:avLst/>
          </a:prstGeom>
        </p:spPr>
        <p:txBody>
          <a:bodyPr wrap="square">
            <a:spAutoFit/>
          </a:bodyPr>
          <a:lstStyle/>
          <a:p>
            <a:r>
              <a:rPr lang="en-US" sz="1200" dirty="0" smtClean="0">
                <a:solidFill>
                  <a:schemeClr val="accent2"/>
                </a:solidFill>
                <a:latin typeface="Calibri" panose="020F0502020204030204" pitchFamily="34" charset="0"/>
              </a:rPr>
              <a:t>7%</a:t>
            </a:r>
            <a:r>
              <a:rPr lang="en-US" sz="1200" dirty="0" smtClean="0">
                <a:solidFill>
                  <a:srgbClr val="000000"/>
                </a:solidFill>
                <a:latin typeface="Calibri" panose="020F0502020204030204" pitchFamily="34" charset="0"/>
              </a:rPr>
              <a:t>     </a:t>
            </a:r>
            <a:r>
              <a:rPr lang="en-US" sz="1200" dirty="0" smtClean="0">
                <a:solidFill>
                  <a:schemeClr val="accent6"/>
                </a:solidFill>
                <a:latin typeface="Calibri" panose="020F0502020204030204" pitchFamily="34" charset="0"/>
              </a:rPr>
              <a:t>20%</a:t>
            </a:r>
            <a:r>
              <a:rPr lang="en-US" sz="1200" dirty="0" smtClean="0">
                <a:solidFill>
                  <a:srgbClr val="000000"/>
                </a:solidFill>
                <a:latin typeface="Calibri" panose="020F0502020204030204" pitchFamily="34" charset="0"/>
              </a:rPr>
              <a:t>     </a:t>
            </a:r>
            <a:r>
              <a:rPr lang="en-US" sz="1200" dirty="0" smtClean="0">
                <a:solidFill>
                  <a:schemeClr val="bg1">
                    <a:lumMod val="50000"/>
                  </a:schemeClr>
                </a:solidFill>
                <a:latin typeface="Calibri" panose="020F0502020204030204" pitchFamily="34" charset="0"/>
              </a:rPr>
              <a:t>9%</a:t>
            </a:r>
            <a:r>
              <a:rPr lang="en-US" sz="1200" dirty="0" smtClean="0">
                <a:solidFill>
                  <a:srgbClr val="000000"/>
                </a:solidFill>
                <a:latin typeface="Calibri" panose="020F0502020204030204" pitchFamily="34" charset="0"/>
              </a:rPr>
              <a:t>          </a:t>
            </a:r>
            <a:r>
              <a:rPr lang="en-US" sz="1200" dirty="0" smtClean="0">
                <a:solidFill>
                  <a:schemeClr val="accent1"/>
                </a:solidFill>
                <a:latin typeface="Calibri" panose="020F0502020204030204" pitchFamily="34" charset="0"/>
              </a:rPr>
              <a:t>40%</a:t>
            </a:r>
            <a:r>
              <a:rPr lang="en-US" sz="1200" dirty="0" smtClean="0">
                <a:solidFill>
                  <a:srgbClr val="000000"/>
                </a:solidFill>
                <a:latin typeface="Calibri" panose="020F0502020204030204" pitchFamily="34" charset="0"/>
              </a:rPr>
              <a:t>          </a:t>
            </a:r>
            <a:r>
              <a:rPr lang="en-US" sz="1200" dirty="0" smtClean="0">
                <a:solidFill>
                  <a:schemeClr val="tx2"/>
                </a:solidFill>
                <a:latin typeface="Calibri" panose="020F0502020204030204" pitchFamily="34" charset="0"/>
              </a:rPr>
              <a:t>24%</a:t>
            </a:r>
            <a:endParaRPr lang="en-US" sz="1200" dirty="0">
              <a:solidFill>
                <a:schemeClr val="tx2"/>
              </a:solidFill>
              <a:latin typeface="Calibri" panose="020F0502020204030204" pitchFamily="34" charset="0"/>
            </a:endParaRPr>
          </a:p>
        </p:txBody>
      </p:sp>
      <p:sp>
        <p:nvSpPr>
          <p:cNvPr id="9" name="Rectangle 8"/>
          <p:cNvSpPr/>
          <p:nvPr/>
        </p:nvSpPr>
        <p:spPr>
          <a:xfrm>
            <a:off x="2013856" y="4114801"/>
            <a:ext cx="2632276" cy="276999"/>
          </a:xfrm>
          <a:prstGeom prst="rect">
            <a:avLst/>
          </a:prstGeom>
        </p:spPr>
        <p:txBody>
          <a:bodyPr wrap="square">
            <a:spAutoFit/>
          </a:bodyPr>
          <a:lstStyle/>
          <a:p>
            <a:r>
              <a:rPr lang="en-US" sz="1200" dirty="0" smtClean="0">
                <a:solidFill>
                  <a:schemeClr val="accent2"/>
                </a:solidFill>
                <a:latin typeface="Calibri" panose="020F0502020204030204" pitchFamily="34" charset="0"/>
              </a:rPr>
              <a:t>4%</a:t>
            </a:r>
            <a:r>
              <a:rPr lang="en-US" sz="1200" dirty="0" smtClean="0">
                <a:solidFill>
                  <a:srgbClr val="000000"/>
                </a:solidFill>
                <a:latin typeface="Calibri" panose="020F0502020204030204" pitchFamily="34" charset="0"/>
              </a:rPr>
              <a:t>     </a:t>
            </a:r>
            <a:r>
              <a:rPr lang="en-US" sz="1200" dirty="0" smtClean="0">
                <a:solidFill>
                  <a:schemeClr val="accent6"/>
                </a:solidFill>
                <a:latin typeface="Calibri" panose="020F0502020204030204" pitchFamily="34" charset="0"/>
              </a:rPr>
              <a:t>10%</a:t>
            </a:r>
            <a:r>
              <a:rPr lang="en-US" sz="1200" dirty="0" smtClean="0">
                <a:solidFill>
                  <a:srgbClr val="000000"/>
                </a:solidFill>
                <a:latin typeface="Calibri" panose="020F0502020204030204" pitchFamily="34" charset="0"/>
              </a:rPr>
              <a:t>     </a:t>
            </a:r>
            <a:r>
              <a:rPr lang="en-US" sz="1200" dirty="0" smtClean="0">
                <a:solidFill>
                  <a:schemeClr val="bg1">
                    <a:lumMod val="50000"/>
                  </a:schemeClr>
                </a:solidFill>
                <a:latin typeface="Calibri" panose="020F0502020204030204" pitchFamily="34" charset="0"/>
              </a:rPr>
              <a:t>6%</a:t>
            </a:r>
            <a:r>
              <a:rPr lang="en-US" sz="1200" dirty="0" smtClean="0">
                <a:solidFill>
                  <a:srgbClr val="000000"/>
                </a:solidFill>
                <a:latin typeface="Calibri" panose="020F0502020204030204" pitchFamily="34" charset="0"/>
              </a:rPr>
              <a:t>          </a:t>
            </a:r>
            <a:r>
              <a:rPr lang="en-US" sz="1200" dirty="0" smtClean="0">
                <a:solidFill>
                  <a:schemeClr val="accent1"/>
                </a:solidFill>
                <a:latin typeface="Calibri" panose="020F0502020204030204" pitchFamily="34" charset="0"/>
              </a:rPr>
              <a:t>33%</a:t>
            </a:r>
            <a:r>
              <a:rPr lang="en-US" sz="1200" dirty="0" smtClean="0">
                <a:solidFill>
                  <a:srgbClr val="000000"/>
                </a:solidFill>
                <a:latin typeface="Calibri" panose="020F0502020204030204" pitchFamily="34" charset="0"/>
              </a:rPr>
              <a:t>          </a:t>
            </a:r>
            <a:r>
              <a:rPr lang="en-US" sz="1200" dirty="0" smtClean="0">
                <a:solidFill>
                  <a:schemeClr val="tx2"/>
                </a:solidFill>
                <a:latin typeface="Calibri" panose="020F0502020204030204" pitchFamily="34" charset="0"/>
              </a:rPr>
              <a:t>47%</a:t>
            </a:r>
            <a:endParaRPr lang="en-US" sz="1200" dirty="0">
              <a:solidFill>
                <a:schemeClr val="tx2"/>
              </a:solidFill>
              <a:latin typeface="Calibri" panose="020F0502020204030204" pitchFamily="34" charset="0"/>
            </a:endParaRPr>
          </a:p>
        </p:txBody>
      </p:sp>
      <p:sp>
        <p:nvSpPr>
          <p:cNvPr id="10" name="Rectangle 9"/>
          <p:cNvSpPr/>
          <p:nvPr/>
        </p:nvSpPr>
        <p:spPr>
          <a:xfrm>
            <a:off x="1828800" y="5590401"/>
            <a:ext cx="2819400" cy="276999"/>
          </a:xfrm>
          <a:prstGeom prst="rect">
            <a:avLst/>
          </a:prstGeom>
        </p:spPr>
        <p:txBody>
          <a:bodyPr wrap="square">
            <a:spAutoFit/>
          </a:bodyPr>
          <a:lstStyle/>
          <a:p>
            <a:r>
              <a:rPr lang="en-US" sz="1200" dirty="0" smtClean="0">
                <a:solidFill>
                  <a:schemeClr val="accent2"/>
                </a:solidFill>
                <a:latin typeface="Calibri" panose="020F0502020204030204" pitchFamily="34" charset="0"/>
              </a:rPr>
              <a:t>12%     </a:t>
            </a:r>
            <a:r>
              <a:rPr lang="en-US" sz="1200" dirty="0" smtClean="0">
                <a:solidFill>
                  <a:schemeClr val="accent6"/>
                </a:solidFill>
                <a:latin typeface="Calibri" panose="020F0502020204030204" pitchFamily="34" charset="0"/>
              </a:rPr>
              <a:t>21%</a:t>
            </a:r>
            <a:r>
              <a:rPr lang="en-US" sz="1200" dirty="0" smtClean="0">
                <a:solidFill>
                  <a:srgbClr val="000000"/>
                </a:solidFill>
                <a:latin typeface="Calibri" panose="020F0502020204030204" pitchFamily="34" charset="0"/>
              </a:rPr>
              <a:t>      </a:t>
            </a:r>
            <a:r>
              <a:rPr lang="en-US" sz="1200" dirty="0" smtClean="0">
                <a:solidFill>
                  <a:schemeClr val="bg1">
                    <a:lumMod val="50000"/>
                  </a:schemeClr>
                </a:solidFill>
                <a:latin typeface="Calibri" panose="020F0502020204030204" pitchFamily="34" charset="0"/>
              </a:rPr>
              <a:t>11%</a:t>
            </a:r>
            <a:r>
              <a:rPr lang="en-US" sz="1200" dirty="0" smtClean="0">
                <a:solidFill>
                  <a:srgbClr val="000000"/>
                </a:solidFill>
                <a:latin typeface="Calibri" panose="020F0502020204030204" pitchFamily="34" charset="0"/>
              </a:rPr>
              <a:t>          </a:t>
            </a:r>
            <a:r>
              <a:rPr lang="en-US" sz="1200" dirty="0" smtClean="0">
                <a:solidFill>
                  <a:schemeClr val="accent1"/>
                </a:solidFill>
                <a:latin typeface="Calibri" panose="020F0502020204030204" pitchFamily="34" charset="0"/>
              </a:rPr>
              <a:t>35%</a:t>
            </a:r>
            <a:r>
              <a:rPr lang="en-US" sz="1200" dirty="0" smtClean="0">
                <a:solidFill>
                  <a:srgbClr val="000000"/>
                </a:solidFill>
                <a:latin typeface="Calibri" panose="020F0502020204030204" pitchFamily="34" charset="0"/>
              </a:rPr>
              <a:t>          </a:t>
            </a:r>
            <a:r>
              <a:rPr lang="en-US" sz="1200" dirty="0" smtClean="0">
                <a:solidFill>
                  <a:schemeClr val="tx2"/>
                </a:solidFill>
                <a:latin typeface="Calibri" panose="020F0502020204030204" pitchFamily="34" charset="0"/>
              </a:rPr>
              <a:t>22%</a:t>
            </a:r>
            <a:endParaRPr lang="en-US" sz="1200" dirty="0">
              <a:solidFill>
                <a:schemeClr val="tx2"/>
              </a:solidFill>
              <a:latin typeface="Calibri" panose="020F0502020204030204" pitchFamily="34" charset="0"/>
            </a:endParaRPr>
          </a:p>
        </p:txBody>
      </p:sp>
      <p:sp>
        <p:nvSpPr>
          <p:cNvPr id="11" name="Rectangle 10"/>
          <p:cNvSpPr/>
          <p:nvPr/>
        </p:nvSpPr>
        <p:spPr>
          <a:xfrm>
            <a:off x="1317170" y="2590799"/>
            <a:ext cx="609600" cy="277000"/>
          </a:xfrm>
          <a:prstGeom prst="rect">
            <a:avLst/>
          </a:prstGeom>
        </p:spPr>
        <p:txBody>
          <a:bodyPr wrap="square">
            <a:spAutoFit/>
          </a:bodyPr>
          <a:lstStyle/>
          <a:p>
            <a:pPr algn="r"/>
            <a:r>
              <a:rPr lang="en-US" sz="1200" dirty="0" smtClean="0">
                <a:latin typeface="Calibri" panose="020F0502020204030204" pitchFamily="34" charset="0"/>
              </a:rPr>
              <a:t>2013</a:t>
            </a:r>
            <a:endParaRPr lang="en-US" sz="1200" dirty="0">
              <a:latin typeface="Calibri" panose="020F0502020204030204" pitchFamily="34" charset="0"/>
            </a:endParaRPr>
          </a:p>
        </p:txBody>
      </p:sp>
      <p:sp>
        <p:nvSpPr>
          <p:cNvPr id="12" name="Rectangle 11"/>
          <p:cNvSpPr/>
          <p:nvPr/>
        </p:nvSpPr>
        <p:spPr>
          <a:xfrm>
            <a:off x="1317170" y="4114800"/>
            <a:ext cx="609600" cy="277000"/>
          </a:xfrm>
          <a:prstGeom prst="rect">
            <a:avLst/>
          </a:prstGeom>
        </p:spPr>
        <p:txBody>
          <a:bodyPr wrap="square">
            <a:spAutoFit/>
          </a:bodyPr>
          <a:lstStyle/>
          <a:p>
            <a:pPr algn="r"/>
            <a:r>
              <a:rPr lang="en-US" sz="1200" dirty="0" smtClean="0">
                <a:latin typeface="Calibri" panose="020F0502020204030204" pitchFamily="34" charset="0"/>
              </a:rPr>
              <a:t>2013</a:t>
            </a:r>
            <a:endParaRPr lang="en-US" sz="1200" dirty="0">
              <a:latin typeface="Calibri" panose="020F0502020204030204" pitchFamily="34" charset="0"/>
            </a:endParaRPr>
          </a:p>
        </p:txBody>
      </p:sp>
      <p:sp>
        <p:nvSpPr>
          <p:cNvPr id="14" name="Rectangle 13"/>
          <p:cNvSpPr/>
          <p:nvPr/>
        </p:nvSpPr>
        <p:spPr>
          <a:xfrm>
            <a:off x="1317170" y="5590400"/>
            <a:ext cx="609600" cy="277000"/>
          </a:xfrm>
          <a:prstGeom prst="rect">
            <a:avLst/>
          </a:prstGeom>
        </p:spPr>
        <p:txBody>
          <a:bodyPr wrap="square">
            <a:spAutoFit/>
          </a:bodyPr>
          <a:lstStyle/>
          <a:p>
            <a:pPr algn="r"/>
            <a:r>
              <a:rPr lang="en-US" sz="1200" dirty="0" smtClean="0">
                <a:latin typeface="Calibri" panose="020F0502020204030204" pitchFamily="34" charset="0"/>
              </a:rPr>
              <a:t>2013</a:t>
            </a:r>
            <a:endParaRPr lang="en-US" sz="1200" dirty="0">
              <a:latin typeface="Calibri" panose="020F0502020204030204" pitchFamily="34" charset="0"/>
            </a:endParaRPr>
          </a:p>
        </p:txBody>
      </p:sp>
      <p:sp>
        <p:nvSpPr>
          <p:cNvPr id="3" name="TextBox 2"/>
          <p:cNvSpPr txBox="1"/>
          <p:nvPr/>
        </p:nvSpPr>
        <p:spPr>
          <a:xfrm>
            <a:off x="4648200" y="2667000"/>
            <a:ext cx="1766446" cy="384721"/>
          </a:xfrm>
          <a:prstGeom prst="rect">
            <a:avLst/>
          </a:prstGeom>
          <a:noFill/>
        </p:spPr>
        <p:txBody>
          <a:bodyPr wrap="none" rtlCol="0">
            <a:spAutoFit/>
          </a:bodyPr>
          <a:lstStyle/>
          <a:p>
            <a:r>
              <a:rPr lang="en-US" i="1" dirty="0" smtClean="0"/>
              <a:t>Classic Catch-22</a:t>
            </a:r>
            <a:endParaRPr lang="en-US" i="1" dirty="0"/>
          </a:p>
        </p:txBody>
      </p:sp>
    </p:spTree>
    <p:extLst>
      <p:ext uri="{BB962C8B-B14F-4D97-AF65-F5344CB8AC3E}">
        <p14:creationId xmlns:p14="http://schemas.microsoft.com/office/powerpoint/2010/main" val="4006789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t>Perceptions of healthcare costs and profits</a:t>
            </a:r>
            <a:endParaRPr lang="en-US" sz="3200" dirty="0"/>
          </a:p>
        </p:txBody>
      </p:sp>
      <p:sp>
        <p:nvSpPr>
          <p:cNvPr id="3" name="Slide Number Placeholder 3"/>
          <p:cNvSpPr>
            <a:spLocks noGrp="1"/>
          </p:cNvSpPr>
          <p:nvPr>
            <p:ph type="sldNum" sz="quarter" idx="12"/>
          </p:nvPr>
        </p:nvSpPr>
        <p:spPr>
          <a:xfrm>
            <a:off x="7172935" y="6771716"/>
            <a:ext cx="2240280" cy="389466"/>
          </a:xfrm>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13</a:t>
            </a:fld>
            <a:endParaRPr lang="en-US" dirty="0">
              <a:solidFill>
                <a:srgbClr val="1F497D"/>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24048"/>
            <a:ext cx="2368550" cy="3276650"/>
          </a:xfrm>
          <a:prstGeom prst="rect">
            <a:avLst/>
          </a:prstGeom>
        </p:spPr>
      </p:pic>
    </p:spTree>
    <p:extLst>
      <p:ext uri="{BB962C8B-B14F-4D97-AF65-F5344CB8AC3E}">
        <p14:creationId xmlns:p14="http://schemas.microsoft.com/office/powerpoint/2010/main" val="985463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14</a:t>
            </a:fld>
            <a:endParaRPr lang="en-US" dirty="0">
              <a:solidFill>
                <a:srgbClr val="1F497D"/>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541148661"/>
              </p:ext>
            </p:extLst>
          </p:nvPr>
        </p:nvGraphicFramePr>
        <p:xfrm>
          <a:off x="485775" y="1057275"/>
          <a:ext cx="8640763" cy="48275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169"/>
          <p:cNvSpPr txBox="1">
            <a:spLocks noChangeArrowheads="1"/>
          </p:cNvSpPr>
          <p:nvPr/>
        </p:nvSpPr>
        <p:spPr bwMode="auto">
          <a:xfrm>
            <a:off x="1925942" y="6847114"/>
            <a:ext cx="7190899" cy="236043"/>
          </a:xfrm>
          <a:prstGeom prst="rect">
            <a:avLst/>
          </a:prstGeom>
          <a:noFill/>
          <a:ln w="9525">
            <a:noFill/>
            <a:miter lim="800000"/>
            <a:headEnd/>
            <a:tailEnd/>
          </a:ln>
        </p:spPr>
        <p:txBody>
          <a:bodyPr wrap="square" lIns="96600" tIns="48300" rIns="96600" bIns="48300">
            <a:spAutoFit/>
          </a:bodyPr>
          <a:lstStyle/>
          <a:p>
            <a:r>
              <a:rPr lang="en-US" sz="900" dirty="0" smtClean="0">
                <a:solidFill>
                  <a:prstClr val="black"/>
                </a:solidFill>
              </a:rPr>
              <a:t>Q10: </a:t>
            </a:r>
            <a:r>
              <a:rPr lang="en-US" sz="900" dirty="0"/>
              <a:t>In the current healthcare environment, do you believe your local hospitals are…?</a:t>
            </a:r>
          </a:p>
        </p:txBody>
      </p:sp>
    </p:spTree>
    <p:extLst>
      <p:ext uri="{BB962C8B-B14F-4D97-AF65-F5344CB8AC3E}">
        <p14:creationId xmlns:p14="http://schemas.microsoft.com/office/powerpoint/2010/main" val="2263201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2188803877"/>
              </p:ext>
            </p:extLst>
          </p:nvPr>
        </p:nvGraphicFramePr>
        <p:xfrm>
          <a:off x="773062" y="914400"/>
          <a:ext cx="7286513" cy="5162059"/>
        </p:xfrm>
        <a:graphic>
          <a:graphicData uri="http://schemas.openxmlformats.org/drawingml/2006/chart">
            <c:chart xmlns:c="http://schemas.openxmlformats.org/drawingml/2006/chart" xmlns:r="http://schemas.openxmlformats.org/officeDocument/2006/relationships" r:id="rId3"/>
          </a:graphicData>
        </a:graphic>
      </p:graphicFrame>
      <p:sp>
        <p:nvSpPr>
          <p:cNvPr id="283654" name="Text Box 4"/>
          <p:cNvSpPr txBox="1">
            <a:spLocks noChangeArrowheads="1"/>
          </p:cNvSpPr>
          <p:nvPr/>
        </p:nvSpPr>
        <p:spPr bwMode="auto">
          <a:xfrm>
            <a:off x="7427756" y="3002960"/>
            <a:ext cx="1716244" cy="1764539"/>
          </a:xfrm>
          <a:prstGeom prst="rect">
            <a:avLst/>
          </a:prstGeom>
          <a:noFill/>
          <a:ln w="9525">
            <a:noFill/>
            <a:miter lim="800000"/>
            <a:headEnd/>
            <a:tailEnd/>
          </a:ln>
        </p:spPr>
        <p:txBody>
          <a:bodyPr wrap="square" lIns="95201" tIns="47602" rIns="95201" bIns="47602">
            <a:spAutoFit/>
          </a:bodyPr>
          <a:lstStyle/>
          <a:p>
            <a:pPr defTabSz="952023"/>
            <a:r>
              <a:rPr lang="en-US" sz="1084" b="1" dirty="0" smtClean="0">
                <a:solidFill>
                  <a:schemeClr val="accent2"/>
                </a:solidFill>
                <a:cs typeface="Arial" charset="0"/>
              </a:rPr>
              <a:t>Paid too much</a:t>
            </a:r>
            <a:endParaRPr lang="en-US" sz="1084" b="1" dirty="0">
              <a:solidFill>
                <a:schemeClr val="accent2"/>
              </a:solidFill>
              <a:cs typeface="Arial" charset="0"/>
            </a:endParaRPr>
          </a:p>
          <a:p>
            <a:pPr defTabSz="952023"/>
            <a:endParaRPr lang="en-US" sz="1084" b="1" dirty="0">
              <a:solidFill>
                <a:srgbClr val="1F497D"/>
              </a:solidFill>
              <a:cs typeface="Arial" charset="0"/>
            </a:endParaRPr>
          </a:p>
          <a:p>
            <a:pPr defTabSz="952023"/>
            <a:endParaRPr lang="en-US" sz="1084" b="1" dirty="0">
              <a:solidFill>
                <a:srgbClr val="1F497D"/>
              </a:solidFill>
              <a:cs typeface="Arial" charset="0"/>
            </a:endParaRPr>
          </a:p>
          <a:p>
            <a:pPr defTabSz="952023"/>
            <a:r>
              <a:rPr lang="en-US" sz="1084" b="1" dirty="0" smtClean="0">
                <a:solidFill>
                  <a:schemeClr val="tx2"/>
                </a:solidFill>
                <a:cs typeface="Arial" charset="0"/>
              </a:rPr>
              <a:t>Paid appropriate amount</a:t>
            </a:r>
            <a:endParaRPr lang="en-US" sz="1084" b="1" dirty="0">
              <a:solidFill>
                <a:schemeClr val="tx2"/>
              </a:solidFill>
              <a:cs typeface="Arial" charset="0"/>
            </a:endParaRPr>
          </a:p>
          <a:p>
            <a:pPr defTabSz="952023"/>
            <a:endParaRPr lang="en-US" sz="1084" b="1" dirty="0">
              <a:solidFill>
                <a:srgbClr val="1F497D"/>
              </a:solidFill>
              <a:cs typeface="Arial" charset="0"/>
            </a:endParaRPr>
          </a:p>
          <a:p>
            <a:pPr defTabSz="952023"/>
            <a:endParaRPr lang="en-US" sz="1084" b="1" dirty="0">
              <a:solidFill>
                <a:srgbClr val="1F497D"/>
              </a:solidFill>
              <a:cs typeface="Arial" charset="0"/>
            </a:endParaRPr>
          </a:p>
          <a:p>
            <a:pPr defTabSz="952023"/>
            <a:r>
              <a:rPr lang="en-US" sz="1084" b="1" dirty="0" smtClean="0">
                <a:solidFill>
                  <a:schemeClr val="accent3"/>
                </a:solidFill>
                <a:cs typeface="Arial" charset="0"/>
              </a:rPr>
              <a:t>Paid too little</a:t>
            </a:r>
            <a:endParaRPr lang="en-US" sz="1084" b="1" dirty="0">
              <a:solidFill>
                <a:schemeClr val="accent3"/>
              </a:solidFill>
              <a:cs typeface="Arial" charset="0"/>
            </a:endParaRPr>
          </a:p>
          <a:p>
            <a:pPr defTabSz="952023"/>
            <a:endParaRPr lang="en-US" sz="1084" b="1" dirty="0">
              <a:solidFill>
                <a:srgbClr val="1F497D"/>
              </a:solidFill>
              <a:cs typeface="Arial" charset="0"/>
            </a:endParaRPr>
          </a:p>
          <a:p>
            <a:pPr defTabSz="952023"/>
            <a:endParaRPr lang="en-US" sz="1084" b="1" dirty="0">
              <a:solidFill>
                <a:srgbClr val="1F497D"/>
              </a:solidFill>
              <a:cs typeface="Arial" charset="0"/>
            </a:endParaRPr>
          </a:p>
          <a:p>
            <a:pPr defTabSz="952023"/>
            <a:r>
              <a:rPr lang="en-US" sz="1084" b="1" dirty="0" smtClean="0">
                <a:solidFill>
                  <a:schemeClr val="bg1">
                    <a:lumMod val="50000"/>
                  </a:schemeClr>
                </a:solidFill>
                <a:cs typeface="Arial" charset="0"/>
              </a:rPr>
              <a:t>Not sure</a:t>
            </a:r>
            <a:endParaRPr lang="en-US" sz="1084" b="1" dirty="0">
              <a:solidFill>
                <a:schemeClr val="bg1">
                  <a:lumMod val="50000"/>
                </a:schemeClr>
              </a:solidFill>
              <a:cs typeface="Arial" charset="0"/>
            </a:endParaRPr>
          </a:p>
        </p:txBody>
      </p:sp>
      <p:sp>
        <p:nvSpPr>
          <p:cNvPr id="15" name="Title 2"/>
          <p:cNvSpPr>
            <a:spLocks noGrp="1"/>
          </p:cNvSpPr>
          <p:nvPr>
            <p:ph type="title"/>
          </p:nvPr>
        </p:nvSpPr>
        <p:spPr>
          <a:xfrm>
            <a:off x="1502306" y="206828"/>
            <a:ext cx="7862331" cy="432013"/>
          </a:xfrm>
        </p:spPr>
        <p:txBody>
          <a:bodyPr rtlCol="0">
            <a:normAutofit/>
          </a:bodyPr>
          <a:lstStyle/>
          <a:p>
            <a:pPr defTabSz="952002">
              <a:defRPr/>
            </a:pPr>
            <a:r>
              <a:rPr lang="en-US" dirty="0" smtClean="0"/>
              <a:t>Amount paid for services</a:t>
            </a:r>
            <a:endParaRPr lang="en-US" dirty="0"/>
          </a:p>
        </p:txBody>
      </p:sp>
      <p:cxnSp>
        <p:nvCxnSpPr>
          <p:cNvPr id="9" name="Straight Connector 8"/>
          <p:cNvCxnSpPr/>
          <p:nvPr/>
        </p:nvCxnSpPr>
        <p:spPr>
          <a:xfrm>
            <a:off x="1451500" y="3373070"/>
            <a:ext cx="710656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 Box 169"/>
          <p:cNvSpPr txBox="1">
            <a:spLocks noChangeArrowheads="1"/>
          </p:cNvSpPr>
          <p:nvPr/>
        </p:nvSpPr>
        <p:spPr bwMode="auto">
          <a:xfrm>
            <a:off x="1925943" y="6716486"/>
            <a:ext cx="6837058" cy="374542"/>
          </a:xfrm>
          <a:prstGeom prst="rect">
            <a:avLst/>
          </a:prstGeom>
          <a:noFill/>
          <a:ln w="9525">
            <a:noFill/>
            <a:miter lim="800000"/>
            <a:headEnd/>
            <a:tailEnd/>
          </a:ln>
        </p:spPr>
        <p:txBody>
          <a:bodyPr wrap="square" lIns="96600" tIns="48300" rIns="96600" bIns="48300">
            <a:spAutoFit/>
          </a:bodyPr>
          <a:lstStyle/>
          <a:p>
            <a:r>
              <a:rPr lang="en-US" sz="900" dirty="0" smtClean="0">
                <a:solidFill>
                  <a:prstClr val="black"/>
                </a:solidFill>
              </a:rPr>
              <a:t>Q11: </a:t>
            </a:r>
            <a:r>
              <a:rPr lang="en-US" sz="900" dirty="0"/>
              <a:t>For each of the following </a:t>
            </a:r>
            <a:r>
              <a:rPr lang="en-US" sz="900" dirty="0" smtClean="0"/>
              <a:t>organizations, </a:t>
            </a:r>
            <a:r>
              <a:rPr lang="en-US" sz="900" dirty="0"/>
              <a:t>please check if you think they are paid too much, too little, or an appropriate amount for the services they provide in today’s healthcare </a:t>
            </a:r>
            <a:r>
              <a:rPr lang="en-US" sz="900" dirty="0" smtClean="0"/>
              <a:t>environment?</a:t>
            </a:r>
            <a:endParaRPr lang="en-US" sz="900" dirty="0"/>
          </a:p>
        </p:txBody>
      </p:sp>
      <p:sp>
        <p:nvSpPr>
          <p:cNvPr id="2" name="Slide Number Placeholder 1"/>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15</a:t>
            </a:fld>
            <a:endParaRPr lang="en-US" dirty="0">
              <a:solidFill>
                <a:srgbClr val="1F497D"/>
              </a:solidFill>
            </a:endParaRPr>
          </a:p>
        </p:txBody>
      </p:sp>
    </p:spTree>
    <p:extLst>
      <p:ext uri="{BB962C8B-B14F-4D97-AF65-F5344CB8AC3E}">
        <p14:creationId xmlns:p14="http://schemas.microsoft.com/office/powerpoint/2010/main" val="3025969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t>Perceptions of health providers</a:t>
            </a:r>
            <a:endParaRPr lang="en-US" sz="3200" dirty="0"/>
          </a:p>
        </p:txBody>
      </p:sp>
      <p:sp>
        <p:nvSpPr>
          <p:cNvPr id="5" name="Slide Number Placeholder 4"/>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16</a:t>
            </a:fld>
            <a:endParaRPr lang="en-US" dirty="0">
              <a:solidFill>
                <a:srgbClr val="1F497D"/>
              </a:solidFill>
            </a:endParaRPr>
          </a:p>
        </p:txBody>
      </p:sp>
    </p:spTree>
    <p:extLst>
      <p:ext uri="{BB962C8B-B14F-4D97-AF65-F5344CB8AC3E}">
        <p14:creationId xmlns:p14="http://schemas.microsoft.com/office/powerpoint/2010/main" val="2497010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17</a:t>
            </a:fld>
            <a:endParaRPr lang="en-US" dirty="0">
              <a:solidFill>
                <a:srgbClr val="1F497D"/>
              </a:solidFill>
            </a:endParaRPr>
          </a:p>
        </p:txBody>
      </p:sp>
      <p:sp>
        <p:nvSpPr>
          <p:cNvPr id="5" name="Text Box 169"/>
          <p:cNvSpPr txBox="1">
            <a:spLocks noChangeArrowheads="1"/>
          </p:cNvSpPr>
          <p:nvPr/>
        </p:nvSpPr>
        <p:spPr bwMode="auto">
          <a:xfrm>
            <a:off x="1934568" y="6714226"/>
            <a:ext cx="6676031" cy="374542"/>
          </a:xfrm>
          <a:prstGeom prst="rect">
            <a:avLst/>
          </a:prstGeom>
          <a:noFill/>
          <a:ln w="9525">
            <a:noFill/>
            <a:miter lim="800000"/>
            <a:headEnd/>
            <a:tailEnd/>
          </a:ln>
        </p:spPr>
        <p:txBody>
          <a:bodyPr wrap="square" lIns="96600" tIns="48300" rIns="96600" bIns="48300">
            <a:spAutoFit/>
          </a:bodyPr>
          <a:lstStyle/>
          <a:p>
            <a:r>
              <a:rPr lang="en-US" sz="900" dirty="0" smtClean="0">
                <a:solidFill>
                  <a:prstClr val="black"/>
                </a:solidFill>
              </a:rPr>
              <a:t>Q4: </a:t>
            </a:r>
            <a:r>
              <a:rPr lang="en-US" sz="900" dirty="0"/>
              <a:t>Next is a list of people or organizations that have been in the news lately.  Please tell us how favorable you are towards each using a scale of 1 to 10 where 1 means very unfavorable and 10 means very favorable.  Of course, you may use any number from 1 to 10.</a:t>
            </a:r>
            <a:endParaRPr lang="en-US" sz="900" dirty="0">
              <a:solidFill>
                <a:prstClr val="black"/>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429661214"/>
              </p:ext>
            </p:extLst>
          </p:nvPr>
        </p:nvGraphicFramePr>
        <p:xfrm>
          <a:off x="1552575" y="838200"/>
          <a:ext cx="6600825" cy="505618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06493" y="5606142"/>
            <a:ext cx="1190127" cy="430887"/>
          </a:xfrm>
          <a:prstGeom prst="rect">
            <a:avLst/>
          </a:prstGeom>
          <a:noFill/>
          <a:ln>
            <a:solidFill>
              <a:schemeClr val="accent2"/>
            </a:solidFill>
          </a:ln>
        </p:spPr>
        <p:txBody>
          <a:bodyPr wrap="square" rtlCol="0" anchor="ctr">
            <a:spAutoFit/>
          </a:bodyPr>
          <a:lstStyle/>
          <a:p>
            <a:pPr algn="ctr"/>
            <a:r>
              <a:rPr lang="en-US" sz="1100" dirty="0" smtClean="0">
                <a:solidFill>
                  <a:schemeClr val="accent2"/>
                </a:solidFill>
              </a:rPr>
              <a:t>Don’t know enough to rate it</a:t>
            </a:r>
            <a:endParaRPr lang="en-US" sz="1100" dirty="0">
              <a:solidFill>
                <a:schemeClr val="accent2"/>
              </a:solidFill>
            </a:endParaRPr>
          </a:p>
        </p:txBody>
      </p:sp>
      <p:sp>
        <p:nvSpPr>
          <p:cNvPr id="7" name="TextBox 6"/>
          <p:cNvSpPr txBox="1"/>
          <p:nvPr/>
        </p:nvSpPr>
        <p:spPr>
          <a:xfrm>
            <a:off x="2159272" y="5681990"/>
            <a:ext cx="429926" cy="261610"/>
          </a:xfrm>
          <a:prstGeom prst="rect">
            <a:avLst/>
          </a:prstGeom>
          <a:noFill/>
          <a:ln>
            <a:solidFill>
              <a:schemeClr val="accent2"/>
            </a:solidFill>
          </a:ln>
        </p:spPr>
        <p:txBody>
          <a:bodyPr wrap="none" rtlCol="0">
            <a:spAutoFit/>
          </a:bodyPr>
          <a:lstStyle/>
          <a:p>
            <a:r>
              <a:rPr lang="en-US" sz="1100" dirty="0" smtClean="0">
                <a:solidFill>
                  <a:schemeClr val="accent2"/>
                </a:solidFill>
              </a:rPr>
              <a:t>17%</a:t>
            </a:r>
            <a:endParaRPr lang="en-US" sz="1100" dirty="0">
              <a:solidFill>
                <a:schemeClr val="accent2"/>
              </a:solidFill>
            </a:endParaRPr>
          </a:p>
        </p:txBody>
      </p:sp>
      <p:sp>
        <p:nvSpPr>
          <p:cNvPr id="8" name="TextBox 7"/>
          <p:cNvSpPr txBox="1"/>
          <p:nvPr/>
        </p:nvSpPr>
        <p:spPr>
          <a:xfrm>
            <a:off x="3228975" y="5681990"/>
            <a:ext cx="429926" cy="261610"/>
          </a:xfrm>
          <a:prstGeom prst="rect">
            <a:avLst/>
          </a:prstGeom>
          <a:noFill/>
          <a:ln>
            <a:solidFill>
              <a:schemeClr val="accent2"/>
            </a:solidFill>
          </a:ln>
        </p:spPr>
        <p:txBody>
          <a:bodyPr wrap="none" rtlCol="0">
            <a:spAutoFit/>
          </a:bodyPr>
          <a:lstStyle/>
          <a:p>
            <a:r>
              <a:rPr lang="en-US" sz="1100" dirty="0" smtClean="0">
                <a:solidFill>
                  <a:schemeClr val="accent2"/>
                </a:solidFill>
              </a:rPr>
              <a:t>14%</a:t>
            </a:r>
            <a:endParaRPr lang="en-US" sz="1100" dirty="0">
              <a:solidFill>
                <a:schemeClr val="accent2"/>
              </a:solidFill>
            </a:endParaRPr>
          </a:p>
        </p:txBody>
      </p:sp>
      <p:sp>
        <p:nvSpPr>
          <p:cNvPr id="10" name="TextBox 9"/>
          <p:cNvSpPr txBox="1"/>
          <p:nvPr/>
        </p:nvSpPr>
        <p:spPr>
          <a:xfrm>
            <a:off x="4301692" y="5681990"/>
            <a:ext cx="357790" cy="261610"/>
          </a:xfrm>
          <a:prstGeom prst="rect">
            <a:avLst/>
          </a:prstGeom>
          <a:noFill/>
          <a:ln>
            <a:solidFill>
              <a:schemeClr val="accent2"/>
            </a:solidFill>
          </a:ln>
        </p:spPr>
        <p:txBody>
          <a:bodyPr wrap="none" rtlCol="0">
            <a:spAutoFit/>
          </a:bodyPr>
          <a:lstStyle/>
          <a:p>
            <a:r>
              <a:rPr lang="en-US" sz="1100" dirty="0" smtClean="0">
                <a:solidFill>
                  <a:schemeClr val="accent2"/>
                </a:solidFill>
              </a:rPr>
              <a:t>7%</a:t>
            </a:r>
            <a:endParaRPr lang="en-US" sz="1100" dirty="0">
              <a:solidFill>
                <a:schemeClr val="accent2"/>
              </a:solidFill>
            </a:endParaRPr>
          </a:p>
        </p:txBody>
      </p:sp>
      <p:sp>
        <p:nvSpPr>
          <p:cNvPr id="11" name="TextBox 10"/>
          <p:cNvSpPr txBox="1"/>
          <p:nvPr/>
        </p:nvSpPr>
        <p:spPr>
          <a:xfrm>
            <a:off x="5322538" y="5681990"/>
            <a:ext cx="429926" cy="261610"/>
          </a:xfrm>
          <a:prstGeom prst="rect">
            <a:avLst/>
          </a:prstGeom>
          <a:noFill/>
          <a:ln>
            <a:solidFill>
              <a:schemeClr val="accent2"/>
            </a:solidFill>
          </a:ln>
        </p:spPr>
        <p:txBody>
          <a:bodyPr wrap="none" rtlCol="0">
            <a:spAutoFit/>
          </a:bodyPr>
          <a:lstStyle/>
          <a:p>
            <a:r>
              <a:rPr lang="en-US" sz="1100" dirty="0" smtClean="0">
                <a:solidFill>
                  <a:schemeClr val="accent2"/>
                </a:solidFill>
              </a:rPr>
              <a:t>23%</a:t>
            </a:r>
            <a:endParaRPr lang="en-US" sz="1100" dirty="0">
              <a:solidFill>
                <a:schemeClr val="accent2"/>
              </a:solidFill>
            </a:endParaRPr>
          </a:p>
        </p:txBody>
      </p:sp>
      <p:sp>
        <p:nvSpPr>
          <p:cNvPr id="12" name="TextBox 11"/>
          <p:cNvSpPr txBox="1"/>
          <p:nvPr/>
        </p:nvSpPr>
        <p:spPr>
          <a:xfrm>
            <a:off x="6361090" y="5681990"/>
            <a:ext cx="429926" cy="261610"/>
          </a:xfrm>
          <a:prstGeom prst="rect">
            <a:avLst/>
          </a:prstGeom>
          <a:noFill/>
          <a:ln>
            <a:solidFill>
              <a:schemeClr val="accent2"/>
            </a:solidFill>
          </a:ln>
        </p:spPr>
        <p:txBody>
          <a:bodyPr wrap="none" rtlCol="0">
            <a:spAutoFit/>
          </a:bodyPr>
          <a:lstStyle/>
          <a:p>
            <a:r>
              <a:rPr lang="en-US" sz="1100" dirty="0" smtClean="0">
                <a:solidFill>
                  <a:schemeClr val="accent2"/>
                </a:solidFill>
              </a:rPr>
              <a:t>12%</a:t>
            </a:r>
            <a:endParaRPr lang="en-US" sz="1100" dirty="0">
              <a:solidFill>
                <a:schemeClr val="accent2"/>
              </a:solidFill>
            </a:endParaRPr>
          </a:p>
        </p:txBody>
      </p:sp>
      <p:sp>
        <p:nvSpPr>
          <p:cNvPr id="13" name="TextBox 12"/>
          <p:cNvSpPr txBox="1"/>
          <p:nvPr/>
        </p:nvSpPr>
        <p:spPr>
          <a:xfrm>
            <a:off x="7443185" y="5681990"/>
            <a:ext cx="357790" cy="261610"/>
          </a:xfrm>
          <a:prstGeom prst="rect">
            <a:avLst/>
          </a:prstGeom>
          <a:noFill/>
          <a:ln>
            <a:solidFill>
              <a:schemeClr val="accent2"/>
            </a:solidFill>
          </a:ln>
        </p:spPr>
        <p:txBody>
          <a:bodyPr wrap="none" rtlCol="0">
            <a:spAutoFit/>
          </a:bodyPr>
          <a:lstStyle/>
          <a:p>
            <a:r>
              <a:rPr lang="en-US" sz="1100" dirty="0" smtClean="0">
                <a:solidFill>
                  <a:schemeClr val="accent2"/>
                </a:solidFill>
              </a:rPr>
              <a:t>9%</a:t>
            </a:r>
            <a:endParaRPr lang="en-US" sz="1100" dirty="0">
              <a:solidFill>
                <a:schemeClr val="accent2"/>
              </a:solidFill>
            </a:endParaRPr>
          </a:p>
        </p:txBody>
      </p:sp>
      <p:cxnSp>
        <p:nvCxnSpPr>
          <p:cNvPr id="6" name="Straight Arrow Connector 5"/>
          <p:cNvCxnSpPr/>
          <p:nvPr/>
        </p:nvCxnSpPr>
        <p:spPr>
          <a:xfrm>
            <a:off x="1796620" y="5823858"/>
            <a:ext cx="260780"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630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t>Primary care physician</a:t>
            </a:r>
            <a:endParaRPr lang="en-US" sz="3200" dirty="0"/>
          </a:p>
        </p:txBody>
      </p:sp>
      <p:sp>
        <p:nvSpPr>
          <p:cNvPr id="3" name="Slide Number Placeholder 3"/>
          <p:cNvSpPr>
            <a:spLocks noGrp="1"/>
          </p:cNvSpPr>
          <p:nvPr>
            <p:ph type="sldNum" sz="quarter" idx="12"/>
          </p:nvPr>
        </p:nvSpPr>
        <p:spPr>
          <a:xfrm>
            <a:off x="7172935" y="6771716"/>
            <a:ext cx="2240280" cy="389466"/>
          </a:xfrm>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18</a:t>
            </a:fld>
            <a:endParaRPr lang="en-US" dirty="0">
              <a:solidFill>
                <a:srgbClr val="1F497D"/>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685" y="2081323"/>
            <a:ext cx="2476500" cy="2619375"/>
          </a:xfrm>
          <a:prstGeom prst="rect">
            <a:avLst/>
          </a:prstGeom>
        </p:spPr>
      </p:pic>
    </p:spTree>
    <p:extLst>
      <p:ext uri="{BB962C8B-B14F-4D97-AF65-F5344CB8AC3E}">
        <p14:creationId xmlns:p14="http://schemas.microsoft.com/office/powerpoint/2010/main" val="882409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5" name="Rectangle 5"/>
          <p:cNvSpPr>
            <a:spLocks noGrp="1" noChangeArrowheads="1"/>
          </p:cNvSpPr>
          <p:nvPr>
            <p:ph type="title"/>
          </p:nvPr>
        </p:nvSpPr>
        <p:spPr bwMode="auto">
          <a:noFill/>
          <a:ln>
            <a:miter lim="800000"/>
            <a:headEnd/>
            <a:tailEnd/>
          </a:ln>
        </p:spPr>
        <p:txBody>
          <a:bodyPr vert="horz" wrap="square" lIns="96636" tIns="48318" rIns="96636" bIns="48318" numCol="1" anchor="t" anchorCtr="0" compatLnSpc="1">
            <a:prstTxWarp prst="textNoShape">
              <a:avLst/>
            </a:prstTxWarp>
          </a:bodyPr>
          <a:lstStyle/>
          <a:p>
            <a:r>
              <a:rPr lang="en-US" dirty="0"/>
              <a:t>Introduction</a:t>
            </a:r>
          </a:p>
        </p:txBody>
      </p:sp>
      <p:sp>
        <p:nvSpPr>
          <p:cNvPr id="3" name="Slide Number Placeholder 2"/>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1</a:t>
            </a:fld>
            <a:endParaRPr lang="en-US" dirty="0">
              <a:solidFill>
                <a:srgbClr val="1F497D"/>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69"/>
          <p:cNvSpPr txBox="1">
            <a:spLocks noChangeArrowheads="1"/>
          </p:cNvSpPr>
          <p:nvPr/>
        </p:nvSpPr>
        <p:spPr bwMode="auto">
          <a:xfrm>
            <a:off x="1922166" y="6707696"/>
            <a:ext cx="7190899" cy="374542"/>
          </a:xfrm>
          <a:prstGeom prst="rect">
            <a:avLst/>
          </a:prstGeom>
          <a:noFill/>
          <a:ln w="9525">
            <a:noFill/>
            <a:miter lim="800000"/>
            <a:headEnd/>
            <a:tailEnd/>
          </a:ln>
        </p:spPr>
        <p:txBody>
          <a:bodyPr wrap="square" lIns="96600" tIns="48300" rIns="96600" bIns="48300">
            <a:spAutoFit/>
          </a:bodyPr>
          <a:lstStyle/>
          <a:p>
            <a:r>
              <a:rPr lang="en-US" sz="900" dirty="0" smtClean="0">
                <a:solidFill>
                  <a:prstClr val="black"/>
                </a:solidFill>
              </a:rPr>
              <a:t>Q12: </a:t>
            </a:r>
            <a:r>
              <a:rPr lang="en-US" sz="900" dirty="0">
                <a:solidFill>
                  <a:prstClr val="black"/>
                </a:solidFill>
              </a:rPr>
              <a:t>Do you have a primary care or personal physician?</a:t>
            </a:r>
          </a:p>
          <a:p>
            <a:r>
              <a:rPr lang="en-US" sz="900" dirty="0" smtClean="0">
                <a:solidFill>
                  <a:prstClr val="black"/>
                </a:solidFill>
              </a:rPr>
              <a:t>Q15: </a:t>
            </a:r>
            <a:r>
              <a:rPr lang="en-US" sz="900" dirty="0">
                <a:solidFill>
                  <a:prstClr val="black"/>
                </a:solidFill>
              </a:rPr>
              <a:t>Have you ever gone online to a social networking site and shared your experiences about a doctor or a hospital you recently visited?</a:t>
            </a:r>
          </a:p>
        </p:txBody>
      </p:sp>
      <p:sp>
        <p:nvSpPr>
          <p:cNvPr id="2" name="TextBox 1"/>
          <p:cNvSpPr txBox="1"/>
          <p:nvPr/>
        </p:nvSpPr>
        <p:spPr>
          <a:xfrm>
            <a:off x="2985472" y="5431984"/>
            <a:ext cx="1994677" cy="359216"/>
          </a:xfrm>
          <a:prstGeom prst="rect">
            <a:avLst/>
          </a:prstGeom>
          <a:noFill/>
        </p:spPr>
        <p:txBody>
          <a:bodyPr wrap="none" lIns="96661" tIns="48331" rIns="96661" bIns="48331" rtlCol="0">
            <a:spAutoFit/>
          </a:bodyPr>
          <a:lstStyle/>
          <a:p>
            <a:pPr algn="ctr"/>
            <a:r>
              <a:rPr lang="en-US" sz="1700" dirty="0"/>
              <a:t>Primary Care Doctor</a:t>
            </a:r>
          </a:p>
        </p:txBody>
      </p:sp>
      <p:pic>
        <p:nvPicPr>
          <p:cNvPr id="3074" name="Picture 2" descr="Angie's Lis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2219" y="3719704"/>
            <a:ext cx="1840230" cy="3935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14498" y="4254246"/>
            <a:ext cx="1055673" cy="393954"/>
          </a:xfrm>
          <a:prstGeom prst="rect">
            <a:avLst/>
          </a:prstGeom>
          <a:solidFill>
            <a:schemeClr val="accent2"/>
          </a:solidFill>
        </p:spPr>
        <p:txBody>
          <a:bodyPr wrap="none" lIns="96661" tIns="48331" rIns="96661" bIns="48331" rtlCol="0">
            <a:spAutoFit/>
          </a:bodyPr>
          <a:lstStyle/>
          <a:p>
            <a:r>
              <a:rPr lang="en-US" b="1" spc="317" dirty="0">
                <a:solidFill>
                  <a:schemeClr val="bg1"/>
                </a:solidFill>
              </a:rPr>
              <a:t>ZAGAT</a:t>
            </a:r>
          </a:p>
        </p:txBody>
      </p:sp>
      <p:sp>
        <p:nvSpPr>
          <p:cNvPr id="11" name="Slide Number Placeholder 3"/>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19</a:t>
            </a:fld>
            <a:endParaRPr lang="en-US" dirty="0">
              <a:solidFill>
                <a:srgbClr val="1F497D"/>
              </a:solidFill>
            </a:endParaRPr>
          </a:p>
        </p:txBody>
      </p:sp>
      <p:sp>
        <p:nvSpPr>
          <p:cNvPr id="9" name="Title 8"/>
          <p:cNvSpPr>
            <a:spLocks noGrp="1"/>
          </p:cNvSpPr>
          <p:nvPr>
            <p:ph type="title"/>
          </p:nvPr>
        </p:nvSpPr>
        <p:spPr/>
        <p:txBody>
          <a:bodyPr>
            <a:normAutofit/>
          </a:bodyPr>
          <a:lstStyle/>
          <a:p>
            <a:r>
              <a:rPr lang="en-US" sz="1800" dirty="0" smtClean="0"/>
              <a:t>Primary care physician</a:t>
            </a:r>
            <a:endParaRPr lang="en-US" sz="18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9519" y="2680759"/>
            <a:ext cx="2386584" cy="2743200"/>
          </a:xfrm>
          <a:prstGeom prst="rect">
            <a:avLst/>
          </a:prstGeom>
        </p:spPr>
      </p:pic>
      <p:sp>
        <p:nvSpPr>
          <p:cNvPr id="10" name="Rectangular Callout 9"/>
          <p:cNvSpPr/>
          <p:nvPr/>
        </p:nvSpPr>
        <p:spPr>
          <a:xfrm>
            <a:off x="609600" y="1143000"/>
            <a:ext cx="1750219" cy="1844041"/>
          </a:xfrm>
          <a:prstGeom prst="wedgeRectCallout">
            <a:avLst>
              <a:gd name="adj1" fmla="val 104803"/>
              <a:gd name="adj2" fmla="val 46561"/>
            </a:avLst>
          </a:prstGeom>
        </p:spPr>
        <p:style>
          <a:lnRef idx="1">
            <a:schemeClr val="accent4"/>
          </a:lnRef>
          <a:fillRef idx="2">
            <a:schemeClr val="accent4"/>
          </a:fillRef>
          <a:effectRef idx="1">
            <a:schemeClr val="accent4"/>
          </a:effectRef>
          <a:fontRef idx="minor">
            <a:schemeClr val="dk1"/>
          </a:fontRef>
        </p:style>
        <p:txBody>
          <a:bodyPr lIns="96661" tIns="48331" rIns="96661" bIns="48331" rtlCol="0" anchor="ctr"/>
          <a:lstStyle/>
          <a:p>
            <a:pPr algn="ctr"/>
            <a:r>
              <a:rPr lang="en-US" sz="1200" dirty="0" smtClean="0"/>
              <a:t>Unchanged </a:t>
            </a:r>
            <a:r>
              <a:rPr lang="en-US" sz="1200" dirty="0"/>
              <a:t>from past waves, more than eight in </a:t>
            </a:r>
            <a:r>
              <a:rPr lang="en-US" sz="1200" dirty="0" smtClean="0"/>
              <a:t>ten </a:t>
            </a:r>
            <a:r>
              <a:rPr lang="en-US" sz="1400" b="1" dirty="0" smtClean="0"/>
              <a:t>(82%)</a:t>
            </a:r>
            <a:r>
              <a:rPr lang="en-US" sz="1400" dirty="0" smtClean="0"/>
              <a:t> </a:t>
            </a:r>
            <a:r>
              <a:rPr lang="en-US" sz="1200" dirty="0" smtClean="0"/>
              <a:t>adults have </a:t>
            </a:r>
            <a:r>
              <a:rPr lang="en-US" sz="1200" dirty="0"/>
              <a:t>a primary care </a:t>
            </a:r>
            <a:r>
              <a:rPr lang="en-US" sz="1200" dirty="0" smtClean="0"/>
              <a:t>physician.  But it’s only 67% among those with HHI &lt;$45K and only 60% among those 18-29.</a:t>
            </a:r>
            <a:endParaRPr lang="en-US" sz="1200" dirty="0"/>
          </a:p>
        </p:txBody>
      </p:sp>
      <p:sp>
        <p:nvSpPr>
          <p:cNvPr id="8" name="Rectangular Callout 7"/>
          <p:cNvSpPr/>
          <p:nvPr/>
        </p:nvSpPr>
        <p:spPr>
          <a:xfrm>
            <a:off x="5712619" y="1371600"/>
            <a:ext cx="3321865" cy="1635737"/>
          </a:xfrm>
          <a:prstGeom prst="wedgeRectCallout">
            <a:avLst>
              <a:gd name="adj1" fmla="val -27137"/>
              <a:gd name="adj2" fmla="val 95792"/>
            </a:avLst>
          </a:prstGeom>
        </p:spPr>
        <p:style>
          <a:lnRef idx="1">
            <a:schemeClr val="accent1"/>
          </a:lnRef>
          <a:fillRef idx="2">
            <a:schemeClr val="accent1"/>
          </a:fillRef>
          <a:effectRef idx="1">
            <a:schemeClr val="accent1"/>
          </a:effectRef>
          <a:fontRef idx="minor">
            <a:schemeClr val="dk1"/>
          </a:fontRef>
        </p:style>
        <p:txBody>
          <a:bodyPr rtlCol="0" anchor="ctr"/>
          <a:lstStyle/>
          <a:p>
            <a:pPr lvl="0" algn="r"/>
            <a:r>
              <a:rPr lang="en-US" sz="1200" b="1" dirty="0">
                <a:solidFill>
                  <a:prstClr val="black"/>
                </a:solidFill>
              </a:rPr>
              <a:t>Going online to rate a doctor or hospital has </a:t>
            </a:r>
            <a:r>
              <a:rPr lang="en-US" sz="1200" b="1" dirty="0" smtClean="0">
                <a:solidFill>
                  <a:prstClr val="black"/>
                </a:solidFill>
              </a:rPr>
              <a:t>doubled </a:t>
            </a:r>
            <a:r>
              <a:rPr lang="en-US" sz="1200" b="1" dirty="0">
                <a:solidFill>
                  <a:prstClr val="black"/>
                </a:solidFill>
              </a:rPr>
              <a:t>in the past few years:</a:t>
            </a:r>
          </a:p>
          <a:p>
            <a:pPr lvl="0" algn="r"/>
            <a:r>
              <a:rPr lang="en-US" sz="1200" dirty="0">
                <a:solidFill>
                  <a:prstClr val="black"/>
                </a:solidFill>
              </a:rPr>
              <a:t>6% in 2009</a:t>
            </a:r>
          </a:p>
          <a:p>
            <a:pPr lvl="0" algn="r"/>
            <a:r>
              <a:rPr lang="en-US" sz="1200" dirty="0">
                <a:solidFill>
                  <a:prstClr val="black"/>
                </a:solidFill>
              </a:rPr>
              <a:t>9% in 2011</a:t>
            </a:r>
          </a:p>
          <a:p>
            <a:pPr lvl="0" algn="r"/>
            <a:r>
              <a:rPr lang="en-US" sz="1200" dirty="0">
                <a:solidFill>
                  <a:prstClr val="black"/>
                </a:solidFill>
              </a:rPr>
              <a:t>14% in </a:t>
            </a:r>
            <a:r>
              <a:rPr lang="en-US" sz="1200" dirty="0" smtClean="0">
                <a:solidFill>
                  <a:prstClr val="black"/>
                </a:solidFill>
              </a:rPr>
              <a:t>2012</a:t>
            </a:r>
          </a:p>
          <a:p>
            <a:pPr lvl="0" algn="r"/>
            <a:r>
              <a:rPr lang="en-US" sz="1200" dirty="0" smtClean="0">
                <a:solidFill>
                  <a:prstClr val="black"/>
                </a:solidFill>
              </a:rPr>
              <a:t>12% in 2013</a:t>
            </a:r>
          </a:p>
          <a:p>
            <a:pPr lvl="0" algn="r"/>
            <a:r>
              <a:rPr lang="en-US" sz="1400" b="1" dirty="0" smtClean="0">
                <a:solidFill>
                  <a:prstClr val="black"/>
                </a:solidFill>
              </a:rPr>
              <a:t>12% in 2014 </a:t>
            </a:r>
            <a:r>
              <a:rPr lang="en-US" sz="1200" dirty="0" smtClean="0">
                <a:solidFill>
                  <a:prstClr val="black"/>
                </a:solidFill>
              </a:rPr>
              <a:t>(</a:t>
            </a:r>
            <a:r>
              <a:rPr lang="en-US" sz="1100" dirty="0" smtClean="0">
                <a:solidFill>
                  <a:prstClr val="black"/>
                </a:solidFill>
              </a:rPr>
              <a:t>especially 18-44, college educated)</a:t>
            </a:r>
            <a:endParaRPr lang="en-US" sz="1100" dirty="0">
              <a:solidFill>
                <a:prstClr val="black"/>
              </a:solidFill>
            </a:endParaRPr>
          </a:p>
        </p:txBody>
      </p:sp>
    </p:spTree>
    <p:extLst>
      <p:ext uri="{BB962C8B-B14F-4D97-AF65-F5344CB8AC3E}">
        <p14:creationId xmlns:p14="http://schemas.microsoft.com/office/powerpoint/2010/main" val="1674443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789584124"/>
              </p:ext>
            </p:extLst>
          </p:nvPr>
        </p:nvGraphicFramePr>
        <p:xfrm>
          <a:off x="1600200" y="509197"/>
          <a:ext cx="6688471" cy="6009935"/>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20</a:t>
            </a:fld>
            <a:endParaRPr lang="en-US" dirty="0">
              <a:solidFill>
                <a:srgbClr val="1F497D"/>
              </a:solidFill>
            </a:endParaRPr>
          </a:p>
        </p:txBody>
      </p:sp>
      <p:sp>
        <p:nvSpPr>
          <p:cNvPr id="8" name="Text Box 169"/>
          <p:cNvSpPr txBox="1">
            <a:spLocks noChangeArrowheads="1"/>
          </p:cNvSpPr>
          <p:nvPr/>
        </p:nvSpPr>
        <p:spPr bwMode="auto">
          <a:xfrm>
            <a:off x="1922167" y="6577039"/>
            <a:ext cx="6307434" cy="513042"/>
          </a:xfrm>
          <a:prstGeom prst="rect">
            <a:avLst/>
          </a:prstGeom>
          <a:noFill/>
          <a:ln w="9525">
            <a:noFill/>
            <a:miter lim="800000"/>
            <a:headEnd/>
            <a:tailEnd/>
          </a:ln>
        </p:spPr>
        <p:txBody>
          <a:bodyPr wrap="square" lIns="96600" tIns="48300" rIns="96600" bIns="48300">
            <a:spAutoFit/>
          </a:bodyPr>
          <a:lstStyle/>
          <a:p>
            <a:r>
              <a:rPr lang="en-US" sz="900" dirty="0" smtClean="0">
                <a:solidFill>
                  <a:prstClr val="black"/>
                </a:solidFill>
              </a:rPr>
              <a:t>Q17: </a:t>
            </a:r>
            <a:r>
              <a:rPr lang="en-US" sz="900" dirty="0"/>
              <a:t>Thinking back to when you were first looking for a new primary care physician, which of the following sources of information, if any, did you seek out to help you choose that physician</a:t>
            </a:r>
            <a:r>
              <a:rPr lang="en-US" sz="900" dirty="0" smtClean="0"/>
              <a:t>?</a:t>
            </a:r>
          </a:p>
          <a:p>
            <a:r>
              <a:rPr lang="en-US" sz="900" dirty="0" smtClean="0">
                <a:solidFill>
                  <a:prstClr val="black"/>
                </a:solidFill>
              </a:rPr>
              <a:t>Q17a: </a:t>
            </a:r>
            <a:r>
              <a:rPr lang="en-US" sz="900" dirty="0"/>
              <a:t>Now, which one of these sources of information, if any, was most useful to you in choosing this physician? </a:t>
            </a:r>
            <a:endParaRPr lang="en-US" sz="900" dirty="0">
              <a:solidFill>
                <a:prstClr val="black"/>
              </a:solidFill>
            </a:endParaRPr>
          </a:p>
        </p:txBody>
      </p:sp>
      <p:sp>
        <p:nvSpPr>
          <p:cNvPr id="5" name="TextBox 4"/>
          <p:cNvSpPr txBox="1"/>
          <p:nvPr/>
        </p:nvSpPr>
        <p:spPr>
          <a:xfrm rot="18848500">
            <a:off x="681178" y="1490748"/>
            <a:ext cx="1943994" cy="384721"/>
          </a:xfrm>
          <a:prstGeom prst="rect">
            <a:avLst/>
          </a:prstGeom>
          <a:noFill/>
        </p:spPr>
        <p:txBody>
          <a:bodyPr wrap="none" rtlCol="0">
            <a:spAutoFit/>
          </a:bodyPr>
          <a:lstStyle/>
          <a:p>
            <a:r>
              <a:rPr lang="en-US" dirty="0" smtClean="0">
                <a:solidFill>
                  <a:schemeClr val="tx2"/>
                </a:solidFill>
              </a:rPr>
              <a:t>*Word-of-mouth!</a:t>
            </a:r>
            <a:endParaRPr lang="en-US" dirty="0">
              <a:solidFill>
                <a:schemeClr val="tx2"/>
              </a:solidFill>
            </a:endParaRPr>
          </a:p>
        </p:txBody>
      </p:sp>
      <p:sp>
        <p:nvSpPr>
          <p:cNvPr id="2" name="TextBox 1"/>
          <p:cNvSpPr txBox="1"/>
          <p:nvPr/>
        </p:nvSpPr>
        <p:spPr>
          <a:xfrm>
            <a:off x="5386734" y="2079172"/>
            <a:ext cx="306494" cy="384721"/>
          </a:xfrm>
          <a:prstGeom prst="rect">
            <a:avLst/>
          </a:prstGeom>
          <a:noFill/>
        </p:spPr>
        <p:txBody>
          <a:bodyPr wrap="none" rtlCol="0">
            <a:spAutoFit/>
          </a:bodyPr>
          <a:lstStyle/>
          <a:p>
            <a:r>
              <a:rPr lang="en-US" dirty="0" smtClean="0">
                <a:solidFill>
                  <a:schemeClr val="accent2"/>
                </a:solidFill>
              </a:rPr>
              <a:t>*</a:t>
            </a:r>
            <a:endParaRPr lang="en-US" dirty="0">
              <a:solidFill>
                <a:schemeClr val="accent2"/>
              </a:solidFill>
            </a:endParaRPr>
          </a:p>
        </p:txBody>
      </p:sp>
      <p:sp>
        <p:nvSpPr>
          <p:cNvPr id="7" name="TextBox 6"/>
          <p:cNvSpPr txBox="1"/>
          <p:nvPr/>
        </p:nvSpPr>
        <p:spPr>
          <a:xfrm>
            <a:off x="5203372" y="2325821"/>
            <a:ext cx="306494" cy="384721"/>
          </a:xfrm>
          <a:prstGeom prst="rect">
            <a:avLst/>
          </a:prstGeom>
          <a:noFill/>
        </p:spPr>
        <p:txBody>
          <a:bodyPr wrap="none" rtlCol="0">
            <a:spAutoFit/>
          </a:bodyPr>
          <a:lstStyle/>
          <a:p>
            <a:r>
              <a:rPr lang="en-US" dirty="0" smtClean="0">
                <a:solidFill>
                  <a:schemeClr val="accent2"/>
                </a:solidFill>
              </a:rPr>
              <a:t>*</a:t>
            </a:r>
            <a:endParaRPr lang="en-US" dirty="0">
              <a:solidFill>
                <a:schemeClr val="accent2"/>
              </a:solidFill>
            </a:endParaRPr>
          </a:p>
        </p:txBody>
      </p:sp>
      <p:sp>
        <p:nvSpPr>
          <p:cNvPr id="3" name="TextBox 2"/>
          <p:cNvSpPr txBox="1"/>
          <p:nvPr/>
        </p:nvSpPr>
        <p:spPr>
          <a:xfrm>
            <a:off x="5627163" y="2310218"/>
            <a:ext cx="2623347" cy="276999"/>
          </a:xfrm>
          <a:prstGeom prst="rect">
            <a:avLst/>
          </a:prstGeom>
          <a:noFill/>
        </p:spPr>
        <p:txBody>
          <a:bodyPr wrap="none" rtlCol="0">
            <a:spAutoFit/>
          </a:bodyPr>
          <a:lstStyle/>
          <a:p>
            <a:r>
              <a:rPr lang="en-US" sz="1200" dirty="0" smtClean="0">
                <a:solidFill>
                  <a:schemeClr val="accent2"/>
                </a:solidFill>
              </a:rPr>
              <a:t>*Significantly higher among Millennials</a:t>
            </a:r>
            <a:endParaRPr lang="en-US" sz="1200" dirty="0">
              <a:solidFill>
                <a:schemeClr val="accent2"/>
              </a:solidFill>
            </a:endParaRPr>
          </a:p>
        </p:txBody>
      </p:sp>
      <p:sp>
        <p:nvSpPr>
          <p:cNvPr id="9" name="TextBox 8"/>
          <p:cNvSpPr txBox="1"/>
          <p:nvPr/>
        </p:nvSpPr>
        <p:spPr>
          <a:xfrm>
            <a:off x="2469061" y="1106197"/>
            <a:ext cx="306494" cy="384721"/>
          </a:xfrm>
          <a:prstGeom prst="rect">
            <a:avLst/>
          </a:prstGeom>
          <a:noFill/>
        </p:spPr>
        <p:txBody>
          <a:bodyPr wrap="none" rtlCol="0">
            <a:spAutoFit/>
          </a:bodyPr>
          <a:lstStyle/>
          <a:p>
            <a:r>
              <a:rPr lang="en-US" dirty="0" smtClean="0">
                <a:solidFill>
                  <a:schemeClr val="tx2"/>
                </a:solidFill>
              </a:rPr>
              <a:t>*</a:t>
            </a:r>
            <a:endParaRPr lang="en-US" dirty="0">
              <a:solidFill>
                <a:schemeClr val="tx2"/>
              </a:solidFill>
            </a:endParaRPr>
          </a:p>
        </p:txBody>
      </p:sp>
      <p:sp>
        <p:nvSpPr>
          <p:cNvPr id="10" name="TextBox 9"/>
          <p:cNvSpPr txBox="1"/>
          <p:nvPr/>
        </p:nvSpPr>
        <p:spPr>
          <a:xfrm>
            <a:off x="1828800" y="1596479"/>
            <a:ext cx="306494" cy="384721"/>
          </a:xfrm>
          <a:prstGeom prst="rect">
            <a:avLst/>
          </a:prstGeom>
          <a:noFill/>
        </p:spPr>
        <p:txBody>
          <a:bodyPr wrap="none" rtlCol="0">
            <a:spAutoFit/>
          </a:bodyPr>
          <a:lstStyle/>
          <a:p>
            <a:r>
              <a:rPr lang="en-US" dirty="0" smtClean="0">
                <a:solidFill>
                  <a:schemeClr val="tx2"/>
                </a:solidFill>
              </a:rPr>
              <a:t>*</a:t>
            </a:r>
            <a:endParaRPr lang="en-US" dirty="0">
              <a:solidFill>
                <a:schemeClr val="tx2"/>
              </a:solidFill>
            </a:endParaRPr>
          </a:p>
        </p:txBody>
      </p:sp>
    </p:spTree>
    <p:extLst>
      <p:ext uri="{BB962C8B-B14F-4D97-AF65-F5344CB8AC3E}">
        <p14:creationId xmlns:p14="http://schemas.microsoft.com/office/powerpoint/2010/main" val="67793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t>Electronic medical records</a:t>
            </a:r>
            <a:endParaRPr lang="en-US" sz="3200" dirty="0"/>
          </a:p>
        </p:txBody>
      </p:sp>
      <p:sp>
        <p:nvSpPr>
          <p:cNvPr id="3" name="Slide Number Placeholder 3"/>
          <p:cNvSpPr>
            <a:spLocks noGrp="1"/>
          </p:cNvSpPr>
          <p:nvPr>
            <p:ph type="sldNum" sz="quarter" idx="12"/>
          </p:nvPr>
        </p:nvSpPr>
        <p:spPr>
          <a:xfrm>
            <a:off x="7172935" y="6771716"/>
            <a:ext cx="2240280" cy="389466"/>
          </a:xfrm>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21</a:t>
            </a:fld>
            <a:endParaRPr lang="en-US" dirty="0">
              <a:solidFill>
                <a:srgbClr val="1F497D"/>
              </a:solidFill>
            </a:endParaRPr>
          </a:p>
        </p:txBody>
      </p:sp>
      <p:pic>
        <p:nvPicPr>
          <p:cNvPr id="4" name="Picture 2" descr="C:\Users\Robert\AppData\Local\Microsoft\Windows\Temporary Internet Files\Content.IE5\TBRLRGMI\MP9004226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835119"/>
            <a:ext cx="3732564" cy="255651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300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966440"/>
            <a:r>
              <a:rPr lang="en-US" dirty="0">
                <a:solidFill>
                  <a:srgbClr val="1F497D"/>
                </a:solidFill>
              </a:rPr>
              <a:t>Page </a:t>
            </a:r>
            <a:fld id="{BA7A251D-85F2-4855-B559-A3CA3B7FBA69}" type="slidenum">
              <a:rPr lang="en-US">
                <a:solidFill>
                  <a:srgbClr val="1F497D"/>
                </a:solidFill>
              </a:rPr>
              <a:pPr defTabSz="966440"/>
              <a:t>22</a:t>
            </a:fld>
            <a:endParaRPr lang="en-US" dirty="0">
              <a:solidFill>
                <a:srgbClr val="1F497D"/>
              </a:solidFill>
            </a:endParaRPr>
          </a:p>
        </p:txBody>
      </p:sp>
      <p:graphicFrame>
        <p:nvGraphicFramePr>
          <p:cNvPr id="26" name="Content Placeholder 7"/>
          <p:cNvGraphicFramePr>
            <a:graphicFrameLocks/>
          </p:cNvGraphicFramePr>
          <p:nvPr>
            <p:extLst>
              <p:ext uri="{D42A27DB-BD31-4B8C-83A1-F6EECF244321}">
                <p14:modId xmlns:p14="http://schemas.microsoft.com/office/powerpoint/2010/main" val="325444998"/>
              </p:ext>
            </p:extLst>
          </p:nvPr>
        </p:nvGraphicFramePr>
        <p:xfrm>
          <a:off x="575935" y="717883"/>
          <a:ext cx="4309992" cy="53762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p:cNvGraphicFramePr>
          <p:nvPr>
            <p:extLst>
              <p:ext uri="{D42A27DB-BD31-4B8C-83A1-F6EECF244321}">
                <p14:modId xmlns:p14="http://schemas.microsoft.com/office/powerpoint/2010/main" val="4284267238"/>
              </p:ext>
            </p:extLst>
          </p:nvPr>
        </p:nvGraphicFramePr>
        <p:xfrm>
          <a:off x="5006340" y="726440"/>
          <a:ext cx="3680460" cy="552196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200102" y="1388692"/>
            <a:ext cx="933269" cy="230832"/>
          </a:xfrm>
          <a:prstGeom prst="rect">
            <a:avLst/>
          </a:prstGeom>
          <a:noFill/>
        </p:spPr>
        <p:txBody>
          <a:bodyPr wrap="none" rtlCol="0">
            <a:spAutoFit/>
          </a:bodyPr>
          <a:lstStyle/>
          <a:p>
            <a:r>
              <a:rPr lang="en-US" sz="900" dirty="0" smtClean="0">
                <a:solidFill>
                  <a:schemeClr val="bg1"/>
                </a:solidFill>
              </a:rPr>
              <a:t>Especially 21-44</a:t>
            </a:r>
            <a:endParaRPr lang="en-US" sz="900" dirty="0">
              <a:solidFill>
                <a:schemeClr val="bg1"/>
              </a:solidFill>
            </a:endParaRPr>
          </a:p>
        </p:txBody>
      </p:sp>
      <p:sp>
        <p:nvSpPr>
          <p:cNvPr id="17" name="Text Box 169"/>
          <p:cNvSpPr txBox="1">
            <a:spLocks noChangeArrowheads="1"/>
          </p:cNvSpPr>
          <p:nvPr/>
        </p:nvSpPr>
        <p:spPr bwMode="auto">
          <a:xfrm>
            <a:off x="1922167" y="6432078"/>
            <a:ext cx="6764634" cy="651541"/>
          </a:xfrm>
          <a:prstGeom prst="rect">
            <a:avLst/>
          </a:prstGeom>
          <a:noFill/>
          <a:ln w="9525">
            <a:noFill/>
            <a:miter lim="800000"/>
            <a:headEnd/>
            <a:tailEnd/>
          </a:ln>
        </p:spPr>
        <p:txBody>
          <a:bodyPr wrap="square" lIns="96600" tIns="48300" rIns="96600" bIns="48300">
            <a:spAutoFit/>
          </a:bodyPr>
          <a:lstStyle/>
          <a:p>
            <a:r>
              <a:rPr lang="en-US" sz="900" dirty="0" smtClean="0">
                <a:solidFill>
                  <a:prstClr val="black"/>
                </a:solidFill>
              </a:rPr>
              <a:t>Q21: </a:t>
            </a:r>
            <a:r>
              <a:rPr lang="en-US" sz="900" dirty="0" smtClean="0"/>
              <a:t>How </a:t>
            </a:r>
            <a:r>
              <a:rPr lang="en-US" sz="900" dirty="0"/>
              <a:t>interested would you be in having online access to your own personal health record – called an Electronic Medical Record (or Patient Portal) – to track your own health through a secure website that only you and your doctor and hospital can access? </a:t>
            </a:r>
            <a:endParaRPr lang="en-US" sz="900" dirty="0" smtClean="0"/>
          </a:p>
          <a:p>
            <a:r>
              <a:rPr lang="en-US" sz="900" dirty="0" smtClean="0">
                <a:solidFill>
                  <a:prstClr val="black"/>
                </a:solidFill>
              </a:rPr>
              <a:t>Q22: </a:t>
            </a:r>
            <a:r>
              <a:rPr lang="en-US" sz="900" dirty="0"/>
              <a:t>Which of the following features, if any, would you definitely be very interested in accessing or have accessed through your electronic medical record</a:t>
            </a:r>
            <a:r>
              <a:rPr lang="en-US" sz="900" dirty="0" smtClean="0"/>
              <a:t>? </a:t>
            </a:r>
            <a:r>
              <a:rPr lang="en-US" sz="900" b="1" dirty="0" smtClean="0"/>
              <a:t>[Among those very interested or already have access]</a:t>
            </a:r>
            <a:endParaRPr lang="en-US" sz="900" b="1" dirty="0">
              <a:solidFill>
                <a:prstClr val="black"/>
              </a:solidFill>
            </a:endParaRPr>
          </a:p>
        </p:txBody>
      </p:sp>
      <p:cxnSp>
        <p:nvCxnSpPr>
          <p:cNvPr id="7" name="Straight Arrow Connector 6"/>
          <p:cNvCxnSpPr/>
          <p:nvPr/>
        </p:nvCxnSpPr>
        <p:spPr>
          <a:xfrm flipV="1">
            <a:off x="3341914" y="5217522"/>
            <a:ext cx="0" cy="16764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Rectangular Callout 8"/>
          <p:cNvSpPr/>
          <p:nvPr/>
        </p:nvSpPr>
        <p:spPr>
          <a:xfrm>
            <a:off x="3613785" y="5406511"/>
            <a:ext cx="1383030" cy="537089"/>
          </a:xfrm>
          <a:prstGeom prst="wedgeRectCallout">
            <a:avLst>
              <a:gd name="adj1" fmla="val -64123"/>
              <a:gd name="adj2" fmla="val -57081"/>
            </a:avLst>
          </a:prstGeom>
        </p:spPr>
        <p:style>
          <a:lnRef idx="1">
            <a:schemeClr val="accent1"/>
          </a:lnRef>
          <a:fillRef idx="2">
            <a:schemeClr val="accent1"/>
          </a:fillRef>
          <a:effectRef idx="1">
            <a:schemeClr val="accent1"/>
          </a:effectRef>
          <a:fontRef idx="minor">
            <a:schemeClr val="dk1"/>
          </a:fontRef>
        </p:style>
        <p:txBody>
          <a:bodyPr rtlCol="0" anchor="ctr"/>
          <a:lstStyle/>
          <a:p>
            <a:pPr algn="r"/>
            <a:r>
              <a:rPr lang="en-US" sz="1000" dirty="0" smtClean="0"/>
              <a:t>Use EMR – 12%</a:t>
            </a:r>
          </a:p>
          <a:p>
            <a:pPr algn="r"/>
            <a:r>
              <a:rPr lang="en-US" sz="1000" dirty="0" smtClean="0"/>
              <a:t>Haven’t used yet – 3%</a:t>
            </a:r>
            <a:endParaRPr lang="en-US" sz="1000" dirty="0"/>
          </a:p>
        </p:txBody>
      </p:sp>
      <p:sp>
        <p:nvSpPr>
          <p:cNvPr id="4" name="TextBox 3"/>
          <p:cNvSpPr txBox="1"/>
          <p:nvPr/>
        </p:nvSpPr>
        <p:spPr>
          <a:xfrm>
            <a:off x="946755" y="3635828"/>
            <a:ext cx="936475" cy="384721"/>
          </a:xfrm>
          <a:prstGeom prst="rect">
            <a:avLst/>
          </a:prstGeom>
          <a:noFill/>
        </p:spPr>
        <p:txBody>
          <a:bodyPr wrap="none" rtlCol="0">
            <a:spAutoFit/>
          </a:bodyPr>
          <a:lstStyle/>
          <a:p>
            <a:pPr algn="r"/>
            <a:r>
              <a:rPr lang="en-US" dirty="0" smtClean="0">
                <a:solidFill>
                  <a:schemeClr val="tx2"/>
                </a:solidFill>
              </a:rPr>
              <a:t>Men </a:t>
            </a:r>
            <a:r>
              <a:rPr lang="en-US" dirty="0" smtClean="0">
                <a:solidFill>
                  <a:schemeClr val="tx2"/>
                </a:solidFill>
                <a:sym typeface="Wingdings" panose="05000000000000000000" pitchFamily="2" charset="2"/>
              </a:rPr>
              <a:t></a:t>
            </a:r>
            <a:endParaRPr lang="en-US" dirty="0">
              <a:solidFill>
                <a:schemeClr val="tx2"/>
              </a:solidFill>
            </a:endParaRPr>
          </a:p>
        </p:txBody>
      </p:sp>
      <p:sp>
        <p:nvSpPr>
          <p:cNvPr id="10" name="TextBox 9"/>
          <p:cNvSpPr txBox="1"/>
          <p:nvPr/>
        </p:nvSpPr>
        <p:spPr>
          <a:xfrm>
            <a:off x="39271" y="5395593"/>
            <a:ext cx="1256434" cy="384721"/>
          </a:xfrm>
          <a:prstGeom prst="rect">
            <a:avLst/>
          </a:prstGeom>
          <a:noFill/>
        </p:spPr>
        <p:txBody>
          <a:bodyPr wrap="none" rtlCol="0">
            <a:spAutoFit/>
          </a:bodyPr>
          <a:lstStyle/>
          <a:p>
            <a:pPr algn="r"/>
            <a:r>
              <a:rPr lang="en-US" dirty="0" smtClean="0">
                <a:solidFill>
                  <a:schemeClr val="tx2"/>
                </a:solidFill>
              </a:rPr>
              <a:t>Women </a:t>
            </a:r>
            <a:r>
              <a:rPr lang="en-US" dirty="0" smtClean="0">
                <a:solidFill>
                  <a:schemeClr val="tx2"/>
                </a:solidFill>
                <a:sym typeface="Wingdings" panose="05000000000000000000" pitchFamily="2" charset="2"/>
              </a:rPr>
              <a:t></a:t>
            </a:r>
            <a:endParaRPr lang="en-US" dirty="0">
              <a:solidFill>
                <a:schemeClr val="tx2"/>
              </a:solidFill>
            </a:endParaRPr>
          </a:p>
        </p:txBody>
      </p:sp>
    </p:spTree>
    <p:extLst>
      <p:ext uri="{BB962C8B-B14F-4D97-AF65-F5344CB8AC3E}">
        <p14:creationId xmlns:p14="http://schemas.microsoft.com/office/powerpoint/2010/main" val="2004188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t>Medical home awareness and perceptions</a:t>
            </a:r>
            <a:endParaRPr lang="en-US" sz="3200" dirty="0"/>
          </a:p>
        </p:txBody>
      </p:sp>
      <p:sp>
        <p:nvSpPr>
          <p:cNvPr id="3" name="Slide Number Placeholder 3"/>
          <p:cNvSpPr>
            <a:spLocks noGrp="1"/>
          </p:cNvSpPr>
          <p:nvPr>
            <p:ph type="sldNum" sz="quarter" idx="12"/>
          </p:nvPr>
        </p:nvSpPr>
        <p:spPr>
          <a:xfrm>
            <a:off x="7172935" y="6771716"/>
            <a:ext cx="2240280" cy="389466"/>
          </a:xfrm>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23</a:t>
            </a:fld>
            <a:endParaRPr lang="en-US" dirty="0">
              <a:solidFill>
                <a:srgbClr val="1F497D"/>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551098"/>
            <a:ext cx="2362200" cy="3149600"/>
          </a:xfrm>
          <a:prstGeom prst="rect">
            <a:avLst/>
          </a:prstGeom>
        </p:spPr>
      </p:pic>
    </p:spTree>
    <p:extLst>
      <p:ext uri="{BB962C8B-B14F-4D97-AF65-F5344CB8AC3E}">
        <p14:creationId xmlns:p14="http://schemas.microsoft.com/office/powerpoint/2010/main" val="3132607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73634857"/>
              </p:ext>
            </p:extLst>
          </p:nvPr>
        </p:nvGraphicFramePr>
        <p:xfrm>
          <a:off x="1371600" y="990600"/>
          <a:ext cx="54102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defTabSz="966440"/>
            <a:r>
              <a:rPr lang="en-US" dirty="0">
                <a:solidFill>
                  <a:srgbClr val="1F497D"/>
                </a:solidFill>
              </a:rPr>
              <a:t>Page </a:t>
            </a:r>
            <a:fld id="{BA7A251D-85F2-4855-B559-A3CA3B7FBA69}" type="slidenum">
              <a:rPr lang="en-US">
                <a:solidFill>
                  <a:srgbClr val="1F497D"/>
                </a:solidFill>
              </a:rPr>
              <a:pPr defTabSz="966440"/>
              <a:t>24</a:t>
            </a:fld>
            <a:endParaRPr lang="en-US" dirty="0">
              <a:solidFill>
                <a:srgbClr val="1F497D"/>
              </a:solidFill>
            </a:endParaRPr>
          </a:p>
        </p:txBody>
      </p:sp>
      <p:sp>
        <p:nvSpPr>
          <p:cNvPr id="2" name="Right Brace 1"/>
          <p:cNvSpPr/>
          <p:nvPr/>
        </p:nvSpPr>
        <p:spPr>
          <a:xfrm>
            <a:off x="3505200" y="1882555"/>
            <a:ext cx="189257" cy="1424940"/>
          </a:xfrm>
          <a:prstGeom prst="rightBrace">
            <a:avLst>
              <a:gd name="adj1" fmla="val 0"/>
              <a:gd name="adj2"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p:cNvSpPr txBox="1"/>
          <p:nvPr/>
        </p:nvSpPr>
        <p:spPr>
          <a:xfrm>
            <a:off x="3690256" y="1922383"/>
            <a:ext cx="2209800" cy="1354217"/>
          </a:xfrm>
          <a:prstGeom prst="rect">
            <a:avLst/>
          </a:prstGeom>
          <a:noFill/>
        </p:spPr>
        <p:txBody>
          <a:bodyPr wrap="square" rtlCol="0">
            <a:spAutoFit/>
          </a:bodyPr>
          <a:lstStyle/>
          <a:p>
            <a:r>
              <a:rPr lang="en-US" sz="2800" dirty="0">
                <a:solidFill>
                  <a:schemeClr val="tx2"/>
                </a:solidFill>
              </a:rPr>
              <a:t>5</a:t>
            </a:r>
            <a:r>
              <a:rPr lang="en-US" sz="2800" dirty="0" smtClean="0">
                <a:solidFill>
                  <a:schemeClr val="tx2"/>
                </a:solidFill>
              </a:rPr>
              <a:t>%</a:t>
            </a:r>
            <a:r>
              <a:rPr lang="en-US" sz="2000" dirty="0" smtClean="0"/>
              <a:t> </a:t>
            </a:r>
            <a:r>
              <a:rPr lang="en-US" sz="1200" dirty="0" smtClean="0"/>
              <a:t>believe they are part of a Medical Home with their physician</a:t>
            </a:r>
            <a:r>
              <a:rPr lang="en-US" sz="1200" i="1" dirty="0" smtClean="0">
                <a:solidFill>
                  <a:schemeClr val="tx2"/>
                </a:solidFill>
              </a:rPr>
              <a:t> </a:t>
            </a:r>
            <a:r>
              <a:rPr lang="en-US" sz="1200" dirty="0"/>
              <a:t>(3% in 2012) </a:t>
            </a:r>
            <a:r>
              <a:rPr lang="en-US" sz="1400" i="1" dirty="0" smtClean="0">
                <a:solidFill>
                  <a:schemeClr val="tx2"/>
                </a:solidFill>
              </a:rPr>
              <a:t>which equals &lt;1% of the adult population.</a:t>
            </a:r>
            <a:endParaRPr lang="en-US" sz="1200" dirty="0"/>
          </a:p>
        </p:txBody>
      </p:sp>
      <p:sp>
        <p:nvSpPr>
          <p:cNvPr id="5" name="Rectangular Callout 4"/>
          <p:cNvSpPr/>
          <p:nvPr/>
        </p:nvSpPr>
        <p:spPr>
          <a:xfrm>
            <a:off x="6705600" y="2286000"/>
            <a:ext cx="2265744" cy="2143267"/>
          </a:xfrm>
          <a:prstGeom prst="wedgeRectCallout">
            <a:avLst>
              <a:gd name="adj1" fmla="val -88576"/>
              <a:gd name="adj2" fmla="val -4263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C</a:t>
            </a:r>
            <a:r>
              <a:rPr lang="en-US" sz="1100" dirty="0" smtClean="0"/>
              <a:t>onsistent with other Klein &amp; Partners research, half (55%) learned about a ‘Medical Home’ after they chose that physician. </a:t>
            </a:r>
          </a:p>
          <a:p>
            <a:pPr algn="ctr"/>
            <a:r>
              <a:rPr lang="en-US" sz="1100" dirty="0" smtClean="0"/>
              <a:t>(53% in 2012).</a:t>
            </a:r>
          </a:p>
          <a:p>
            <a:pPr algn="ctr"/>
            <a:endParaRPr lang="en-US" sz="1100" dirty="0"/>
          </a:p>
          <a:p>
            <a:pPr algn="ctr"/>
            <a:r>
              <a:rPr lang="en-US" sz="1100" dirty="0" smtClean="0"/>
              <a:t>And when asked if they see any difference in their relationship with their physician because of the Medical Home program, 60% said yes. (new Q in 2014)</a:t>
            </a:r>
            <a:endParaRPr lang="en-US" sz="1100" dirty="0"/>
          </a:p>
        </p:txBody>
      </p:sp>
      <p:sp>
        <p:nvSpPr>
          <p:cNvPr id="8" name="Text Box 169"/>
          <p:cNvSpPr txBox="1">
            <a:spLocks noChangeArrowheads="1"/>
          </p:cNvSpPr>
          <p:nvPr/>
        </p:nvSpPr>
        <p:spPr bwMode="auto">
          <a:xfrm>
            <a:off x="1922167" y="6296303"/>
            <a:ext cx="6764634" cy="790041"/>
          </a:xfrm>
          <a:prstGeom prst="rect">
            <a:avLst/>
          </a:prstGeom>
          <a:noFill/>
          <a:ln w="9525">
            <a:noFill/>
            <a:miter lim="800000"/>
            <a:headEnd/>
            <a:tailEnd/>
          </a:ln>
        </p:spPr>
        <p:txBody>
          <a:bodyPr wrap="square" lIns="96600" tIns="48300" rIns="96600" bIns="48300">
            <a:spAutoFit/>
          </a:bodyPr>
          <a:lstStyle/>
          <a:p>
            <a:r>
              <a:rPr lang="en-US" sz="900" dirty="0" smtClean="0">
                <a:solidFill>
                  <a:prstClr val="black"/>
                </a:solidFill>
              </a:rPr>
              <a:t>Q23: </a:t>
            </a:r>
            <a:r>
              <a:rPr lang="en-US" sz="900" dirty="0"/>
              <a:t>Prior to this survey, were you familiar with the term ‘Medical Home’ or what also is called a ‘patient-centered medical home’ which is a team-based healthcare delivery model led by the physician</a:t>
            </a:r>
            <a:r>
              <a:rPr lang="en-US" sz="900" dirty="0" smtClean="0"/>
              <a:t>?</a:t>
            </a:r>
          </a:p>
          <a:p>
            <a:r>
              <a:rPr lang="en-US" sz="900" dirty="0" smtClean="0">
                <a:solidFill>
                  <a:prstClr val="black"/>
                </a:solidFill>
              </a:rPr>
              <a:t>Q24: </a:t>
            </a:r>
            <a:r>
              <a:rPr lang="en-US" sz="900" dirty="0"/>
              <a:t>Are you part of a Medical Home through your primary care doctor</a:t>
            </a:r>
            <a:r>
              <a:rPr lang="en-US" sz="900" dirty="0" smtClean="0"/>
              <a:t>?</a:t>
            </a:r>
          </a:p>
          <a:p>
            <a:r>
              <a:rPr lang="en-US" sz="900" dirty="0" smtClean="0"/>
              <a:t>Q25: Did </a:t>
            </a:r>
            <a:r>
              <a:rPr lang="en-US" sz="900" dirty="0"/>
              <a:t>you choose your doctor because he/she was part of a Medical Home or did you learn about that after you choose your doctor</a:t>
            </a:r>
            <a:r>
              <a:rPr lang="en-US" sz="900" dirty="0" smtClean="0"/>
              <a:t>?</a:t>
            </a:r>
          </a:p>
          <a:p>
            <a:r>
              <a:rPr lang="en-US" sz="900" dirty="0" smtClean="0"/>
              <a:t>Q26: Do </a:t>
            </a:r>
            <a:r>
              <a:rPr lang="en-US" sz="900" dirty="0"/>
              <a:t>you notice any difference in your relationship with your physician because of the Medical Home program?</a:t>
            </a:r>
            <a:endParaRPr lang="en-US" sz="900" dirty="0">
              <a:solidFill>
                <a:prstClr val="black"/>
              </a:solidFill>
            </a:endParaRPr>
          </a:p>
        </p:txBody>
      </p:sp>
    </p:spTree>
    <p:extLst>
      <p:ext uri="{BB962C8B-B14F-4D97-AF65-F5344CB8AC3E}">
        <p14:creationId xmlns:p14="http://schemas.microsoft.com/office/powerpoint/2010/main" val="3994320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t>Smart phones</a:t>
            </a:r>
            <a:endParaRPr lang="en-US" sz="3200" dirty="0"/>
          </a:p>
        </p:txBody>
      </p:sp>
      <p:sp>
        <p:nvSpPr>
          <p:cNvPr id="3" name="Text Placeholder 2"/>
          <p:cNvSpPr>
            <a:spLocks noGrp="1"/>
          </p:cNvSpPr>
          <p:nvPr>
            <p:ph type="body" idx="1"/>
          </p:nvPr>
        </p:nvSpPr>
        <p:spPr/>
        <p:txBody>
          <a:bodyPr/>
          <a:lstStyle/>
          <a:p>
            <a:pPr algn="r"/>
            <a:r>
              <a:rPr lang="en-US" b="1" dirty="0" smtClean="0">
                <a:latin typeface="Bradley Hand ITC" pitchFamily="66" charset="0"/>
              </a:rPr>
              <a:t>‘Can you hear me now?’</a:t>
            </a:r>
            <a:endParaRPr lang="en-US" b="1" dirty="0">
              <a:latin typeface="Bradley Hand ITC" pitchFamily="66" charset="0"/>
            </a:endParaRPr>
          </a:p>
        </p:txBody>
      </p:sp>
      <p:sp>
        <p:nvSpPr>
          <p:cNvPr id="5" name="Slide Number Placeholder 3"/>
          <p:cNvSpPr>
            <a:spLocks noGrp="1"/>
          </p:cNvSpPr>
          <p:nvPr>
            <p:ph type="sldNum" sz="quarter" idx="12"/>
          </p:nvPr>
        </p:nvSpPr>
        <p:spPr>
          <a:xfrm>
            <a:off x="7172935" y="6771716"/>
            <a:ext cx="2240280" cy="389466"/>
          </a:xfrm>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25</a:t>
            </a:fld>
            <a:endParaRPr lang="en-US" dirty="0">
              <a:solidFill>
                <a:srgbClr val="1F497D"/>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2818" y="734029"/>
            <a:ext cx="3657600" cy="3657600"/>
          </a:xfrm>
          <a:prstGeom prst="rect">
            <a:avLst/>
          </a:prstGeom>
        </p:spPr>
      </p:pic>
    </p:spTree>
    <p:extLst>
      <p:ext uri="{BB962C8B-B14F-4D97-AF65-F5344CB8AC3E}">
        <p14:creationId xmlns:p14="http://schemas.microsoft.com/office/powerpoint/2010/main" val="2774271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1419030582"/>
              </p:ext>
            </p:extLst>
          </p:nvPr>
        </p:nvGraphicFramePr>
        <p:xfrm>
          <a:off x="0" y="273429"/>
          <a:ext cx="9040813" cy="647085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69"/>
          <p:cNvSpPr txBox="1">
            <a:spLocks noChangeArrowheads="1"/>
          </p:cNvSpPr>
          <p:nvPr/>
        </p:nvSpPr>
        <p:spPr bwMode="auto">
          <a:xfrm>
            <a:off x="1931258" y="6711900"/>
            <a:ext cx="6679342" cy="374542"/>
          </a:xfrm>
          <a:prstGeom prst="rect">
            <a:avLst/>
          </a:prstGeom>
          <a:noFill/>
          <a:ln w="9525">
            <a:noFill/>
            <a:miter lim="800000"/>
            <a:headEnd/>
            <a:tailEnd/>
          </a:ln>
        </p:spPr>
        <p:txBody>
          <a:bodyPr wrap="square" lIns="96600" tIns="48300" rIns="96600" bIns="48300">
            <a:spAutoFit/>
          </a:bodyPr>
          <a:lstStyle/>
          <a:p>
            <a:r>
              <a:rPr lang="en-US" sz="900" dirty="0" smtClean="0">
                <a:solidFill>
                  <a:prstClr val="black"/>
                </a:solidFill>
              </a:rPr>
              <a:t>Q31:  </a:t>
            </a:r>
            <a:r>
              <a:rPr lang="en-US" sz="900" dirty="0"/>
              <a:t>Next, have you used a smart phone (e.g., Droid, iPhone, Blackberry, or any phone that can access the Internet) to go online and do any of the following…?</a:t>
            </a:r>
            <a:endParaRPr lang="en-US" sz="900" dirty="0">
              <a:solidFill>
                <a:prstClr val="black"/>
              </a:solidFill>
            </a:endParaRPr>
          </a:p>
        </p:txBody>
      </p:sp>
      <p:cxnSp>
        <p:nvCxnSpPr>
          <p:cNvPr id="3" name="Straight Arrow Connector 2"/>
          <p:cNvCxnSpPr/>
          <p:nvPr/>
        </p:nvCxnSpPr>
        <p:spPr>
          <a:xfrm flipH="1" flipV="1">
            <a:off x="6427139" y="6455230"/>
            <a:ext cx="533400" cy="7620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3"/>
          <p:cNvSpPr>
            <a:spLocks noGrp="1"/>
          </p:cNvSpPr>
          <p:nvPr>
            <p:ph type="sldNum" sz="quarter" idx="12"/>
          </p:nvPr>
        </p:nvSpPr>
        <p:spPr>
          <a:xfrm>
            <a:off x="7172935" y="6771716"/>
            <a:ext cx="2240280" cy="389466"/>
          </a:xfrm>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26</a:t>
            </a:fld>
            <a:endParaRPr lang="en-US" dirty="0">
              <a:solidFill>
                <a:srgbClr val="1F497D"/>
              </a:solidFill>
            </a:endParaRPr>
          </a:p>
        </p:txBody>
      </p:sp>
      <p:sp>
        <p:nvSpPr>
          <p:cNvPr id="8" name="Rectangular Callout 7"/>
          <p:cNvSpPr/>
          <p:nvPr/>
        </p:nvSpPr>
        <p:spPr>
          <a:xfrm>
            <a:off x="6350938" y="2590800"/>
            <a:ext cx="1314878" cy="1014222"/>
          </a:xfrm>
          <a:prstGeom prst="wedgeRectCallout">
            <a:avLst>
              <a:gd name="adj1" fmla="val -102304"/>
              <a:gd name="adj2" fmla="val -5998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Any of these uses is significantly higher among Millennials.</a:t>
            </a:r>
            <a:endParaRPr lang="en-US" sz="1200" dirty="0"/>
          </a:p>
        </p:txBody>
      </p:sp>
      <p:cxnSp>
        <p:nvCxnSpPr>
          <p:cNvPr id="4" name="Straight Arrow Connector 3"/>
          <p:cNvCxnSpPr/>
          <p:nvPr/>
        </p:nvCxnSpPr>
        <p:spPr>
          <a:xfrm flipV="1">
            <a:off x="5606143" y="6161313"/>
            <a:ext cx="381000" cy="15240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72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t>Communicaton methods</a:t>
            </a:r>
            <a:endParaRPr lang="en-US" sz="3200" dirty="0"/>
          </a:p>
        </p:txBody>
      </p:sp>
      <p:pic>
        <p:nvPicPr>
          <p:cNvPr id="5122" name="Picture 2" descr="C:\Users\Robert\AppData\Local\Microsoft\Windows\Temporary Internet Files\Content.IE5\92PQ6CUY\MP9003163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224937"/>
            <a:ext cx="3840480" cy="25489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7172935" y="6771716"/>
            <a:ext cx="2240280" cy="389466"/>
          </a:xfrm>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27</a:t>
            </a:fld>
            <a:endParaRPr lang="en-US" dirty="0">
              <a:solidFill>
                <a:srgbClr val="1F497D"/>
              </a:solidFill>
            </a:endParaRPr>
          </a:p>
        </p:txBody>
      </p:sp>
    </p:spTree>
    <p:extLst>
      <p:ext uri="{BB962C8B-B14F-4D97-AF65-F5344CB8AC3E}">
        <p14:creationId xmlns:p14="http://schemas.microsoft.com/office/powerpoint/2010/main" val="3746665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28</a:t>
            </a:fld>
            <a:endParaRPr lang="en-US" dirty="0">
              <a:solidFill>
                <a:srgbClr val="1F497D"/>
              </a:solidFill>
            </a:endParaRPr>
          </a:p>
        </p:txBody>
      </p:sp>
      <p:graphicFrame>
        <p:nvGraphicFramePr>
          <p:cNvPr id="7" name="Content Placeholder 5"/>
          <p:cNvGraphicFramePr>
            <a:graphicFrameLocks/>
          </p:cNvGraphicFramePr>
          <p:nvPr>
            <p:extLst>
              <p:ext uri="{D42A27DB-BD31-4B8C-83A1-F6EECF244321}">
                <p14:modId xmlns:p14="http://schemas.microsoft.com/office/powerpoint/2010/main" val="1077810424"/>
              </p:ext>
            </p:extLst>
          </p:nvPr>
        </p:nvGraphicFramePr>
        <p:xfrm>
          <a:off x="1447800" y="838200"/>
          <a:ext cx="67056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169"/>
          <p:cNvSpPr txBox="1">
            <a:spLocks noChangeArrowheads="1"/>
          </p:cNvSpPr>
          <p:nvPr/>
        </p:nvSpPr>
        <p:spPr bwMode="auto">
          <a:xfrm>
            <a:off x="1925943" y="6859183"/>
            <a:ext cx="5998857" cy="236043"/>
          </a:xfrm>
          <a:prstGeom prst="rect">
            <a:avLst/>
          </a:prstGeom>
          <a:noFill/>
          <a:ln w="9525">
            <a:noFill/>
            <a:miter lim="800000"/>
            <a:headEnd/>
            <a:tailEnd/>
          </a:ln>
        </p:spPr>
        <p:txBody>
          <a:bodyPr wrap="square" lIns="96600" tIns="48300" rIns="96600" bIns="48300">
            <a:spAutoFit/>
          </a:bodyPr>
          <a:lstStyle/>
          <a:p>
            <a:r>
              <a:rPr lang="en-US" sz="900" dirty="0" smtClean="0">
                <a:solidFill>
                  <a:prstClr val="black"/>
                </a:solidFill>
              </a:rPr>
              <a:t>Q37: </a:t>
            </a:r>
            <a:r>
              <a:rPr lang="en-US" sz="900" dirty="0"/>
              <a:t>In the past year, have you visited and/or ‘Liked’ a health plan or hospital Facebook page?</a:t>
            </a:r>
            <a:endParaRPr lang="en-US" sz="900" dirty="0">
              <a:solidFill>
                <a:prstClr val="black"/>
              </a:solidFill>
            </a:endParaRPr>
          </a:p>
        </p:txBody>
      </p:sp>
      <p:sp>
        <p:nvSpPr>
          <p:cNvPr id="8" name="Rectangular Callout 7"/>
          <p:cNvSpPr/>
          <p:nvPr/>
        </p:nvSpPr>
        <p:spPr>
          <a:xfrm>
            <a:off x="1066800" y="2819400"/>
            <a:ext cx="1230169" cy="838200"/>
          </a:xfrm>
          <a:prstGeom prst="wedgeRectCallout">
            <a:avLst>
              <a:gd name="adj1" fmla="val 82830"/>
              <a:gd name="adj2" fmla="val -4720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Facebook visitors are almost entirely Millennials</a:t>
            </a:r>
            <a:endParaRPr lang="en-US" sz="1200" dirty="0"/>
          </a:p>
        </p:txBody>
      </p:sp>
      <p:sp>
        <p:nvSpPr>
          <p:cNvPr id="10" name="Rectangle 9"/>
          <p:cNvSpPr/>
          <p:nvPr/>
        </p:nvSpPr>
        <p:spPr>
          <a:xfrm>
            <a:off x="7184570" y="1609956"/>
            <a:ext cx="533400" cy="4252590"/>
          </a:xfrm>
          <a:prstGeom prst="rect">
            <a:avLst/>
          </a:prstGeom>
          <a:solidFill>
            <a:srgbClr val="FFFFCC"/>
          </a:solidFill>
          <a:effectLst>
            <a:outerShdw blurRad="50800" dist="38100" dir="8100000" algn="tr" rotWithShape="0">
              <a:prstClr val="black">
                <a:alpha val="40000"/>
              </a:prstClr>
            </a:outerShdw>
          </a:effectLst>
        </p:spPr>
        <p:txBody>
          <a:bodyPr wrap="square" lIns="96661" tIns="48331" rIns="96661" bIns="48331">
            <a:spAutoFit/>
          </a:bodyPr>
          <a:lstStyle/>
          <a:p>
            <a:pPr algn="r">
              <a:lnSpc>
                <a:spcPct val="150000"/>
              </a:lnSpc>
            </a:pPr>
            <a:r>
              <a:rPr lang="en-US" sz="1200" b="1" dirty="0" smtClean="0"/>
              <a:t>2013</a:t>
            </a:r>
            <a:endParaRPr lang="en-US" sz="1200" b="1" dirty="0"/>
          </a:p>
          <a:p>
            <a:pPr algn="r">
              <a:lnSpc>
                <a:spcPct val="150000"/>
              </a:lnSpc>
            </a:pPr>
            <a:r>
              <a:rPr lang="en-US" sz="1200" dirty="0" smtClean="0"/>
              <a:t>4%</a:t>
            </a:r>
            <a:endParaRPr lang="en-US" sz="1200" dirty="0"/>
          </a:p>
          <a:p>
            <a:pPr algn="r">
              <a:lnSpc>
                <a:spcPct val="150000"/>
              </a:lnSpc>
            </a:pPr>
            <a:r>
              <a:rPr lang="en-US" sz="1200" dirty="0"/>
              <a:t>3</a:t>
            </a:r>
            <a:r>
              <a:rPr lang="en-US" sz="1200" dirty="0" smtClean="0"/>
              <a:t>%</a:t>
            </a:r>
            <a:endParaRPr lang="en-US" sz="1200" dirty="0"/>
          </a:p>
          <a:p>
            <a:pPr algn="r">
              <a:lnSpc>
                <a:spcPct val="150000"/>
              </a:lnSpc>
            </a:pPr>
            <a:endParaRPr lang="en-US" sz="1200" dirty="0" smtClean="0"/>
          </a:p>
          <a:p>
            <a:pPr algn="r">
              <a:lnSpc>
                <a:spcPct val="150000"/>
              </a:lnSpc>
            </a:pPr>
            <a:endParaRPr lang="en-US" sz="1200" dirty="0" smtClean="0"/>
          </a:p>
          <a:p>
            <a:pPr algn="r">
              <a:lnSpc>
                <a:spcPct val="150000"/>
              </a:lnSpc>
            </a:pPr>
            <a:r>
              <a:rPr lang="en-US" sz="1200" dirty="0" smtClean="0"/>
              <a:t>2%</a:t>
            </a:r>
            <a:endParaRPr lang="en-US" sz="1200" dirty="0"/>
          </a:p>
          <a:p>
            <a:pPr algn="r">
              <a:lnSpc>
                <a:spcPct val="150000"/>
              </a:lnSpc>
            </a:pPr>
            <a:r>
              <a:rPr lang="en-US" sz="1200" dirty="0" smtClean="0"/>
              <a:t>3%</a:t>
            </a:r>
            <a:endParaRPr lang="en-US" sz="1200" dirty="0"/>
          </a:p>
          <a:p>
            <a:pPr algn="r">
              <a:lnSpc>
                <a:spcPct val="150000"/>
              </a:lnSpc>
            </a:pPr>
            <a:endParaRPr lang="en-US" sz="1200" dirty="0" smtClean="0"/>
          </a:p>
          <a:p>
            <a:pPr algn="r">
              <a:lnSpc>
                <a:spcPct val="150000"/>
              </a:lnSpc>
            </a:pPr>
            <a:endParaRPr lang="en-US" sz="1200" dirty="0" smtClean="0"/>
          </a:p>
          <a:p>
            <a:pPr algn="r">
              <a:lnSpc>
                <a:spcPct val="150000"/>
              </a:lnSpc>
            </a:pPr>
            <a:r>
              <a:rPr lang="en-US" sz="1200" dirty="0" smtClean="0"/>
              <a:t>91%</a:t>
            </a:r>
            <a:endParaRPr lang="en-US" sz="1200" dirty="0"/>
          </a:p>
          <a:p>
            <a:pPr algn="r">
              <a:lnSpc>
                <a:spcPct val="150000"/>
              </a:lnSpc>
            </a:pPr>
            <a:r>
              <a:rPr lang="en-US" sz="1200" dirty="0" smtClean="0"/>
              <a:t>91%</a:t>
            </a:r>
            <a:endParaRPr lang="en-US" sz="1200" dirty="0"/>
          </a:p>
          <a:p>
            <a:pPr algn="r">
              <a:lnSpc>
                <a:spcPct val="150000"/>
              </a:lnSpc>
            </a:pPr>
            <a:endParaRPr lang="en-US" sz="1200" dirty="0" smtClean="0"/>
          </a:p>
          <a:p>
            <a:pPr algn="r">
              <a:lnSpc>
                <a:spcPct val="150000"/>
              </a:lnSpc>
            </a:pPr>
            <a:endParaRPr lang="en-US" sz="1200" dirty="0" smtClean="0"/>
          </a:p>
          <a:p>
            <a:pPr algn="r">
              <a:lnSpc>
                <a:spcPct val="150000"/>
              </a:lnSpc>
            </a:pPr>
            <a:r>
              <a:rPr lang="en-US" sz="1200" dirty="0" smtClean="0"/>
              <a:t>3%</a:t>
            </a:r>
            <a:endParaRPr lang="en-US" sz="1200" dirty="0"/>
          </a:p>
          <a:p>
            <a:pPr algn="r">
              <a:lnSpc>
                <a:spcPct val="150000"/>
              </a:lnSpc>
            </a:pPr>
            <a:r>
              <a:rPr lang="en-US" sz="1200" dirty="0" smtClean="0"/>
              <a:t>3%</a:t>
            </a:r>
            <a:endParaRPr lang="en-US" sz="1200" dirty="0"/>
          </a:p>
        </p:txBody>
      </p:sp>
    </p:spTree>
    <p:extLst>
      <p:ext uri="{BB962C8B-B14F-4D97-AF65-F5344CB8AC3E}">
        <p14:creationId xmlns:p14="http://schemas.microsoft.com/office/powerpoint/2010/main" val="1730484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485495" y="838200"/>
            <a:ext cx="8641080" cy="5801358"/>
          </a:xfrm>
        </p:spPr>
        <p:txBody>
          <a:bodyPr>
            <a:noAutofit/>
          </a:bodyPr>
          <a:lstStyle/>
          <a:p>
            <a:pPr>
              <a:buNone/>
            </a:pPr>
            <a:r>
              <a:rPr lang="en-US" sz="1600" dirty="0" smtClean="0">
                <a:solidFill>
                  <a:schemeClr val="tx2"/>
                </a:solidFill>
              </a:rPr>
              <a:t>Background</a:t>
            </a:r>
          </a:p>
          <a:p>
            <a:r>
              <a:rPr lang="en-US" sz="1400" dirty="0"/>
              <a:t>The purpose of this nationwide quantitative survey was to understand consumers’ current thinking on a wide range of healthcare-related topics, including:</a:t>
            </a:r>
          </a:p>
          <a:p>
            <a:pPr>
              <a:buNone/>
            </a:pPr>
            <a:endParaRPr lang="en-US" sz="1400" dirty="0" smtClean="0"/>
          </a:p>
          <a:p>
            <a:pPr>
              <a:buNone/>
            </a:pPr>
            <a:endParaRPr lang="en-US" sz="1400" dirty="0"/>
          </a:p>
          <a:p>
            <a:pPr>
              <a:buNone/>
            </a:pPr>
            <a:endParaRPr lang="en-US" sz="1400" dirty="0"/>
          </a:p>
          <a:p>
            <a:pPr>
              <a:buNone/>
            </a:pPr>
            <a:endParaRPr lang="en-US" sz="1400" dirty="0" smtClean="0"/>
          </a:p>
          <a:p>
            <a:pPr>
              <a:buNone/>
            </a:pPr>
            <a:endParaRPr lang="en-US" sz="1400" dirty="0"/>
          </a:p>
          <a:p>
            <a:pPr>
              <a:buNone/>
            </a:pPr>
            <a:endParaRPr lang="en-US" sz="1400" dirty="0" smtClean="0"/>
          </a:p>
          <a:p>
            <a:pPr>
              <a:buNone/>
            </a:pPr>
            <a:endParaRPr lang="en-US" sz="1400" dirty="0"/>
          </a:p>
          <a:p>
            <a:pPr>
              <a:buNone/>
            </a:pPr>
            <a:endParaRPr lang="en-US" sz="1400" dirty="0"/>
          </a:p>
          <a:p>
            <a:pPr>
              <a:buNone/>
            </a:pPr>
            <a:r>
              <a:rPr lang="en-US" sz="1600" dirty="0" smtClean="0">
                <a:solidFill>
                  <a:schemeClr val="tx2"/>
                </a:solidFill>
              </a:rPr>
              <a:t>Methodology</a:t>
            </a:r>
          </a:p>
          <a:p>
            <a:r>
              <a:rPr lang="en-US" sz="1400" dirty="0"/>
              <a:t>A national online survey was conducted among </a:t>
            </a:r>
            <a:r>
              <a:rPr lang="en-US" sz="1400" b="1" dirty="0" smtClean="0">
                <a:solidFill>
                  <a:schemeClr val="tx2"/>
                </a:solidFill>
              </a:rPr>
              <a:t>407</a:t>
            </a:r>
            <a:r>
              <a:rPr lang="en-US" sz="1400" b="1" dirty="0" smtClean="0"/>
              <a:t> </a:t>
            </a:r>
            <a:r>
              <a:rPr lang="en-US" sz="1400" dirty="0" smtClean="0"/>
              <a:t>heads </a:t>
            </a:r>
            <a:r>
              <a:rPr lang="en-US" sz="1400" dirty="0"/>
              <a:t>of household, </a:t>
            </a:r>
            <a:r>
              <a:rPr lang="en-US" sz="1400" dirty="0" smtClean="0"/>
              <a:t>18 or </a:t>
            </a:r>
            <a:r>
              <a:rPr lang="en-US" sz="1400" dirty="0"/>
              <a:t>older who are most responsible for healthcare decisions for </a:t>
            </a:r>
            <a:r>
              <a:rPr lang="en-US" sz="1400" dirty="0" smtClean="0"/>
              <a:t>themselves and/or the </a:t>
            </a:r>
            <a:r>
              <a:rPr lang="en-US" sz="1400" dirty="0"/>
              <a:t>household.  </a:t>
            </a:r>
            <a:r>
              <a:rPr lang="en-US" sz="1400" dirty="0" smtClean="0"/>
              <a:t>Interviewing </a:t>
            </a:r>
            <a:r>
              <a:rPr lang="en-US" sz="1400" dirty="0"/>
              <a:t>was conducted </a:t>
            </a:r>
            <a:r>
              <a:rPr lang="en-US" sz="1400" dirty="0" smtClean="0"/>
              <a:t>from </a:t>
            </a:r>
            <a:r>
              <a:rPr lang="en-US" sz="1400" b="1" dirty="0" smtClean="0">
                <a:solidFill>
                  <a:schemeClr val="tx2"/>
                </a:solidFill>
              </a:rPr>
              <a:t>September 9 – 13, 2014.</a:t>
            </a:r>
            <a:r>
              <a:rPr lang="en-US" sz="1400" dirty="0" smtClean="0"/>
              <a:t>  </a:t>
            </a:r>
            <a:r>
              <a:rPr lang="en-US" sz="1400" dirty="0"/>
              <a:t>The sample frame used was </a:t>
            </a:r>
            <a:r>
              <a:rPr lang="en-US" sz="1400" dirty="0" smtClean="0"/>
              <a:t>Research Now’s </a:t>
            </a:r>
            <a:r>
              <a:rPr lang="en-US" sz="1400" dirty="0"/>
              <a:t>online consumer panel.  The final data set was weighted </a:t>
            </a:r>
            <a:r>
              <a:rPr lang="en-US" sz="1400" dirty="0" smtClean="0"/>
              <a:t>by geography, age, education, income, </a:t>
            </a:r>
            <a:r>
              <a:rPr lang="en-US" sz="1400" dirty="0"/>
              <a:t>and ethnicity.</a:t>
            </a:r>
          </a:p>
          <a:p>
            <a:r>
              <a:rPr lang="en-US" sz="1400" dirty="0"/>
              <a:t>The total sample size of </a:t>
            </a:r>
            <a:r>
              <a:rPr lang="en-US" sz="1400" dirty="0" smtClean="0"/>
              <a:t>407 </a:t>
            </a:r>
            <a:r>
              <a:rPr lang="en-US" sz="1400" dirty="0"/>
              <a:t>yields a sample error of </a:t>
            </a:r>
            <a:r>
              <a:rPr lang="en-US" sz="1400" b="1" dirty="0">
                <a:solidFill>
                  <a:schemeClr val="tx2"/>
                </a:solidFill>
              </a:rPr>
              <a:t>+/-</a:t>
            </a:r>
            <a:r>
              <a:rPr lang="en-US" sz="1400" b="1" dirty="0" smtClean="0">
                <a:solidFill>
                  <a:schemeClr val="tx2"/>
                </a:solidFill>
              </a:rPr>
              <a:t>4.1% </a:t>
            </a:r>
            <a:r>
              <a:rPr lang="en-US" sz="1400" b="1" dirty="0">
                <a:solidFill>
                  <a:schemeClr val="tx2"/>
                </a:solidFill>
              </a:rPr>
              <a:t>at the 90% Confidence Level (CL). </a:t>
            </a:r>
            <a:r>
              <a:rPr lang="en-US" sz="1400" dirty="0">
                <a:solidFill>
                  <a:schemeClr val="tx2"/>
                </a:solidFill>
              </a:rPr>
              <a:t> </a:t>
            </a:r>
            <a:r>
              <a:rPr lang="en-US" sz="1400" dirty="0"/>
              <a:t>For example, if this study were repeated 100 times, in 90 times out of that 100 (i.e., 90% confidence level) we would find a total sample statistic of 50% to fall </a:t>
            </a:r>
            <a:r>
              <a:rPr lang="en-US" sz="1400" dirty="0" smtClean="0"/>
              <a:t>within approximately </a:t>
            </a:r>
            <a:r>
              <a:rPr lang="en-US" sz="1400" dirty="0"/>
              <a:t>46% and 54%.</a:t>
            </a:r>
          </a:p>
          <a:p>
            <a:r>
              <a:rPr lang="en-US" sz="1400" dirty="0" smtClean="0"/>
              <a:t>Significant differences are called out in the charts using letters or arrows.  Colors </a:t>
            </a:r>
            <a:r>
              <a:rPr lang="en-US" sz="1400" dirty="0"/>
              <a:t>and bolding are used to highlight interesting patterns and/or findings.</a:t>
            </a:r>
          </a:p>
        </p:txBody>
      </p:sp>
      <p:sp>
        <p:nvSpPr>
          <p:cNvPr id="4" name="Title 3"/>
          <p:cNvSpPr>
            <a:spLocks noGrp="1"/>
          </p:cNvSpPr>
          <p:nvPr>
            <p:ph type="title"/>
          </p:nvPr>
        </p:nvSpPr>
        <p:spPr/>
        <p:txBody>
          <a:bodyPr>
            <a:normAutofit/>
          </a:bodyPr>
          <a:lstStyle/>
          <a:p>
            <a:r>
              <a:rPr lang="en-US" sz="1800" dirty="0" smtClean="0"/>
              <a:t>Introduction</a:t>
            </a:r>
            <a:endParaRPr lang="en-US" sz="1800" dirty="0"/>
          </a:p>
        </p:txBody>
      </p:sp>
      <p:graphicFrame>
        <p:nvGraphicFramePr>
          <p:cNvPr id="2" name="Table 1"/>
          <p:cNvGraphicFramePr>
            <a:graphicFrameLocks noGrp="1"/>
          </p:cNvGraphicFramePr>
          <p:nvPr>
            <p:extLst>
              <p:ext uri="{D42A27DB-BD31-4B8C-83A1-F6EECF244321}">
                <p14:modId xmlns:p14="http://schemas.microsoft.com/office/powerpoint/2010/main" val="1606657345"/>
              </p:ext>
            </p:extLst>
          </p:nvPr>
        </p:nvGraphicFramePr>
        <p:xfrm>
          <a:off x="1752600" y="1849842"/>
          <a:ext cx="6037118" cy="1901952"/>
        </p:xfrm>
        <a:graphic>
          <a:graphicData uri="http://schemas.openxmlformats.org/drawingml/2006/table">
            <a:tbl>
              <a:tblPr firstRow="1" bandRow="1">
                <a:tableStyleId>{5C22544A-7EE6-4342-B048-85BDC9FD1C3A}</a:tableStyleId>
              </a:tblPr>
              <a:tblGrid>
                <a:gridCol w="3065318"/>
                <a:gridCol w="2971800"/>
              </a:tblGrid>
              <a:tr h="0">
                <a:tc>
                  <a:txBody>
                    <a:bodyPr/>
                    <a:lstStyle/>
                    <a:p>
                      <a:pPr marL="122238" marR="0" lvl="2" indent="-122238" algn="l" defTabSz="966440" rtl="0" eaLnBrk="1" fontAlgn="auto" latinLnBrk="0" hangingPunct="1">
                        <a:lnSpc>
                          <a:spcPct val="11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Reactions to health reform</a:t>
                      </a:r>
                    </a:p>
                    <a:p>
                      <a:pPr marL="122238" marR="0" lvl="2" indent="-122238" algn="l" defTabSz="966440" rtl="0" eaLnBrk="1" fontAlgn="auto" latinLnBrk="0" hangingPunct="1">
                        <a:lnSpc>
                          <a:spcPct val="11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Perceptions of health providers</a:t>
                      </a:r>
                    </a:p>
                    <a:p>
                      <a:pPr marL="122238" marR="0" lvl="2" indent="-122238" algn="l" defTabSz="966440" rtl="0" eaLnBrk="1" fontAlgn="auto" latinLnBrk="0" hangingPunct="1">
                        <a:lnSpc>
                          <a:spcPct val="11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Tax exempt perceptions</a:t>
                      </a:r>
                    </a:p>
                    <a:p>
                      <a:pPr marL="122238" marR="0" lvl="2" indent="-122238" algn="l" defTabSz="966440" rtl="0" eaLnBrk="1" fontAlgn="auto" latinLnBrk="0" hangingPunct="1">
                        <a:lnSpc>
                          <a:spcPct val="11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Perceptions of healthcare costs and profits</a:t>
                      </a:r>
                    </a:p>
                    <a:p>
                      <a:pPr marL="122238" marR="0" lvl="2" indent="-122238" algn="l" defTabSz="966440" rtl="0" eaLnBrk="1" fontAlgn="auto" latinLnBrk="0" hangingPunct="1">
                        <a:lnSpc>
                          <a:spcPct val="11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Primary care physician</a:t>
                      </a:r>
                    </a:p>
                    <a:p>
                      <a:pPr marL="122238" marR="0" lvl="2" indent="-122238" algn="l" defTabSz="966440" rtl="0" eaLnBrk="1" fontAlgn="auto" latinLnBrk="0" hangingPunct="1">
                        <a:lnSpc>
                          <a:spcPct val="11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Electronic medical record</a:t>
                      </a:r>
                    </a:p>
                    <a:p>
                      <a:pPr marL="122238" marR="0" lvl="2" indent="-122238" algn="l" defTabSz="966440" rtl="0" eaLnBrk="1" fontAlgn="auto" latinLnBrk="0" hangingPunct="1">
                        <a:lnSpc>
                          <a:spcPct val="11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Medical home awareness and perceptions</a:t>
                      </a:r>
                    </a:p>
                    <a:p>
                      <a:pPr marL="122238" marR="0" lvl="2" indent="-122238" algn="l" defTabSz="966440" rtl="0" eaLnBrk="1" fontAlgn="auto" latinLnBrk="0" hangingPunct="1">
                        <a:lnSpc>
                          <a:spcPct val="11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Concierge medicine</a:t>
                      </a:r>
                    </a:p>
                    <a:p>
                      <a:pPr marL="122238" marR="0" lvl="2" indent="-122238" algn="l" defTabSz="966440" rtl="0" eaLnBrk="1" fontAlgn="auto" latinLnBrk="0" hangingPunct="1">
                        <a:lnSpc>
                          <a:spcPct val="11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Smart phone use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122238" marR="0" lvl="2" indent="-122238" algn="l" defTabSz="966440" rtl="0" eaLnBrk="1" fontAlgn="auto" latinLnBrk="0" hangingPunct="1">
                        <a:lnSpc>
                          <a:spcPct val="11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Interest in new information sources</a:t>
                      </a:r>
                    </a:p>
                    <a:p>
                      <a:pPr marL="122238" marR="0" lvl="2" indent="-122238" algn="l" defTabSz="966440" rtl="0" eaLnBrk="1" fontAlgn="auto" latinLnBrk="0" hangingPunct="1">
                        <a:lnSpc>
                          <a:spcPct val="11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Communication methods used</a:t>
                      </a:r>
                    </a:p>
                    <a:p>
                      <a:pPr marL="122238" marR="0" lvl="2" indent="-122238" algn="l" defTabSz="966440" rtl="0" eaLnBrk="1" fontAlgn="auto" latinLnBrk="0" hangingPunct="1">
                        <a:lnSpc>
                          <a:spcPct val="11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Choosing a hospital</a:t>
                      </a:r>
                    </a:p>
                    <a:p>
                      <a:pPr marL="122238" marR="0" lvl="2" indent="-122238" algn="l" defTabSz="966440" rtl="0" eaLnBrk="1" fontAlgn="auto" latinLnBrk="0" hangingPunct="1">
                        <a:lnSpc>
                          <a:spcPct val="11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Websites visited</a:t>
                      </a:r>
                    </a:p>
                    <a:p>
                      <a:pPr marL="122238" marR="0" lvl="2" indent="-122238" algn="l" defTabSz="966440" rtl="0" eaLnBrk="1" fontAlgn="auto" latinLnBrk="0" hangingPunct="1">
                        <a:lnSpc>
                          <a:spcPct val="11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Retail clinics used</a:t>
                      </a:r>
                    </a:p>
                    <a:p>
                      <a:pPr marL="122238" marR="0" lvl="2" indent="-122238" algn="l" defTabSz="966440" rtl="0" eaLnBrk="1" fontAlgn="auto" latinLnBrk="0" hangingPunct="1">
                        <a:lnSpc>
                          <a:spcPct val="11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Online healthcare shopping behavior</a:t>
                      </a:r>
                    </a:p>
                    <a:p>
                      <a:pPr marL="122238" marR="0" lvl="2" indent="-122238" algn="l" defTabSz="966440" rtl="0" eaLnBrk="1" fontAlgn="auto" latinLnBrk="0" hangingPunct="1">
                        <a:lnSpc>
                          <a:spcPct val="11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Transparency/price shopping</a:t>
                      </a:r>
                    </a:p>
                    <a:p>
                      <a:pPr marL="122238" marR="0" lvl="2" indent="-122238" algn="l" defTabSz="966440" rtl="0" eaLnBrk="1" fontAlgn="auto" latinLnBrk="0" hangingPunct="1">
                        <a:lnSpc>
                          <a:spcPct val="11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Health insurance and getting care</a:t>
                      </a:r>
                    </a:p>
                    <a:p>
                      <a:pPr marL="122238" marR="0" lvl="2" indent="-122238" algn="l" defTabSz="966440" rtl="0" eaLnBrk="1" fontAlgn="auto" latinLnBrk="0" hangingPunct="1">
                        <a:lnSpc>
                          <a:spcPct val="11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Rural healthcare perceptions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bl>
          </a:graphicData>
        </a:graphic>
      </p:graphicFrame>
      <p:sp>
        <p:nvSpPr>
          <p:cNvPr id="5" name="Slide Number Placeholder 4"/>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2</a:t>
            </a:fld>
            <a:endParaRPr lang="en-US" dirty="0">
              <a:solidFill>
                <a:srgbClr val="1F497D"/>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29</a:t>
            </a:fld>
            <a:endParaRPr lang="en-US" dirty="0">
              <a:solidFill>
                <a:srgbClr val="1F497D"/>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60418339"/>
              </p:ext>
            </p:extLst>
          </p:nvPr>
        </p:nvGraphicFramePr>
        <p:xfrm>
          <a:off x="485775" y="1057275"/>
          <a:ext cx="8640763" cy="48275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169"/>
          <p:cNvSpPr txBox="1">
            <a:spLocks noChangeArrowheads="1"/>
          </p:cNvSpPr>
          <p:nvPr/>
        </p:nvSpPr>
        <p:spPr bwMode="auto">
          <a:xfrm>
            <a:off x="1922167" y="6850557"/>
            <a:ext cx="6764634" cy="236043"/>
          </a:xfrm>
          <a:prstGeom prst="rect">
            <a:avLst/>
          </a:prstGeom>
          <a:noFill/>
          <a:ln w="9525">
            <a:noFill/>
            <a:miter lim="800000"/>
            <a:headEnd/>
            <a:tailEnd/>
          </a:ln>
        </p:spPr>
        <p:txBody>
          <a:bodyPr wrap="square" lIns="96600" tIns="48300" rIns="96600" bIns="48300">
            <a:spAutoFit/>
          </a:bodyPr>
          <a:lstStyle/>
          <a:p>
            <a:r>
              <a:rPr lang="en-US" sz="900" dirty="0" smtClean="0">
                <a:solidFill>
                  <a:prstClr val="black"/>
                </a:solidFill>
              </a:rPr>
              <a:t>Q38: </a:t>
            </a:r>
            <a:r>
              <a:rPr lang="en-US" sz="900" dirty="0"/>
              <a:t>Have you ever had a ‘virtual doctor visit’ where you talk with a physician face-to-face using a PC, tablet, or smart phone? </a:t>
            </a:r>
            <a:endParaRPr lang="en-US" sz="900" dirty="0">
              <a:solidFill>
                <a:prstClr val="black"/>
              </a:solidFill>
            </a:endParaRPr>
          </a:p>
        </p:txBody>
      </p:sp>
    </p:spTree>
    <p:extLst>
      <p:ext uri="{BB962C8B-B14F-4D97-AF65-F5344CB8AC3E}">
        <p14:creationId xmlns:p14="http://schemas.microsoft.com/office/powerpoint/2010/main" val="4011733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t>Choosing a hospital</a:t>
            </a:r>
            <a:endParaRPr lang="en-US" sz="3200" dirty="0"/>
          </a:p>
        </p:txBody>
      </p:sp>
      <p:sp>
        <p:nvSpPr>
          <p:cNvPr id="4" name="Slide Number Placeholder 3"/>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30</a:t>
            </a:fld>
            <a:endParaRPr lang="en-US" dirty="0">
              <a:solidFill>
                <a:srgbClr val="1F497D"/>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2743200"/>
            <a:ext cx="2895600" cy="1836896"/>
          </a:xfrm>
          <a:prstGeom prst="rect">
            <a:avLst/>
          </a:prstGeom>
        </p:spPr>
      </p:pic>
    </p:spTree>
    <p:extLst>
      <p:ext uri="{BB962C8B-B14F-4D97-AF65-F5344CB8AC3E}">
        <p14:creationId xmlns:p14="http://schemas.microsoft.com/office/powerpoint/2010/main" val="1396431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425251095"/>
              </p:ext>
            </p:extLst>
          </p:nvPr>
        </p:nvGraphicFramePr>
        <p:xfrm>
          <a:off x="2147047" y="509197"/>
          <a:ext cx="6141624" cy="6009935"/>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31</a:t>
            </a:fld>
            <a:endParaRPr lang="en-US" dirty="0">
              <a:solidFill>
                <a:srgbClr val="1F497D"/>
              </a:solidFill>
            </a:endParaRPr>
          </a:p>
        </p:txBody>
      </p:sp>
      <p:sp>
        <p:nvSpPr>
          <p:cNvPr id="8" name="Text Box 169"/>
          <p:cNvSpPr txBox="1">
            <a:spLocks noChangeArrowheads="1"/>
          </p:cNvSpPr>
          <p:nvPr/>
        </p:nvSpPr>
        <p:spPr bwMode="auto">
          <a:xfrm>
            <a:off x="1922166" y="6431164"/>
            <a:ext cx="7374234" cy="651541"/>
          </a:xfrm>
          <a:prstGeom prst="rect">
            <a:avLst/>
          </a:prstGeom>
          <a:noFill/>
          <a:ln w="9525">
            <a:noFill/>
            <a:miter lim="800000"/>
            <a:headEnd/>
            <a:tailEnd/>
          </a:ln>
        </p:spPr>
        <p:txBody>
          <a:bodyPr wrap="square" lIns="96600" tIns="48300" rIns="96600" bIns="48300">
            <a:spAutoFit/>
          </a:bodyPr>
          <a:lstStyle/>
          <a:p>
            <a:r>
              <a:rPr lang="en-US" sz="900" dirty="0" smtClean="0">
                <a:solidFill>
                  <a:prstClr val="black"/>
                </a:solidFill>
              </a:rPr>
              <a:t>Q39: </a:t>
            </a:r>
            <a:r>
              <a:rPr lang="en-US" sz="900" dirty="0"/>
              <a:t>Have you personally been to a hospital for inpatient, outpatient, or ER care in the past 2 years</a:t>
            </a:r>
            <a:r>
              <a:rPr lang="en-US" sz="900" dirty="0" smtClean="0"/>
              <a:t>?</a:t>
            </a:r>
          </a:p>
          <a:p>
            <a:r>
              <a:rPr lang="en-US" sz="900" dirty="0" smtClean="0">
                <a:solidFill>
                  <a:prstClr val="black"/>
                </a:solidFill>
              </a:rPr>
              <a:t>Q40: (Q39 Yes) </a:t>
            </a:r>
            <a:r>
              <a:rPr lang="en-US" sz="900" dirty="0" smtClean="0"/>
              <a:t>Next</a:t>
            </a:r>
            <a:r>
              <a:rPr lang="en-US" sz="900" dirty="0"/>
              <a:t>, think back to when you were hospitalized </a:t>
            </a:r>
            <a:r>
              <a:rPr lang="en-US" sz="900" dirty="0" smtClean="0"/>
              <a:t>and </a:t>
            </a:r>
            <a:r>
              <a:rPr lang="en-US" sz="900" dirty="0"/>
              <a:t>had to decide which hospital you should choose. Which of the following sources of information, if any, did you seek out to help you make that choice? </a:t>
            </a:r>
            <a:r>
              <a:rPr lang="en-US" sz="900" dirty="0" smtClean="0"/>
              <a:t> </a:t>
            </a:r>
            <a:r>
              <a:rPr lang="en-US" sz="900" dirty="0" smtClean="0">
                <a:solidFill>
                  <a:prstClr val="black"/>
                </a:solidFill>
              </a:rPr>
              <a:t>(Q39 No) </a:t>
            </a:r>
            <a:r>
              <a:rPr lang="en-US" sz="900" dirty="0"/>
              <a:t>Next, if you had to be hospitalized and you wanted to gather information about which hospital you should choose, which of the following sources of information would you definitely use to help you make that choice?</a:t>
            </a:r>
            <a:endParaRPr lang="en-US" sz="900" dirty="0">
              <a:solidFill>
                <a:prstClr val="black"/>
              </a:solidFill>
            </a:endParaRPr>
          </a:p>
        </p:txBody>
      </p:sp>
      <p:sp>
        <p:nvSpPr>
          <p:cNvPr id="2" name="Rectangular Callout 1"/>
          <p:cNvSpPr/>
          <p:nvPr/>
        </p:nvSpPr>
        <p:spPr>
          <a:xfrm>
            <a:off x="6316980" y="2567178"/>
            <a:ext cx="2598420" cy="2028444"/>
          </a:xfrm>
          <a:prstGeom prst="wedgeRectCallout">
            <a:avLst>
              <a:gd name="adj1" fmla="val -66748"/>
              <a:gd name="adj2" fmla="val -4422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t>Those who have not been to a hospital ‘think’ they would investigate their hospital choice a great deal more than what actually happens in a hospital choice scenario.  The only real constant is ‘physician recommendation.’</a:t>
            </a:r>
            <a:endParaRPr lang="en-US" sz="1400" dirty="0"/>
          </a:p>
        </p:txBody>
      </p:sp>
      <p:cxnSp>
        <p:nvCxnSpPr>
          <p:cNvPr id="5" name="Straight Arrow Connector 4"/>
          <p:cNvCxnSpPr/>
          <p:nvPr/>
        </p:nvCxnSpPr>
        <p:spPr>
          <a:xfrm flipV="1">
            <a:off x="6455228" y="6070741"/>
            <a:ext cx="0" cy="14849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9567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089188159"/>
              </p:ext>
            </p:extLst>
          </p:nvPr>
        </p:nvGraphicFramePr>
        <p:xfrm>
          <a:off x="1295400" y="1066800"/>
          <a:ext cx="6934200" cy="482749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929351" y="6711966"/>
            <a:ext cx="6802680" cy="369332"/>
          </a:xfrm>
          <a:prstGeom prst="rect">
            <a:avLst/>
          </a:prstGeom>
          <a:noFill/>
        </p:spPr>
        <p:txBody>
          <a:bodyPr wrap="square" rtlCol="0">
            <a:spAutoFit/>
          </a:bodyPr>
          <a:lstStyle/>
          <a:p>
            <a:pPr defTabSz="958805"/>
            <a:r>
              <a:rPr lang="en-US" sz="900" dirty="0" smtClean="0"/>
              <a:t>Q41: </a:t>
            </a:r>
            <a:r>
              <a:rPr lang="en-US" sz="900" dirty="0"/>
              <a:t>Now, if you were looking for information on hospital quality to compare different hospitals before you made a decision on which hospital to choose, which of the following sources of quality information, if either, would you more likely find useful in your decision-making?</a:t>
            </a:r>
            <a:endParaRPr lang="en-US" sz="900" dirty="0">
              <a:solidFill>
                <a:prstClr val="black"/>
              </a:solidFill>
            </a:endParaRPr>
          </a:p>
        </p:txBody>
      </p:sp>
      <p:sp>
        <p:nvSpPr>
          <p:cNvPr id="7" name="Slide Number Placeholder 3"/>
          <p:cNvSpPr>
            <a:spLocks noGrp="1"/>
          </p:cNvSpPr>
          <p:nvPr>
            <p:ph type="sldNum" sz="quarter" idx="12"/>
          </p:nvPr>
        </p:nvSpPr>
        <p:spPr>
          <a:xfrm>
            <a:off x="7172935" y="6771716"/>
            <a:ext cx="2240280" cy="389466"/>
          </a:xfrm>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32</a:t>
            </a:fld>
            <a:endParaRPr lang="en-US" dirty="0">
              <a:solidFill>
                <a:srgbClr val="1F497D"/>
              </a:solidFill>
            </a:endParaRPr>
          </a:p>
        </p:txBody>
      </p:sp>
    </p:spTree>
    <p:extLst>
      <p:ext uri="{BB962C8B-B14F-4D97-AF65-F5344CB8AC3E}">
        <p14:creationId xmlns:p14="http://schemas.microsoft.com/office/powerpoint/2010/main" val="18088402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t>Websites visited</a:t>
            </a:r>
            <a:endParaRPr lang="en-US" sz="3200" dirty="0"/>
          </a:p>
        </p:txBody>
      </p:sp>
      <p:sp>
        <p:nvSpPr>
          <p:cNvPr id="4" name="Slide Number Placeholder 3"/>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33</a:t>
            </a:fld>
            <a:endParaRPr lang="en-US" dirty="0">
              <a:solidFill>
                <a:srgbClr val="1F497D"/>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5033" y="2133600"/>
            <a:ext cx="3095803" cy="2492121"/>
          </a:xfrm>
          <a:prstGeom prst="rect">
            <a:avLst/>
          </a:prstGeom>
        </p:spPr>
      </p:pic>
    </p:spTree>
    <p:extLst>
      <p:ext uri="{BB962C8B-B14F-4D97-AF65-F5344CB8AC3E}">
        <p14:creationId xmlns:p14="http://schemas.microsoft.com/office/powerpoint/2010/main" val="14044863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34</a:t>
            </a:fld>
            <a:endParaRPr lang="en-US" dirty="0">
              <a:solidFill>
                <a:srgbClr val="1F497D"/>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693433725"/>
              </p:ext>
            </p:extLst>
          </p:nvPr>
        </p:nvGraphicFramePr>
        <p:xfrm>
          <a:off x="5562600" y="2438400"/>
          <a:ext cx="3685565" cy="340036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169"/>
          <p:cNvSpPr txBox="1">
            <a:spLocks noChangeArrowheads="1"/>
          </p:cNvSpPr>
          <p:nvPr/>
        </p:nvSpPr>
        <p:spPr bwMode="auto">
          <a:xfrm>
            <a:off x="1922167" y="6577264"/>
            <a:ext cx="6764634" cy="513042"/>
          </a:xfrm>
          <a:prstGeom prst="rect">
            <a:avLst/>
          </a:prstGeom>
          <a:noFill/>
          <a:ln w="9525">
            <a:noFill/>
            <a:miter lim="800000"/>
            <a:headEnd/>
            <a:tailEnd/>
          </a:ln>
        </p:spPr>
        <p:txBody>
          <a:bodyPr wrap="square" lIns="96600" tIns="48300" rIns="96600" bIns="48300">
            <a:spAutoFit/>
          </a:bodyPr>
          <a:lstStyle/>
          <a:p>
            <a:r>
              <a:rPr lang="en-US" sz="900" dirty="0" smtClean="0">
                <a:solidFill>
                  <a:prstClr val="black"/>
                </a:solidFill>
              </a:rPr>
              <a:t>Q42: </a:t>
            </a:r>
            <a:r>
              <a:rPr lang="en-US" sz="900" dirty="0"/>
              <a:t>Have you been to a hospital website in the past 3 months</a:t>
            </a:r>
            <a:r>
              <a:rPr lang="en-US" sz="900" dirty="0" smtClean="0"/>
              <a:t>?</a:t>
            </a:r>
          </a:p>
          <a:p>
            <a:r>
              <a:rPr lang="en-US" sz="900" dirty="0" smtClean="0"/>
              <a:t>Q43: Think </a:t>
            </a:r>
            <a:r>
              <a:rPr lang="en-US" sz="900" dirty="0"/>
              <a:t>about the most recent hospital website that you visited.  What were your main reasons for visiting this website</a:t>
            </a:r>
            <a:r>
              <a:rPr lang="en-US" sz="900" dirty="0" smtClean="0"/>
              <a:t>?</a:t>
            </a:r>
          </a:p>
          <a:p>
            <a:r>
              <a:rPr lang="en-US" sz="900" dirty="0" smtClean="0">
                <a:solidFill>
                  <a:prstClr val="black"/>
                </a:solidFill>
              </a:rPr>
              <a:t>Q44: </a:t>
            </a:r>
            <a:r>
              <a:rPr lang="en-US" sz="900" dirty="0"/>
              <a:t>Overall, how well did this website meet your needs?  Was this website visit…?</a:t>
            </a:r>
            <a:endParaRPr lang="en-US" sz="900" dirty="0">
              <a:solidFill>
                <a:prstClr val="black"/>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3000524230"/>
              </p:ext>
            </p:extLst>
          </p:nvPr>
        </p:nvGraphicFramePr>
        <p:xfrm>
          <a:off x="2466365" y="567329"/>
          <a:ext cx="3720353" cy="6009935"/>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0" y="2083475"/>
            <a:ext cx="2590800" cy="1726525"/>
            <a:chOff x="0" y="2083475"/>
            <a:chExt cx="2590800" cy="1726525"/>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83475"/>
              <a:ext cx="2590800" cy="1726525"/>
            </a:xfrm>
            <a:prstGeom prst="rect">
              <a:avLst/>
            </a:prstGeom>
          </p:spPr>
        </p:pic>
        <p:sp>
          <p:nvSpPr>
            <p:cNvPr id="5" name="TextBox 4"/>
            <p:cNvSpPr txBox="1"/>
            <p:nvPr/>
          </p:nvSpPr>
          <p:spPr>
            <a:xfrm>
              <a:off x="609600" y="2279190"/>
              <a:ext cx="1373463" cy="1015663"/>
            </a:xfrm>
            <a:prstGeom prst="rect">
              <a:avLst/>
            </a:prstGeom>
            <a:noFill/>
          </p:spPr>
          <p:txBody>
            <a:bodyPr wrap="square" rtlCol="0">
              <a:spAutoFit/>
            </a:bodyPr>
            <a:lstStyle/>
            <a:p>
              <a:pPr algn="ctr"/>
              <a:r>
                <a:rPr lang="en-US" sz="1400" dirty="0" smtClean="0"/>
                <a:t>Been to a hospital website in the past 3 months: </a:t>
              </a:r>
              <a:r>
                <a:rPr lang="en-US" sz="1800" dirty="0" smtClean="0">
                  <a:solidFill>
                    <a:schemeClr val="tx2"/>
                  </a:solidFill>
                </a:rPr>
                <a:t>11%</a:t>
              </a:r>
              <a:endParaRPr lang="en-US" sz="1400" dirty="0">
                <a:solidFill>
                  <a:schemeClr val="tx2"/>
                </a:solidFill>
              </a:endParaRPr>
            </a:p>
          </p:txBody>
        </p:sp>
      </p:grpSp>
    </p:spTree>
    <p:extLst>
      <p:ext uri="{BB962C8B-B14F-4D97-AF65-F5344CB8AC3E}">
        <p14:creationId xmlns:p14="http://schemas.microsoft.com/office/powerpoint/2010/main" val="2826712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t>Retail clinics</a:t>
            </a:r>
            <a:endParaRPr lang="en-US" sz="3200" dirty="0"/>
          </a:p>
        </p:txBody>
      </p:sp>
      <p:sp>
        <p:nvSpPr>
          <p:cNvPr id="4" name="Slide Number Placeholder 3"/>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35</a:t>
            </a:fld>
            <a:endParaRPr lang="en-US" dirty="0">
              <a:solidFill>
                <a:srgbClr val="1F497D"/>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981200"/>
            <a:ext cx="3429000" cy="2571750"/>
          </a:xfrm>
          <a:prstGeom prst="rect">
            <a:avLst/>
          </a:prstGeom>
        </p:spPr>
      </p:pic>
    </p:spTree>
    <p:extLst>
      <p:ext uri="{BB962C8B-B14F-4D97-AF65-F5344CB8AC3E}">
        <p14:creationId xmlns:p14="http://schemas.microsoft.com/office/powerpoint/2010/main" val="19779874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516899979"/>
              </p:ext>
            </p:extLst>
          </p:nvPr>
        </p:nvGraphicFramePr>
        <p:xfrm>
          <a:off x="2147047" y="509197"/>
          <a:ext cx="6141624" cy="6009935"/>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36</a:t>
            </a:fld>
            <a:endParaRPr lang="en-US" dirty="0">
              <a:solidFill>
                <a:srgbClr val="1F497D"/>
              </a:solidFill>
            </a:endParaRPr>
          </a:p>
        </p:txBody>
      </p:sp>
      <p:sp>
        <p:nvSpPr>
          <p:cNvPr id="7" name="Text Box 169"/>
          <p:cNvSpPr txBox="1">
            <a:spLocks noChangeArrowheads="1"/>
          </p:cNvSpPr>
          <p:nvPr/>
        </p:nvSpPr>
        <p:spPr bwMode="auto">
          <a:xfrm>
            <a:off x="1925943" y="6707892"/>
            <a:ext cx="6379858" cy="374542"/>
          </a:xfrm>
          <a:prstGeom prst="rect">
            <a:avLst/>
          </a:prstGeom>
          <a:noFill/>
          <a:ln w="9525">
            <a:noFill/>
            <a:miter lim="800000"/>
            <a:headEnd/>
            <a:tailEnd/>
          </a:ln>
        </p:spPr>
        <p:txBody>
          <a:bodyPr wrap="square" lIns="96600" tIns="48300" rIns="96600" bIns="48300">
            <a:spAutoFit/>
          </a:bodyPr>
          <a:lstStyle/>
          <a:p>
            <a:r>
              <a:rPr lang="en-US" sz="900" dirty="0" smtClean="0">
                <a:solidFill>
                  <a:prstClr val="black"/>
                </a:solidFill>
              </a:rPr>
              <a:t>Q45: </a:t>
            </a:r>
            <a:r>
              <a:rPr lang="en-US" sz="900" dirty="0"/>
              <a:t>Next, we have a couple questions about getting healthcare services or products at a retail store.  Have you been to a {RESTORE RETAILER} for any of the following?</a:t>
            </a:r>
          </a:p>
        </p:txBody>
      </p:sp>
      <p:cxnSp>
        <p:nvCxnSpPr>
          <p:cNvPr id="5" name="Straight Arrow Connector 4"/>
          <p:cNvCxnSpPr/>
          <p:nvPr/>
        </p:nvCxnSpPr>
        <p:spPr>
          <a:xfrm flipV="1">
            <a:off x="6215742" y="2253344"/>
            <a:ext cx="0" cy="14849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966856" y="1959426"/>
            <a:ext cx="0" cy="14849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388427" y="3073681"/>
            <a:ext cx="0" cy="14849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286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t>Price shopping</a:t>
            </a:r>
            <a:endParaRPr lang="en-US" sz="3200"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857120"/>
            <a:ext cx="2709246" cy="1860176"/>
          </a:xfrm>
          <a:prstGeom prst="rect">
            <a:avLst/>
          </a:prstGeom>
        </p:spPr>
      </p:pic>
      <p:sp>
        <p:nvSpPr>
          <p:cNvPr id="4" name="Slide Number Placeholder 3"/>
          <p:cNvSpPr>
            <a:spLocks noGrp="1"/>
          </p:cNvSpPr>
          <p:nvPr>
            <p:ph type="sldNum" sz="quarter" idx="12"/>
          </p:nvPr>
        </p:nvSpPr>
        <p:spPr>
          <a:xfrm>
            <a:off x="7172935" y="6771716"/>
            <a:ext cx="2240280" cy="389466"/>
          </a:xfrm>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37</a:t>
            </a:fld>
            <a:endParaRPr lang="en-US" dirty="0">
              <a:solidFill>
                <a:srgbClr val="1F497D"/>
              </a:solidFill>
            </a:endParaRPr>
          </a:p>
        </p:txBody>
      </p:sp>
    </p:spTree>
    <p:extLst>
      <p:ext uri="{BB962C8B-B14F-4D97-AF65-F5344CB8AC3E}">
        <p14:creationId xmlns:p14="http://schemas.microsoft.com/office/powerpoint/2010/main" val="12999942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7"/>
          <p:cNvGraphicFramePr>
            <a:graphicFrameLocks/>
          </p:cNvGraphicFramePr>
          <p:nvPr>
            <p:extLst>
              <p:ext uri="{D42A27DB-BD31-4B8C-83A1-F6EECF244321}">
                <p14:modId xmlns:p14="http://schemas.microsoft.com/office/powerpoint/2010/main" val="1211859908"/>
              </p:ext>
            </p:extLst>
          </p:nvPr>
        </p:nvGraphicFramePr>
        <p:xfrm>
          <a:off x="5446467" y="1000836"/>
          <a:ext cx="4160520" cy="5770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651792916"/>
              </p:ext>
            </p:extLst>
          </p:nvPr>
        </p:nvGraphicFramePr>
        <p:xfrm>
          <a:off x="130626" y="881739"/>
          <a:ext cx="6096003" cy="2076578"/>
        </p:xfrm>
        <a:graphic>
          <a:graphicData uri="http://schemas.openxmlformats.org/drawingml/2006/table">
            <a:tbl>
              <a:tblPr firstRow="1" bandRow="1">
                <a:tableStyleId>{5C22544A-7EE6-4342-B048-85BDC9FD1C3A}</a:tableStyleId>
              </a:tblPr>
              <a:tblGrid>
                <a:gridCol w="2059460"/>
                <a:gridCol w="576649"/>
                <a:gridCol w="576649"/>
                <a:gridCol w="576649"/>
                <a:gridCol w="576649"/>
                <a:gridCol w="576649"/>
                <a:gridCol w="576649"/>
                <a:gridCol w="576649"/>
              </a:tblGrid>
              <a:tr h="304800">
                <a:tc>
                  <a:txBody>
                    <a:bodyPr/>
                    <a:lstStyle/>
                    <a:p>
                      <a:endParaRPr lang="en-US" sz="1100" dirty="0"/>
                    </a:p>
                  </a:txBody>
                  <a:tcPr marL="96012" marR="96012" marT="48768" marB="48768" anchor="ctr">
                    <a:solidFill>
                      <a:schemeClr val="tx2"/>
                    </a:solidFill>
                  </a:tcPr>
                </a:tc>
                <a:tc>
                  <a:txBody>
                    <a:bodyPr/>
                    <a:lstStyle/>
                    <a:p>
                      <a:pPr algn="ctr"/>
                      <a:r>
                        <a:rPr lang="en-US" sz="1100" dirty="0" smtClean="0"/>
                        <a:t>2008</a:t>
                      </a:r>
                      <a:endParaRPr lang="en-US" sz="1100" dirty="0"/>
                    </a:p>
                  </a:txBody>
                  <a:tcPr marL="96012" marR="96012" marT="48768" marB="48768" anchor="ctr">
                    <a:solidFill>
                      <a:schemeClr val="tx2"/>
                    </a:solidFill>
                  </a:tcPr>
                </a:tc>
                <a:tc>
                  <a:txBody>
                    <a:bodyPr/>
                    <a:lstStyle/>
                    <a:p>
                      <a:pPr algn="ctr"/>
                      <a:r>
                        <a:rPr lang="en-US" sz="1100" dirty="0" smtClean="0"/>
                        <a:t>2009</a:t>
                      </a:r>
                      <a:endParaRPr lang="en-US" sz="1100" dirty="0"/>
                    </a:p>
                  </a:txBody>
                  <a:tcPr marL="96012" marR="96012" marT="48768" marB="48768" anchor="ctr">
                    <a:solidFill>
                      <a:schemeClr val="tx2"/>
                    </a:solidFill>
                  </a:tcPr>
                </a:tc>
                <a:tc>
                  <a:txBody>
                    <a:bodyPr/>
                    <a:lstStyle/>
                    <a:p>
                      <a:pPr algn="ctr"/>
                      <a:r>
                        <a:rPr lang="en-US" sz="1100" dirty="0" smtClean="0"/>
                        <a:t>2010</a:t>
                      </a:r>
                      <a:endParaRPr lang="en-US" sz="1100" dirty="0"/>
                    </a:p>
                  </a:txBody>
                  <a:tcPr marL="96012" marR="96012" marT="48768" marB="48768" anchor="ctr">
                    <a:solidFill>
                      <a:schemeClr val="tx2"/>
                    </a:solidFill>
                  </a:tcPr>
                </a:tc>
                <a:tc>
                  <a:txBody>
                    <a:bodyPr/>
                    <a:lstStyle/>
                    <a:p>
                      <a:pPr algn="ctr"/>
                      <a:r>
                        <a:rPr lang="en-US" sz="1100" dirty="0" smtClean="0"/>
                        <a:t>2011</a:t>
                      </a:r>
                      <a:endParaRPr lang="en-US" sz="1100" dirty="0"/>
                    </a:p>
                  </a:txBody>
                  <a:tcPr marL="96012" marR="96012" marT="48768" marB="48768" anchor="ctr">
                    <a:solidFill>
                      <a:schemeClr val="tx2"/>
                    </a:solidFill>
                  </a:tcPr>
                </a:tc>
                <a:tc>
                  <a:txBody>
                    <a:bodyPr/>
                    <a:lstStyle/>
                    <a:p>
                      <a:pPr algn="ctr"/>
                      <a:r>
                        <a:rPr lang="en-US" sz="1100" dirty="0" smtClean="0"/>
                        <a:t>2012</a:t>
                      </a:r>
                      <a:endParaRPr lang="en-US" sz="1100" dirty="0"/>
                    </a:p>
                  </a:txBody>
                  <a:tcPr marL="96012" marR="96012" marT="48768" marB="48768" anchor="ctr">
                    <a:solidFill>
                      <a:schemeClr val="tx2"/>
                    </a:solidFill>
                  </a:tcPr>
                </a:tc>
                <a:tc>
                  <a:txBody>
                    <a:bodyPr/>
                    <a:lstStyle/>
                    <a:p>
                      <a:pPr algn="ctr"/>
                      <a:r>
                        <a:rPr lang="en-US" sz="1100" dirty="0" smtClean="0"/>
                        <a:t>2013</a:t>
                      </a:r>
                      <a:endParaRPr lang="en-US" sz="1100" dirty="0"/>
                    </a:p>
                  </a:txBody>
                  <a:tcPr marL="96012" marR="96012" marT="48768" marB="48768" anchor="ctr">
                    <a:solidFill>
                      <a:schemeClr val="tx2"/>
                    </a:solidFill>
                  </a:tcPr>
                </a:tc>
                <a:tc>
                  <a:txBody>
                    <a:bodyPr/>
                    <a:lstStyle/>
                    <a:p>
                      <a:pPr algn="ctr"/>
                      <a:r>
                        <a:rPr lang="en-US" sz="1100" dirty="0" smtClean="0"/>
                        <a:t>2014</a:t>
                      </a:r>
                      <a:endParaRPr lang="en-US" sz="1100" dirty="0"/>
                    </a:p>
                  </a:txBody>
                  <a:tcPr marL="96012" marR="96012" marT="48768" marB="48768" anchor="ctr">
                    <a:solidFill>
                      <a:schemeClr val="tx2"/>
                    </a:solidFill>
                  </a:tcPr>
                </a:tc>
              </a:tr>
              <a:tr h="780288">
                <a:tc>
                  <a:txBody>
                    <a:bodyPr/>
                    <a:lstStyle/>
                    <a:p>
                      <a:r>
                        <a:rPr lang="en-US" sz="1100" dirty="0" smtClean="0"/>
                        <a:t>Households that have contacted a healthcare organization</a:t>
                      </a:r>
                      <a:r>
                        <a:rPr lang="en-US" sz="1100" baseline="0" dirty="0" smtClean="0"/>
                        <a:t> to ask the price for a specific visit, test, treatment, or surgery</a:t>
                      </a:r>
                      <a:endParaRPr lang="en-US" sz="1100" dirty="0"/>
                    </a:p>
                  </a:txBody>
                  <a:tcPr marL="96012" marR="96012" marT="48768" marB="48768" anchor="ctr"/>
                </a:tc>
                <a:tc>
                  <a:txBody>
                    <a:bodyPr/>
                    <a:lstStyle/>
                    <a:p>
                      <a:pPr algn="ctr"/>
                      <a:r>
                        <a:rPr lang="en-US" sz="1100" dirty="0" smtClean="0"/>
                        <a:t>33%</a:t>
                      </a:r>
                      <a:endParaRPr lang="en-US" sz="1100" dirty="0"/>
                    </a:p>
                  </a:txBody>
                  <a:tcPr marL="96012" marR="96012" marT="48768" marB="48768" anchor="ctr"/>
                </a:tc>
                <a:tc>
                  <a:txBody>
                    <a:bodyPr/>
                    <a:lstStyle/>
                    <a:p>
                      <a:pPr algn="ctr"/>
                      <a:r>
                        <a:rPr lang="en-US" sz="1100" dirty="0" smtClean="0"/>
                        <a:t>32%</a:t>
                      </a:r>
                      <a:endParaRPr lang="en-US" sz="1100" dirty="0"/>
                    </a:p>
                  </a:txBody>
                  <a:tcPr marL="96012" marR="96012" marT="48768" marB="48768" anchor="ctr"/>
                </a:tc>
                <a:tc>
                  <a:txBody>
                    <a:bodyPr/>
                    <a:lstStyle/>
                    <a:p>
                      <a:pPr algn="ctr"/>
                      <a:r>
                        <a:rPr lang="en-US" sz="1100" dirty="0" smtClean="0"/>
                        <a:t>32%</a:t>
                      </a:r>
                      <a:endParaRPr lang="en-US" sz="1100" dirty="0"/>
                    </a:p>
                  </a:txBody>
                  <a:tcPr marL="96012" marR="96012" marT="48768" marB="48768" anchor="ctr"/>
                </a:tc>
                <a:tc>
                  <a:txBody>
                    <a:bodyPr/>
                    <a:lstStyle/>
                    <a:p>
                      <a:pPr algn="ctr"/>
                      <a:r>
                        <a:rPr lang="en-US" sz="1100" dirty="0" smtClean="0"/>
                        <a:t>22%</a:t>
                      </a:r>
                      <a:endParaRPr lang="en-US" sz="1100" dirty="0"/>
                    </a:p>
                  </a:txBody>
                  <a:tcPr marL="96012" marR="96012" marT="48768" marB="48768" anchor="ctr"/>
                </a:tc>
                <a:tc>
                  <a:txBody>
                    <a:bodyPr/>
                    <a:lstStyle/>
                    <a:p>
                      <a:pPr algn="ctr"/>
                      <a:r>
                        <a:rPr lang="en-US" sz="1100" dirty="0" smtClean="0"/>
                        <a:t>28%</a:t>
                      </a:r>
                      <a:endParaRPr lang="en-US" sz="1100" dirty="0"/>
                    </a:p>
                  </a:txBody>
                  <a:tcPr marL="96012" marR="96012" marT="48768" marB="48768" anchor="ctr"/>
                </a:tc>
                <a:tc>
                  <a:txBody>
                    <a:bodyPr/>
                    <a:lstStyle/>
                    <a:p>
                      <a:pPr algn="ctr"/>
                      <a:r>
                        <a:rPr lang="en-US" sz="1100" dirty="0" smtClean="0"/>
                        <a:t>24%</a:t>
                      </a:r>
                      <a:endParaRPr lang="en-US" sz="1100" dirty="0"/>
                    </a:p>
                  </a:txBody>
                  <a:tcPr marL="96012" marR="96012" marT="48768" marB="48768" anchor="ctr"/>
                </a:tc>
                <a:tc>
                  <a:txBody>
                    <a:bodyPr/>
                    <a:lstStyle/>
                    <a:p>
                      <a:pPr algn="ctr"/>
                      <a:r>
                        <a:rPr lang="en-US" sz="1100" dirty="0" smtClean="0"/>
                        <a:t>16%</a:t>
                      </a:r>
                      <a:endParaRPr lang="en-US" sz="1100" dirty="0"/>
                    </a:p>
                  </a:txBody>
                  <a:tcPr marL="96012" marR="96012" marT="48768" marB="48768" anchor="ctr"/>
                </a:tc>
              </a:tr>
              <a:tr h="609600">
                <a:tc>
                  <a:txBody>
                    <a:bodyPr/>
                    <a:lstStyle/>
                    <a:p>
                      <a:r>
                        <a:rPr lang="en-US" sz="1100" dirty="0" smtClean="0"/>
                        <a:t>Chose the least expensive provider for one of these healthcare cases</a:t>
                      </a:r>
                      <a:endParaRPr lang="en-US" sz="1100" dirty="0"/>
                    </a:p>
                  </a:txBody>
                  <a:tcPr marL="96012" marR="96012" marT="48768" marB="48768" anchor="ctr"/>
                </a:tc>
                <a:tc>
                  <a:txBody>
                    <a:bodyPr/>
                    <a:lstStyle/>
                    <a:p>
                      <a:pPr algn="ctr"/>
                      <a:r>
                        <a:rPr lang="en-US" sz="1100" dirty="0" smtClean="0"/>
                        <a:t>36%</a:t>
                      </a:r>
                      <a:endParaRPr lang="en-US" sz="1100" dirty="0"/>
                    </a:p>
                  </a:txBody>
                  <a:tcPr marL="96012" marR="96012" marT="48768" marB="48768" anchor="ctr"/>
                </a:tc>
                <a:tc>
                  <a:txBody>
                    <a:bodyPr/>
                    <a:lstStyle/>
                    <a:p>
                      <a:pPr algn="ctr"/>
                      <a:r>
                        <a:rPr lang="en-US" sz="1100" dirty="0" smtClean="0"/>
                        <a:t>41%</a:t>
                      </a:r>
                      <a:endParaRPr lang="en-US" sz="1100" dirty="0"/>
                    </a:p>
                  </a:txBody>
                  <a:tcPr marL="96012" marR="96012" marT="48768" marB="48768" anchor="ctr"/>
                </a:tc>
                <a:tc>
                  <a:txBody>
                    <a:bodyPr/>
                    <a:lstStyle/>
                    <a:p>
                      <a:pPr algn="ctr"/>
                      <a:r>
                        <a:rPr lang="en-US" sz="1100" dirty="0" smtClean="0"/>
                        <a:t>31%</a:t>
                      </a:r>
                      <a:endParaRPr lang="en-US" sz="1100" dirty="0"/>
                    </a:p>
                  </a:txBody>
                  <a:tcPr marL="96012" marR="96012" marT="48768" marB="48768" anchor="ctr"/>
                </a:tc>
                <a:tc>
                  <a:txBody>
                    <a:bodyPr/>
                    <a:lstStyle/>
                    <a:p>
                      <a:pPr algn="ctr"/>
                      <a:r>
                        <a:rPr lang="en-US" sz="1100" dirty="0" smtClean="0"/>
                        <a:t>31%</a:t>
                      </a:r>
                      <a:endParaRPr lang="en-US" sz="1100" dirty="0"/>
                    </a:p>
                  </a:txBody>
                  <a:tcPr marL="96012" marR="96012" marT="48768" marB="48768" anchor="ctr"/>
                </a:tc>
                <a:tc>
                  <a:txBody>
                    <a:bodyPr/>
                    <a:lstStyle/>
                    <a:p>
                      <a:pPr algn="ctr"/>
                      <a:r>
                        <a:rPr lang="en-US" sz="1100" dirty="0" smtClean="0"/>
                        <a:t>33%</a:t>
                      </a:r>
                      <a:endParaRPr lang="en-US" sz="1100" dirty="0"/>
                    </a:p>
                  </a:txBody>
                  <a:tcPr marL="96012" marR="96012" marT="48768" marB="48768" anchor="ctr"/>
                </a:tc>
                <a:tc>
                  <a:txBody>
                    <a:bodyPr/>
                    <a:lstStyle/>
                    <a:p>
                      <a:pPr algn="ctr"/>
                      <a:r>
                        <a:rPr lang="en-US" sz="1100" dirty="0" smtClean="0"/>
                        <a:t>24%</a:t>
                      </a:r>
                      <a:endParaRPr lang="en-US" sz="1100" dirty="0"/>
                    </a:p>
                  </a:txBody>
                  <a:tcPr marL="96012" marR="96012" marT="48768" marB="48768" anchor="ctr"/>
                </a:tc>
                <a:tc>
                  <a:txBody>
                    <a:bodyPr/>
                    <a:lstStyle/>
                    <a:p>
                      <a:pPr algn="ctr"/>
                      <a:r>
                        <a:rPr lang="en-US" sz="1100" dirty="0" smtClean="0"/>
                        <a:t>44%</a:t>
                      </a:r>
                      <a:endParaRPr lang="en-US" sz="1100" dirty="0"/>
                    </a:p>
                  </a:txBody>
                  <a:tcPr marL="96012" marR="96012" marT="48768" marB="48768" anchor="ctr"/>
                </a:tc>
              </a:tr>
              <a:tr h="381890">
                <a:tc>
                  <a:txBody>
                    <a:bodyPr/>
                    <a:lstStyle/>
                    <a:p>
                      <a:pPr algn="r"/>
                      <a:r>
                        <a:rPr lang="en-US" sz="1100" b="1" dirty="0" smtClean="0">
                          <a:solidFill>
                            <a:schemeClr val="accent2"/>
                          </a:solidFill>
                        </a:rPr>
                        <a:t>% of the total</a:t>
                      </a:r>
                      <a:r>
                        <a:rPr lang="en-US" sz="1100" b="1" baseline="0" dirty="0" smtClean="0">
                          <a:solidFill>
                            <a:schemeClr val="accent2"/>
                          </a:solidFill>
                        </a:rPr>
                        <a:t> patient market </a:t>
                      </a:r>
                      <a:r>
                        <a:rPr lang="en-US" sz="1100" b="1" baseline="0" dirty="0" smtClean="0">
                          <a:solidFill>
                            <a:schemeClr val="accent2"/>
                          </a:solidFill>
                          <a:sym typeface="Wingdings" pitchFamily="2" charset="2"/>
                        </a:rPr>
                        <a:t></a:t>
                      </a:r>
                      <a:endParaRPr lang="en-US" sz="1100" b="1" dirty="0">
                        <a:solidFill>
                          <a:schemeClr val="accent2"/>
                        </a:solidFill>
                      </a:endParaRPr>
                    </a:p>
                  </a:txBody>
                  <a:tcPr marL="96012" marR="96012" marT="48768" marB="48768" anchor="ctr">
                    <a:noFill/>
                  </a:tcPr>
                </a:tc>
                <a:tc>
                  <a:txBody>
                    <a:bodyPr/>
                    <a:lstStyle/>
                    <a:p>
                      <a:pPr algn="ctr"/>
                      <a:r>
                        <a:rPr lang="en-US" sz="1100" b="1" dirty="0" smtClean="0">
                          <a:solidFill>
                            <a:schemeClr val="accent2"/>
                          </a:solidFill>
                        </a:rPr>
                        <a:t>12%</a:t>
                      </a:r>
                      <a:endParaRPr lang="en-US" sz="1100" b="1" dirty="0">
                        <a:solidFill>
                          <a:schemeClr val="accent2"/>
                        </a:solidFill>
                      </a:endParaRPr>
                    </a:p>
                  </a:txBody>
                  <a:tcPr marL="96012" marR="96012" marT="48768" marB="48768" anchor="ctr">
                    <a:noFill/>
                  </a:tcPr>
                </a:tc>
                <a:tc>
                  <a:txBody>
                    <a:bodyPr/>
                    <a:lstStyle/>
                    <a:p>
                      <a:pPr algn="ctr"/>
                      <a:r>
                        <a:rPr lang="en-US" sz="1100" b="1" dirty="0" smtClean="0">
                          <a:solidFill>
                            <a:schemeClr val="accent2"/>
                          </a:solidFill>
                        </a:rPr>
                        <a:t>13%</a:t>
                      </a:r>
                      <a:endParaRPr lang="en-US" sz="1100" b="1" dirty="0">
                        <a:solidFill>
                          <a:schemeClr val="accent2"/>
                        </a:solidFill>
                      </a:endParaRPr>
                    </a:p>
                  </a:txBody>
                  <a:tcPr marL="96012" marR="96012" marT="48768" marB="48768" anchor="ctr">
                    <a:noFill/>
                  </a:tcPr>
                </a:tc>
                <a:tc>
                  <a:txBody>
                    <a:bodyPr/>
                    <a:lstStyle/>
                    <a:p>
                      <a:pPr algn="ctr"/>
                      <a:r>
                        <a:rPr lang="en-US" sz="1100" b="1" dirty="0" smtClean="0">
                          <a:solidFill>
                            <a:schemeClr val="accent2"/>
                          </a:solidFill>
                        </a:rPr>
                        <a:t>10%</a:t>
                      </a:r>
                      <a:endParaRPr lang="en-US" sz="1100" b="1" dirty="0">
                        <a:solidFill>
                          <a:schemeClr val="accent2"/>
                        </a:solidFill>
                      </a:endParaRPr>
                    </a:p>
                  </a:txBody>
                  <a:tcPr marL="96012" marR="96012" marT="48768" marB="48768" anchor="ctr">
                    <a:noFill/>
                  </a:tcPr>
                </a:tc>
                <a:tc>
                  <a:txBody>
                    <a:bodyPr/>
                    <a:lstStyle/>
                    <a:p>
                      <a:pPr algn="ctr"/>
                      <a:r>
                        <a:rPr lang="en-US" sz="1100" b="1" dirty="0" smtClean="0">
                          <a:solidFill>
                            <a:schemeClr val="accent2"/>
                          </a:solidFill>
                        </a:rPr>
                        <a:t>7%</a:t>
                      </a:r>
                      <a:endParaRPr lang="en-US" sz="1100" b="1" dirty="0">
                        <a:solidFill>
                          <a:schemeClr val="accent2"/>
                        </a:solidFill>
                      </a:endParaRPr>
                    </a:p>
                  </a:txBody>
                  <a:tcPr marL="96012" marR="96012" marT="48768" marB="48768" anchor="ctr">
                    <a:noFill/>
                  </a:tcPr>
                </a:tc>
                <a:tc>
                  <a:txBody>
                    <a:bodyPr/>
                    <a:lstStyle/>
                    <a:p>
                      <a:pPr algn="ctr"/>
                      <a:r>
                        <a:rPr lang="en-US" sz="1100" b="1" dirty="0" smtClean="0">
                          <a:solidFill>
                            <a:schemeClr val="accent2"/>
                          </a:solidFill>
                        </a:rPr>
                        <a:t>9%</a:t>
                      </a:r>
                      <a:endParaRPr lang="en-US" sz="1100" b="1" dirty="0">
                        <a:solidFill>
                          <a:schemeClr val="accent2"/>
                        </a:solidFill>
                      </a:endParaRPr>
                    </a:p>
                  </a:txBody>
                  <a:tcPr marL="96012" marR="96012" marT="48768" marB="48768" anchor="ctr">
                    <a:noFill/>
                  </a:tcPr>
                </a:tc>
                <a:tc>
                  <a:txBody>
                    <a:bodyPr/>
                    <a:lstStyle/>
                    <a:p>
                      <a:pPr algn="ctr"/>
                      <a:r>
                        <a:rPr lang="en-US" sz="1100" b="1" dirty="0" smtClean="0">
                          <a:solidFill>
                            <a:schemeClr val="accent2"/>
                          </a:solidFill>
                        </a:rPr>
                        <a:t>6%</a:t>
                      </a:r>
                      <a:endParaRPr lang="en-US" sz="1100" b="1" dirty="0">
                        <a:solidFill>
                          <a:schemeClr val="accent2"/>
                        </a:solidFill>
                      </a:endParaRPr>
                    </a:p>
                  </a:txBody>
                  <a:tcPr marL="96012" marR="96012" marT="48768" marB="48768" anchor="ctr">
                    <a:noFill/>
                  </a:tcPr>
                </a:tc>
                <a:tc>
                  <a:txBody>
                    <a:bodyPr/>
                    <a:lstStyle/>
                    <a:p>
                      <a:pPr algn="ctr"/>
                      <a:r>
                        <a:rPr lang="en-US" sz="1100" b="1" dirty="0" smtClean="0">
                          <a:solidFill>
                            <a:schemeClr val="accent2"/>
                          </a:solidFill>
                        </a:rPr>
                        <a:t>7%</a:t>
                      </a:r>
                      <a:endParaRPr lang="en-US" sz="1100" b="1" dirty="0">
                        <a:solidFill>
                          <a:schemeClr val="accent2"/>
                        </a:solidFill>
                      </a:endParaRPr>
                    </a:p>
                  </a:txBody>
                  <a:tcPr marL="96012" marR="96012" marT="48768" marB="48768" anchor="ctr">
                    <a:noFill/>
                  </a:tcPr>
                </a:tc>
              </a:tr>
            </a:tbl>
          </a:graphicData>
        </a:graphic>
      </p:graphicFrame>
      <p:sp>
        <p:nvSpPr>
          <p:cNvPr id="2" name="Title 1"/>
          <p:cNvSpPr>
            <a:spLocks noGrp="1"/>
          </p:cNvSpPr>
          <p:nvPr>
            <p:ph type="title"/>
          </p:nvPr>
        </p:nvSpPr>
        <p:spPr/>
        <p:txBody>
          <a:bodyPr>
            <a:normAutofit/>
          </a:bodyPr>
          <a:lstStyle/>
          <a:p>
            <a:r>
              <a:rPr lang="en-US" sz="1800" dirty="0" smtClean="0"/>
              <a:t>Price check in aisle five!</a:t>
            </a:r>
            <a:endParaRPr lang="en-US" sz="1800" dirty="0"/>
          </a:p>
        </p:txBody>
      </p:sp>
      <p:sp>
        <p:nvSpPr>
          <p:cNvPr id="4" name="Text Box 169"/>
          <p:cNvSpPr txBox="1">
            <a:spLocks noChangeArrowheads="1"/>
          </p:cNvSpPr>
          <p:nvPr/>
        </p:nvSpPr>
        <p:spPr bwMode="auto">
          <a:xfrm>
            <a:off x="1930169" y="6153137"/>
            <a:ext cx="4555884" cy="928576"/>
          </a:xfrm>
          <a:prstGeom prst="rect">
            <a:avLst/>
          </a:prstGeom>
          <a:noFill/>
          <a:ln w="9525">
            <a:noFill/>
            <a:miter lim="800000"/>
            <a:headEnd/>
            <a:tailEnd/>
          </a:ln>
          <a:effectLst/>
        </p:spPr>
        <p:txBody>
          <a:bodyPr wrap="square" lIns="96636" tIns="48318" rIns="96636" bIns="48318">
            <a:spAutoFit/>
          </a:bodyPr>
          <a:lstStyle/>
          <a:p>
            <a:pPr defTabSz="966354"/>
            <a:r>
              <a:rPr lang="en-US" sz="900" dirty="0" smtClean="0">
                <a:solidFill>
                  <a:prstClr val="black"/>
                </a:solidFill>
              </a:rPr>
              <a:t>Q50: </a:t>
            </a:r>
            <a:r>
              <a:rPr lang="en-US" sz="900" dirty="0">
                <a:solidFill>
                  <a:prstClr val="black"/>
                </a:solidFill>
              </a:rPr>
              <a:t>Within the past year, did you or did a member of your immediate household contact any healthcare organization, hospitals, or physician offices to ask about the price for a specific visit, test, treatment, or surgery?  IF YES…</a:t>
            </a:r>
          </a:p>
          <a:p>
            <a:pPr defTabSz="966354"/>
            <a:r>
              <a:rPr lang="en-US" sz="900" dirty="0" smtClean="0">
                <a:solidFill>
                  <a:prstClr val="black"/>
                </a:solidFill>
              </a:rPr>
              <a:t>Q51:  </a:t>
            </a:r>
            <a:r>
              <a:rPr lang="en-US" sz="900" dirty="0">
                <a:solidFill>
                  <a:prstClr val="black"/>
                </a:solidFill>
              </a:rPr>
              <a:t>How did you check on pricing?</a:t>
            </a:r>
          </a:p>
          <a:p>
            <a:pPr defTabSz="966354"/>
            <a:r>
              <a:rPr lang="en-US" sz="900" dirty="0" smtClean="0">
                <a:solidFill>
                  <a:prstClr val="black"/>
                </a:solidFill>
              </a:rPr>
              <a:t>Q52: </a:t>
            </a:r>
            <a:r>
              <a:rPr lang="en-US" sz="900" dirty="0">
                <a:solidFill>
                  <a:prstClr val="black"/>
                </a:solidFill>
              </a:rPr>
              <a:t>What type of health service did you ask about pricing for?</a:t>
            </a:r>
          </a:p>
          <a:p>
            <a:pPr defTabSz="966354"/>
            <a:r>
              <a:rPr lang="en-US" sz="900" dirty="0" smtClean="0">
                <a:solidFill>
                  <a:prstClr val="black"/>
                </a:solidFill>
              </a:rPr>
              <a:t>Q53: </a:t>
            </a:r>
            <a:r>
              <a:rPr lang="en-US" sz="900" dirty="0">
                <a:solidFill>
                  <a:prstClr val="black"/>
                </a:solidFill>
              </a:rPr>
              <a:t>Did you end up choosing the least expensive provider?</a:t>
            </a:r>
          </a:p>
        </p:txBody>
      </p:sp>
      <p:graphicFrame>
        <p:nvGraphicFramePr>
          <p:cNvPr id="8" name="Content Placeholder 6"/>
          <p:cNvGraphicFramePr>
            <a:graphicFrameLocks/>
          </p:cNvGraphicFramePr>
          <p:nvPr>
            <p:extLst>
              <p:ext uri="{D42A27DB-BD31-4B8C-83A1-F6EECF244321}">
                <p14:modId xmlns:p14="http://schemas.microsoft.com/office/powerpoint/2010/main" val="3206411326"/>
              </p:ext>
            </p:extLst>
          </p:nvPr>
        </p:nvGraphicFramePr>
        <p:xfrm>
          <a:off x="838200" y="2890520"/>
          <a:ext cx="4800600" cy="3738880"/>
        </p:xfrm>
        <a:graphic>
          <a:graphicData uri="http://schemas.openxmlformats.org/drawingml/2006/chart">
            <c:chart xmlns:c="http://schemas.openxmlformats.org/drawingml/2006/chart" xmlns:r="http://schemas.openxmlformats.org/officeDocument/2006/relationships" r:id="rId4"/>
          </a:graphicData>
        </a:graphic>
      </p:graphicFrame>
      <p:sp>
        <p:nvSpPr>
          <p:cNvPr id="5" name="Oval Callout 4"/>
          <p:cNvSpPr/>
          <p:nvPr/>
        </p:nvSpPr>
        <p:spPr>
          <a:xfrm>
            <a:off x="4440874" y="4030452"/>
            <a:ext cx="1502726" cy="975360"/>
          </a:xfrm>
          <a:prstGeom prst="wedgeEllipseCallout">
            <a:avLst>
              <a:gd name="adj1" fmla="val -77757"/>
              <a:gd name="adj2" fmla="val 46203"/>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endParaRPr lang="en-US" sz="1300" dirty="0"/>
          </a:p>
          <a:p>
            <a:pPr algn="ctr"/>
            <a:r>
              <a:rPr lang="en-US" sz="1300" dirty="0" smtClean="0"/>
              <a:t>Called:</a:t>
            </a:r>
            <a:endParaRPr lang="en-US" sz="1300" dirty="0"/>
          </a:p>
          <a:p>
            <a:pPr algn="ctr"/>
            <a:r>
              <a:rPr lang="en-US" sz="1300" dirty="0" smtClean="0"/>
              <a:t>2013 73%</a:t>
            </a:r>
          </a:p>
          <a:p>
            <a:pPr algn="ctr"/>
            <a:r>
              <a:rPr lang="en-US" sz="1300" dirty="0" smtClean="0"/>
              <a:t>2012 72%</a:t>
            </a:r>
          </a:p>
          <a:p>
            <a:pPr algn="ctr"/>
            <a:r>
              <a:rPr lang="en-US" sz="1300" dirty="0" smtClean="0"/>
              <a:t>2011 71%</a:t>
            </a:r>
            <a:endParaRPr lang="en-US" sz="1300" dirty="0"/>
          </a:p>
          <a:p>
            <a:pPr algn="ctr"/>
            <a:endParaRPr lang="en-US" sz="1300" dirty="0"/>
          </a:p>
        </p:txBody>
      </p:sp>
      <p:sp>
        <p:nvSpPr>
          <p:cNvPr id="11" name="Slide Number Placeholder 3"/>
          <p:cNvSpPr>
            <a:spLocks noGrp="1"/>
          </p:cNvSpPr>
          <p:nvPr>
            <p:ph type="sldNum" sz="quarter" idx="12"/>
          </p:nvPr>
        </p:nvSpPr>
        <p:spPr>
          <a:xfrm>
            <a:off x="7172935" y="6771716"/>
            <a:ext cx="2240280" cy="389466"/>
          </a:xfrm>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38</a:t>
            </a:fld>
            <a:endParaRPr lang="en-US" dirty="0">
              <a:solidFill>
                <a:srgbClr val="1F497D"/>
              </a:solidFill>
            </a:endParaRPr>
          </a:p>
        </p:txBody>
      </p:sp>
      <p:sp>
        <p:nvSpPr>
          <p:cNvPr id="16" name="Pentagon 15"/>
          <p:cNvSpPr/>
          <p:nvPr/>
        </p:nvSpPr>
        <p:spPr>
          <a:xfrm>
            <a:off x="6211575" y="1317172"/>
            <a:ext cx="298079" cy="53294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sp>
        <p:nvSpPr>
          <p:cNvPr id="3" name="Oval 2"/>
          <p:cNvSpPr/>
          <p:nvPr/>
        </p:nvSpPr>
        <p:spPr>
          <a:xfrm>
            <a:off x="5660570" y="2100944"/>
            <a:ext cx="496575" cy="381000"/>
          </a:xfrm>
          <a:prstGeom prst="ellipse">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a:off x="6124487" y="1505494"/>
            <a:ext cx="0" cy="16764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153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 what did we learn?</a:t>
            </a:r>
            <a:endParaRPr lang="en-US" dirty="0"/>
          </a:p>
        </p:txBody>
      </p:sp>
      <p:sp>
        <p:nvSpPr>
          <p:cNvPr id="3" name="Slide Number Placeholder 2"/>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3</a:t>
            </a:fld>
            <a:endParaRPr lang="en-US" dirty="0">
              <a:solidFill>
                <a:srgbClr val="1F497D"/>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t>Healthcare and financial hardships</a:t>
            </a:r>
            <a:endParaRPr lang="en-US" sz="3200" dirty="0"/>
          </a:p>
        </p:txBody>
      </p:sp>
      <p:sp>
        <p:nvSpPr>
          <p:cNvPr id="3" name="Slide Number Placeholder 3"/>
          <p:cNvSpPr>
            <a:spLocks noGrp="1"/>
          </p:cNvSpPr>
          <p:nvPr>
            <p:ph type="sldNum" sz="quarter" idx="12"/>
          </p:nvPr>
        </p:nvSpPr>
        <p:spPr>
          <a:xfrm>
            <a:off x="7172935" y="6771716"/>
            <a:ext cx="2240280" cy="389466"/>
          </a:xfrm>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39</a:t>
            </a:fld>
            <a:endParaRPr lang="en-US" dirty="0">
              <a:solidFill>
                <a:srgbClr val="1F497D"/>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219200"/>
            <a:ext cx="2695575" cy="3362325"/>
          </a:xfrm>
          <a:prstGeom prst="rect">
            <a:avLst/>
          </a:prstGeom>
        </p:spPr>
      </p:pic>
    </p:spTree>
    <p:extLst>
      <p:ext uri="{BB962C8B-B14F-4D97-AF65-F5344CB8AC3E}">
        <p14:creationId xmlns:p14="http://schemas.microsoft.com/office/powerpoint/2010/main" val="17244686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226153735"/>
              </p:ext>
            </p:extLst>
          </p:nvPr>
        </p:nvGraphicFramePr>
        <p:xfrm>
          <a:off x="1371600" y="1371600"/>
          <a:ext cx="6132513"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69"/>
          <p:cNvSpPr txBox="1">
            <a:spLocks noChangeArrowheads="1"/>
          </p:cNvSpPr>
          <p:nvPr/>
        </p:nvSpPr>
        <p:spPr bwMode="auto">
          <a:xfrm>
            <a:off x="1921943" y="6848261"/>
            <a:ext cx="6245787" cy="236079"/>
          </a:xfrm>
          <a:prstGeom prst="rect">
            <a:avLst/>
          </a:prstGeom>
          <a:noFill/>
          <a:ln w="9525">
            <a:noFill/>
            <a:miter lim="800000"/>
            <a:headEnd/>
            <a:tailEnd/>
          </a:ln>
          <a:effectLst/>
        </p:spPr>
        <p:txBody>
          <a:bodyPr wrap="square" lIns="96636" tIns="48318" rIns="96636" bIns="48318">
            <a:spAutoFit/>
          </a:bodyPr>
          <a:lstStyle/>
          <a:p>
            <a:pPr defTabSz="966354">
              <a:spcBef>
                <a:spcPct val="50000"/>
              </a:spcBef>
            </a:pPr>
            <a:r>
              <a:rPr lang="en-US" sz="900" dirty="0" smtClean="0">
                <a:solidFill>
                  <a:prstClr val="black"/>
                </a:solidFill>
                <a:latin typeface="Calibri"/>
              </a:rPr>
              <a:t>Q55: </a:t>
            </a:r>
            <a:r>
              <a:rPr lang="en-US" sz="900" dirty="0">
                <a:solidFill>
                  <a:prstClr val="black"/>
                </a:solidFill>
                <a:latin typeface="Calibri"/>
              </a:rPr>
              <a:t>Have you experienced a significant financial hardship in the past year due to medical bills?</a:t>
            </a:r>
          </a:p>
        </p:txBody>
      </p:sp>
      <p:sp>
        <p:nvSpPr>
          <p:cNvPr id="8" name="Slide Number Placeholder 3"/>
          <p:cNvSpPr>
            <a:spLocks noGrp="1"/>
          </p:cNvSpPr>
          <p:nvPr>
            <p:ph type="sldNum" sz="quarter" idx="12"/>
          </p:nvPr>
        </p:nvSpPr>
        <p:spPr>
          <a:xfrm>
            <a:off x="7172935" y="6771716"/>
            <a:ext cx="2240280" cy="389466"/>
          </a:xfrm>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40</a:t>
            </a:fld>
            <a:endParaRPr lang="en-US" dirty="0">
              <a:solidFill>
                <a:srgbClr val="1F497D"/>
              </a:solidFill>
            </a:endParaRPr>
          </a:p>
        </p:txBody>
      </p:sp>
      <p:pic>
        <p:nvPicPr>
          <p:cNvPr id="7" name="Picture 7" descr="C:\Documents and Settings\Robert\Local Settings\Temporary Internet Files\Content.IE5\3UQRHBCH\MPj04265190000[1].jpg"/>
          <p:cNvPicPr>
            <a:picLocks noChangeAspect="1" noChangeArrowheads="1"/>
          </p:cNvPicPr>
          <p:nvPr/>
        </p:nvPicPr>
        <p:blipFill>
          <a:blip r:embed="rId4" cstate="print"/>
          <a:srcRect/>
          <a:stretch>
            <a:fillRect/>
          </a:stretch>
        </p:blipFill>
        <p:spPr bwMode="auto">
          <a:xfrm>
            <a:off x="3886200" y="1981200"/>
            <a:ext cx="1440180" cy="2193489"/>
          </a:xfrm>
          <a:prstGeom prst="rect">
            <a:avLst/>
          </a:prstGeom>
          <a:noFill/>
          <a:effectLst>
            <a:outerShdw blurRad="50800" dist="38100" dir="8100000" algn="tr" rotWithShape="0">
              <a:prstClr val="black">
                <a:alpha val="40000"/>
              </a:prstClr>
            </a:outerShdw>
          </a:effectLst>
        </p:spPr>
      </p:pic>
      <p:sp>
        <p:nvSpPr>
          <p:cNvPr id="9" name="Rectangular Callout 8"/>
          <p:cNvSpPr/>
          <p:nvPr/>
        </p:nvSpPr>
        <p:spPr>
          <a:xfrm>
            <a:off x="7411859" y="3564504"/>
            <a:ext cx="1481769" cy="1066876"/>
          </a:xfrm>
          <a:prstGeom prst="wedgeRectCallout">
            <a:avLst>
              <a:gd name="adj1" fmla="val -96940"/>
              <a:gd name="adj2" fmla="val 65045"/>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958805"/>
            <a:r>
              <a:rPr lang="en-US" sz="1400" dirty="0" smtClean="0">
                <a:solidFill>
                  <a:prstClr val="black"/>
                </a:solidFill>
              </a:rPr>
              <a:t>Especially among those &lt;$45K HHI (25%) and Millennials (23%).</a:t>
            </a:r>
            <a:endParaRPr lang="en-US" sz="1400" dirty="0">
              <a:solidFill>
                <a:prstClr val="black"/>
              </a:solidFill>
            </a:endParaRPr>
          </a:p>
        </p:txBody>
      </p:sp>
    </p:spTree>
    <p:extLst>
      <p:ext uri="{BB962C8B-B14F-4D97-AF65-F5344CB8AC3E}">
        <p14:creationId xmlns:p14="http://schemas.microsoft.com/office/powerpoint/2010/main" val="16573482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Additional information</a:t>
            </a:r>
            <a:endParaRPr lang="en-US" sz="1800" dirty="0"/>
          </a:p>
        </p:txBody>
      </p:sp>
      <p:sp>
        <p:nvSpPr>
          <p:cNvPr id="3" name="Content Placeholder 2"/>
          <p:cNvSpPr>
            <a:spLocks noGrp="1"/>
          </p:cNvSpPr>
          <p:nvPr>
            <p:ph idx="4294967295"/>
          </p:nvPr>
        </p:nvSpPr>
        <p:spPr>
          <a:xfrm>
            <a:off x="1685925" y="1463675"/>
            <a:ext cx="6238875" cy="4387850"/>
          </a:xfrm>
          <a:noFill/>
          <a:effectLst>
            <a:softEdge rad="635000"/>
          </a:effectLst>
        </p:spPr>
        <p:txBody>
          <a:bodyPr>
            <a:normAutofit/>
          </a:bodyPr>
          <a:lstStyle/>
          <a:p>
            <a:pPr>
              <a:buNone/>
            </a:pPr>
            <a:r>
              <a:rPr lang="en-US" sz="1400" dirty="0" smtClean="0"/>
              <a:t>If you would like additional information regarding this study, please contact:</a:t>
            </a:r>
          </a:p>
          <a:p>
            <a:pPr>
              <a:buNone/>
            </a:pPr>
            <a:endParaRPr lang="en-US" sz="1400" dirty="0" smtClean="0"/>
          </a:p>
          <a:p>
            <a:pPr>
              <a:buNone/>
            </a:pPr>
            <a:r>
              <a:rPr lang="en-US" sz="1400" b="1" dirty="0" smtClean="0"/>
              <a:t>Rob Klein</a:t>
            </a:r>
          </a:p>
          <a:p>
            <a:pPr>
              <a:buNone/>
            </a:pPr>
            <a:r>
              <a:rPr lang="en-US" sz="1400" dirty="0" smtClean="0"/>
              <a:t>President</a:t>
            </a:r>
          </a:p>
          <a:p>
            <a:pPr>
              <a:buNone/>
            </a:pPr>
            <a:r>
              <a:rPr lang="en-US" sz="1400" dirty="0" smtClean="0"/>
              <a:t>Klein &amp; Partners</a:t>
            </a:r>
          </a:p>
          <a:p>
            <a:pPr>
              <a:buNone/>
            </a:pPr>
            <a:r>
              <a:rPr lang="en-US" sz="1400" dirty="0" smtClean="0"/>
              <a:t>[630] 455-1773</a:t>
            </a:r>
          </a:p>
          <a:p>
            <a:pPr>
              <a:buNone/>
            </a:pPr>
            <a:r>
              <a:rPr lang="en-US" sz="1400" dirty="0" smtClean="0">
                <a:hlinkClick r:id="rId3"/>
              </a:rPr>
              <a:t>rob@kleinandpartners.com</a:t>
            </a:r>
            <a:endParaRPr lang="en-US" sz="1400" dirty="0" smtClean="0"/>
          </a:p>
          <a:p>
            <a:pPr algn="ctr">
              <a:buNone/>
            </a:pPr>
            <a:endParaRPr lang="en-US"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362200"/>
            <a:ext cx="1657350" cy="1657350"/>
          </a:xfrm>
          <a:prstGeom prst="rect">
            <a:avLst/>
          </a:prstGeom>
        </p:spPr>
      </p:pic>
      <p:sp>
        <p:nvSpPr>
          <p:cNvPr id="5" name="Slide Number Placeholder 3"/>
          <p:cNvSpPr>
            <a:spLocks noGrp="1"/>
          </p:cNvSpPr>
          <p:nvPr>
            <p:ph type="sldNum" sz="quarter" idx="12"/>
          </p:nvPr>
        </p:nvSpPr>
        <p:spPr>
          <a:xfrm>
            <a:off x="7172935" y="6771716"/>
            <a:ext cx="2240280" cy="389466"/>
          </a:xfrm>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41</a:t>
            </a:fld>
            <a:endParaRPr lang="en-US" dirty="0">
              <a:solidFill>
                <a:srgbClr val="1F497D"/>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428" y="2209800"/>
            <a:ext cx="8161020" cy="1905000"/>
          </a:xfrm>
        </p:spPr>
        <p:txBody>
          <a:bodyPr anchor="ctr">
            <a:normAutofit/>
          </a:bodyPr>
          <a:lstStyle/>
          <a:p>
            <a:pPr algn="ctr"/>
            <a:r>
              <a:rPr lang="en-US" sz="6000" b="0" cap="none" dirty="0" smtClean="0">
                <a:solidFill>
                  <a:schemeClr val="accent2"/>
                </a:solidFill>
                <a:latin typeface="Calibri Light" panose="020F0302020204030204" pitchFamily="34" charset="0"/>
              </a:rPr>
              <a:t>“Disruptive Expectations”</a:t>
            </a:r>
            <a:endParaRPr lang="en-US" sz="6000" b="0" cap="none" dirty="0">
              <a:solidFill>
                <a:schemeClr val="accent2"/>
              </a:solidFill>
              <a:latin typeface="Calibri Light" panose="020F0302020204030204" pitchFamily="34" charset="0"/>
            </a:endParaRPr>
          </a:p>
        </p:txBody>
      </p:sp>
      <p:sp>
        <p:nvSpPr>
          <p:cNvPr id="4" name="Slide Number Placeholder 3"/>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4</a:t>
            </a:fld>
            <a:endParaRPr lang="en-US" dirty="0">
              <a:solidFill>
                <a:srgbClr val="1F497D"/>
              </a:solidFill>
            </a:endParaRPr>
          </a:p>
        </p:txBody>
      </p:sp>
    </p:spTree>
    <p:extLst>
      <p:ext uri="{BB962C8B-B14F-4D97-AF65-F5344CB8AC3E}">
        <p14:creationId xmlns:p14="http://schemas.microsoft.com/office/powerpoint/2010/main" val="3397726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t>Reactions to health reform</a:t>
            </a:r>
            <a:endParaRPr lang="en-US" sz="3200" dirty="0"/>
          </a:p>
        </p:txBody>
      </p:sp>
      <p:pic>
        <p:nvPicPr>
          <p:cNvPr id="97282" name="Picture 2" descr="http://www.coydavidson.com/wp-content/uploads/2010/03/HealthCareReformGraphic.jpg"/>
          <p:cNvPicPr>
            <a:picLocks noChangeAspect="1" noChangeArrowheads="1"/>
          </p:cNvPicPr>
          <p:nvPr/>
        </p:nvPicPr>
        <p:blipFill>
          <a:blip r:embed="rId2" cstate="print"/>
          <a:srcRect/>
          <a:stretch>
            <a:fillRect/>
          </a:stretch>
        </p:blipFill>
        <p:spPr bwMode="auto">
          <a:xfrm>
            <a:off x="6736080" y="3169920"/>
            <a:ext cx="2026920" cy="1544320"/>
          </a:xfrm>
          <a:prstGeom prst="rect">
            <a:avLst/>
          </a:prstGeom>
          <a:noFill/>
        </p:spPr>
      </p:pic>
      <p:sp>
        <p:nvSpPr>
          <p:cNvPr id="5" name="Slide Number Placeholder 4"/>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5</a:t>
            </a:fld>
            <a:endParaRPr lang="en-US" dirty="0">
              <a:solidFill>
                <a:srgbClr val="1F497D"/>
              </a:solidFill>
            </a:endParaRPr>
          </a:p>
        </p:txBody>
      </p:sp>
    </p:spTree>
    <p:extLst>
      <p:ext uri="{BB962C8B-B14F-4D97-AF65-F5344CB8AC3E}">
        <p14:creationId xmlns:p14="http://schemas.microsoft.com/office/powerpoint/2010/main" val="4014580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606795327"/>
              </p:ext>
            </p:extLst>
          </p:nvPr>
        </p:nvGraphicFramePr>
        <p:xfrm>
          <a:off x="685800" y="1143000"/>
          <a:ext cx="7696200" cy="473392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69"/>
          <p:cNvSpPr txBox="1">
            <a:spLocks noChangeArrowheads="1"/>
          </p:cNvSpPr>
          <p:nvPr/>
        </p:nvSpPr>
        <p:spPr bwMode="auto">
          <a:xfrm>
            <a:off x="1925942" y="6854296"/>
            <a:ext cx="7190899" cy="236043"/>
          </a:xfrm>
          <a:prstGeom prst="rect">
            <a:avLst/>
          </a:prstGeom>
          <a:noFill/>
          <a:ln w="9525">
            <a:noFill/>
            <a:miter lim="800000"/>
            <a:headEnd/>
            <a:tailEnd/>
          </a:ln>
        </p:spPr>
        <p:txBody>
          <a:bodyPr wrap="square" lIns="96600" tIns="48300" rIns="96600" bIns="48300">
            <a:spAutoFit/>
          </a:bodyPr>
          <a:lstStyle/>
          <a:p>
            <a:r>
              <a:rPr lang="en-US" sz="900" dirty="0" smtClean="0">
                <a:solidFill>
                  <a:prstClr val="black"/>
                </a:solidFill>
              </a:rPr>
              <a:t>Q2: </a:t>
            </a:r>
            <a:r>
              <a:rPr lang="en-US" sz="900" dirty="0"/>
              <a:t>What do you feel is getting better or worse for </a:t>
            </a:r>
            <a:r>
              <a:rPr lang="en-US" sz="900" u="sng" dirty="0"/>
              <a:t>you personally</a:t>
            </a:r>
            <a:r>
              <a:rPr lang="en-US" sz="900" dirty="0"/>
              <a:t> under healthcare reform? </a:t>
            </a:r>
            <a:endParaRPr lang="en-US" sz="900" dirty="0">
              <a:solidFill>
                <a:prstClr val="black"/>
              </a:solidFill>
            </a:endParaRPr>
          </a:p>
        </p:txBody>
      </p:sp>
      <p:sp>
        <p:nvSpPr>
          <p:cNvPr id="10" name="Slide Number Placeholder 9"/>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6</a:t>
            </a:fld>
            <a:endParaRPr lang="en-US" dirty="0">
              <a:solidFill>
                <a:srgbClr val="1F497D"/>
              </a:solidFill>
            </a:endParaRPr>
          </a:p>
        </p:txBody>
      </p:sp>
      <p:sp>
        <p:nvSpPr>
          <p:cNvPr id="2" name="Oval 1"/>
          <p:cNvSpPr/>
          <p:nvPr/>
        </p:nvSpPr>
        <p:spPr>
          <a:xfrm>
            <a:off x="5965370" y="4604658"/>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ular Callout 2"/>
          <p:cNvSpPr/>
          <p:nvPr/>
        </p:nvSpPr>
        <p:spPr>
          <a:xfrm>
            <a:off x="685800" y="5375564"/>
            <a:ext cx="1508760" cy="831273"/>
          </a:xfrm>
          <a:prstGeom prst="wedgeRectCallout">
            <a:avLst>
              <a:gd name="adj1" fmla="val 46267"/>
              <a:gd name="adj2" fmla="val -9202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smtClean="0"/>
              <a:t>And this is giving rise to the healthcare </a:t>
            </a:r>
            <a:r>
              <a:rPr lang="en-US" sz="1200" b="1" dirty="0" smtClean="0"/>
              <a:t>‘customer.’</a:t>
            </a:r>
            <a:endParaRPr lang="en-US" sz="1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966440"/>
            <a:r>
              <a:rPr lang="en-US" dirty="0">
                <a:solidFill>
                  <a:srgbClr val="1F497D"/>
                </a:solidFill>
              </a:rPr>
              <a:t>Page </a:t>
            </a:r>
            <a:fld id="{BA7A251D-85F2-4855-B559-A3CA3B7FBA69}" type="slidenum">
              <a:rPr lang="en-US">
                <a:solidFill>
                  <a:srgbClr val="1F497D"/>
                </a:solidFill>
              </a:rPr>
              <a:pPr defTabSz="966440"/>
              <a:t>7</a:t>
            </a:fld>
            <a:endParaRPr lang="en-US" dirty="0">
              <a:solidFill>
                <a:srgbClr val="1F497D"/>
              </a:solidFill>
            </a:endParaRPr>
          </a:p>
        </p:txBody>
      </p:sp>
      <p:graphicFrame>
        <p:nvGraphicFramePr>
          <p:cNvPr id="7" name="Chart 6"/>
          <p:cNvGraphicFramePr/>
          <p:nvPr>
            <p:extLst>
              <p:ext uri="{D42A27DB-BD31-4B8C-83A1-F6EECF244321}">
                <p14:modId xmlns:p14="http://schemas.microsoft.com/office/powerpoint/2010/main" val="348514493"/>
              </p:ext>
            </p:extLst>
          </p:nvPr>
        </p:nvGraphicFramePr>
        <p:xfrm>
          <a:off x="2667000" y="653142"/>
          <a:ext cx="42672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ular Callout 4"/>
          <p:cNvSpPr/>
          <p:nvPr/>
        </p:nvSpPr>
        <p:spPr>
          <a:xfrm>
            <a:off x="778339" y="1872342"/>
            <a:ext cx="1545755" cy="533400"/>
          </a:xfrm>
          <a:prstGeom prst="wedgeRectCallout">
            <a:avLst>
              <a:gd name="adj1" fmla="val 67900"/>
              <a:gd name="adj2" fmla="val 400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Significantly higher among college educated</a:t>
            </a:r>
            <a:endParaRPr lang="en-US" sz="1000" dirty="0"/>
          </a:p>
        </p:txBody>
      </p:sp>
      <p:sp>
        <p:nvSpPr>
          <p:cNvPr id="6" name="Text Box 169"/>
          <p:cNvSpPr txBox="1">
            <a:spLocks noChangeArrowheads="1"/>
          </p:cNvSpPr>
          <p:nvPr/>
        </p:nvSpPr>
        <p:spPr bwMode="auto">
          <a:xfrm>
            <a:off x="1921785" y="5606142"/>
            <a:ext cx="6917415" cy="1482538"/>
          </a:xfrm>
          <a:prstGeom prst="rect">
            <a:avLst/>
          </a:prstGeom>
          <a:noFill/>
          <a:ln w="9525">
            <a:noFill/>
            <a:miter lim="800000"/>
            <a:headEnd/>
            <a:tailEnd/>
          </a:ln>
        </p:spPr>
        <p:txBody>
          <a:bodyPr wrap="square" lIns="96600" tIns="48300" rIns="96600" bIns="48300">
            <a:spAutoFit/>
          </a:bodyPr>
          <a:lstStyle/>
          <a:p>
            <a:r>
              <a:rPr lang="en-US" sz="900" dirty="0" smtClean="0">
                <a:solidFill>
                  <a:prstClr val="black"/>
                </a:solidFill>
              </a:rPr>
              <a:t>Q3: </a:t>
            </a:r>
            <a:r>
              <a:rPr lang="en-US" sz="900" dirty="0"/>
              <a:t>Next we have a question about how health care eventually will be delivered under reform called an Accountable Care Organization or ‘ACO</a:t>
            </a:r>
            <a:r>
              <a:rPr lang="en-US" sz="900" dirty="0" smtClean="0"/>
              <a:t>’.</a:t>
            </a:r>
          </a:p>
          <a:p>
            <a:endParaRPr lang="en-US" sz="900" dirty="0"/>
          </a:p>
          <a:p>
            <a:r>
              <a:rPr lang="en-US" sz="900" i="1" dirty="0" smtClean="0"/>
              <a:t>Currently </a:t>
            </a:r>
            <a:r>
              <a:rPr lang="en-US" sz="900" i="1" dirty="0"/>
              <a:t>healthcare providers get paid when you, as a patient, receive care.  Under reform, providers will be paid to manage the entire health of a population of people so they don’t get specifically paid when you need care, but they are paid a fixed sum to manage your health whether you ever get sick or injured or not.  So their incentive is to keep you healthy and be cost effective in how they deliver care.  And providers could include your local health care system of hospitals and doctors, a single hospital, even a large physician group, and they would be responsible for managing a large population of people in the community</a:t>
            </a:r>
            <a:r>
              <a:rPr lang="en-US" sz="900" i="1" dirty="0" smtClean="0"/>
              <a:t>.</a:t>
            </a:r>
          </a:p>
          <a:p>
            <a:r>
              <a:rPr lang="en-US" sz="900" dirty="0" smtClean="0"/>
              <a:t>  </a:t>
            </a:r>
            <a:endParaRPr lang="en-US" sz="900" dirty="0"/>
          </a:p>
          <a:p>
            <a:r>
              <a:rPr lang="en-US" sz="900" dirty="0" smtClean="0"/>
              <a:t>Based </a:t>
            </a:r>
            <a:r>
              <a:rPr lang="en-US" sz="900" dirty="0"/>
              <a:t>on this basic description of healthcare under reform, how comfortable are you in having this ACO manage all aspects of your health and wellness?</a:t>
            </a:r>
            <a:endParaRPr lang="en-US" sz="900" dirty="0">
              <a:solidFill>
                <a:prstClr val="black"/>
              </a:solidFill>
            </a:endParaRPr>
          </a:p>
        </p:txBody>
      </p:sp>
      <p:sp>
        <p:nvSpPr>
          <p:cNvPr id="2" name="TextBox 1"/>
          <p:cNvSpPr txBox="1"/>
          <p:nvPr/>
        </p:nvSpPr>
        <p:spPr>
          <a:xfrm>
            <a:off x="6688849" y="1462133"/>
            <a:ext cx="550151" cy="3801041"/>
          </a:xfrm>
          <a:prstGeom prst="rect">
            <a:avLst/>
          </a:prstGeom>
          <a:solidFill>
            <a:srgbClr val="FFFFCC"/>
          </a:solidFill>
          <a:effectLst>
            <a:outerShdw blurRad="50800" dist="38100" dir="8100000" algn="tr" rotWithShape="0">
              <a:prstClr val="black">
                <a:alpha val="40000"/>
              </a:prstClr>
            </a:outerShdw>
          </a:effectLst>
        </p:spPr>
        <p:txBody>
          <a:bodyPr wrap="none" rtlCol="0">
            <a:spAutoFit/>
          </a:bodyPr>
          <a:lstStyle/>
          <a:p>
            <a:pPr algn="ctr"/>
            <a:r>
              <a:rPr lang="en-US" sz="1400" b="1" u="sng" dirty="0" smtClean="0"/>
              <a:t>2012</a:t>
            </a:r>
          </a:p>
          <a:p>
            <a:pPr algn="ctr"/>
            <a:endParaRPr lang="en-US" sz="1400" dirty="0" smtClean="0"/>
          </a:p>
          <a:p>
            <a:pPr algn="ctr"/>
            <a:r>
              <a:rPr lang="en-US" sz="1400" dirty="0" smtClean="0"/>
              <a:t>4%</a:t>
            </a:r>
          </a:p>
          <a:p>
            <a:pPr algn="ctr"/>
            <a:endParaRPr lang="en-US" sz="1400" dirty="0" smtClean="0"/>
          </a:p>
          <a:p>
            <a:pPr algn="ctr"/>
            <a:endParaRPr lang="en-US" sz="1100" dirty="0" smtClean="0"/>
          </a:p>
          <a:p>
            <a:pPr algn="ctr"/>
            <a:r>
              <a:rPr lang="en-US" sz="1400" dirty="0" smtClean="0"/>
              <a:t>15%</a:t>
            </a:r>
          </a:p>
          <a:p>
            <a:pPr algn="ctr"/>
            <a:endParaRPr lang="en-US" sz="1400" dirty="0" smtClean="0"/>
          </a:p>
          <a:p>
            <a:pPr algn="ctr"/>
            <a:endParaRPr lang="en-US" sz="1200" dirty="0" smtClean="0"/>
          </a:p>
          <a:p>
            <a:pPr algn="ctr"/>
            <a:r>
              <a:rPr lang="en-US" sz="1400" dirty="0" smtClean="0"/>
              <a:t>37%</a:t>
            </a:r>
          </a:p>
          <a:p>
            <a:pPr algn="ctr"/>
            <a:endParaRPr lang="en-US" sz="1400" dirty="0" smtClean="0"/>
          </a:p>
          <a:p>
            <a:pPr algn="ctr"/>
            <a:endParaRPr lang="en-US" sz="1200" dirty="0" smtClean="0"/>
          </a:p>
          <a:p>
            <a:pPr algn="ctr"/>
            <a:r>
              <a:rPr lang="en-US" sz="1400" dirty="0" smtClean="0"/>
              <a:t>17%</a:t>
            </a:r>
          </a:p>
          <a:p>
            <a:pPr algn="ctr"/>
            <a:endParaRPr lang="en-US" sz="1400" dirty="0" smtClean="0"/>
          </a:p>
          <a:p>
            <a:pPr algn="ctr"/>
            <a:endParaRPr lang="en-US" sz="1200" dirty="0" smtClean="0"/>
          </a:p>
          <a:p>
            <a:pPr algn="ctr"/>
            <a:r>
              <a:rPr lang="en-US" sz="1400" dirty="0" smtClean="0"/>
              <a:t>19%</a:t>
            </a:r>
          </a:p>
          <a:p>
            <a:pPr algn="ctr"/>
            <a:endParaRPr lang="en-US" sz="1400" dirty="0" smtClean="0"/>
          </a:p>
          <a:p>
            <a:pPr algn="ctr"/>
            <a:endParaRPr lang="en-US" sz="1200" dirty="0" smtClean="0"/>
          </a:p>
          <a:p>
            <a:pPr algn="ctr"/>
            <a:r>
              <a:rPr lang="en-US" sz="1400" dirty="0" smtClean="0"/>
              <a:t>8%</a:t>
            </a:r>
            <a:endParaRPr lang="en-US" sz="1400" dirty="0"/>
          </a:p>
        </p:txBody>
      </p:sp>
      <p:sp>
        <p:nvSpPr>
          <p:cNvPr id="3" name="Left Brace 2"/>
          <p:cNvSpPr/>
          <p:nvPr/>
        </p:nvSpPr>
        <p:spPr>
          <a:xfrm>
            <a:off x="2641112" y="1950563"/>
            <a:ext cx="215065" cy="801503"/>
          </a:xfrm>
          <a:prstGeom prst="leftBrace">
            <a:avLst>
              <a:gd name="adj1" fmla="val 0"/>
              <a:gd name="adj2"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967724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3200" dirty="0" smtClean="0"/>
              <a:t>Tax exempt status</a:t>
            </a:r>
            <a:endParaRPr lang="en-US" sz="3200" dirty="0"/>
          </a:p>
        </p:txBody>
      </p:sp>
      <p:sp>
        <p:nvSpPr>
          <p:cNvPr id="4" name="Slide Number Placeholder 3"/>
          <p:cNvSpPr>
            <a:spLocks noGrp="1"/>
          </p:cNvSpPr>
          <p:nvPr>
            <p:ph type="sldNum" sz="quarter" idx="12"/>
          </p:nvPr>
        </p:nvSpPr>
        <p:spPr/>
        <p:txBody>
          <a:bodyPr/>
          <a:lstStyle/>
          <a:p>
            <a:pPr defTabSz="958635"/>
            <a:r>
              <a:rPr lang="en-US" dirty="0" smtClean="0">
                <a:solidFill>
                  <a:srgbClr val="1F497D"/>
                </a:solidFill>
              </a:rPr>
              <a:t>Page </a:t>
            </a:r>
            <a:fld id="{BA7A251D-85F2-4855-B559-A3CA3B7FBA69}" type="slidenum">
              <a:rPr lang="en-US" smtClean="0">
                <a:solidFill>
                  <a:srgbClr val="1F497D"/>
                </a:solidFill>
              </a:rPr>
              <a:pPr defTabSz="958635"/>
              <a:t>8</a:t>
            </a:fld>
            <a:endParaRPr lang="en-US" dirty="0">
              <a:solidFill>
                <a:srgbClr val="1F497D"/>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550525"/>
            <a:ext cx="2641600" cy="3117516"/>
          </a:xfrm>
          <a:prstGeom prst="rect">
            <a:avLst/>
          </a:prstGeom>
        </p:spPr>
      </p:pic>
    </p:spTree>
    <p:extLst>
      <p:ext uri="{BB962C8B-B14F-4D97-AF65-F5344CB8AC3E}">
        <p14:creationId xmlns:p14="http://schemas.microsoft.com/office/powerpoint/2010/main" val="4044936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20966</TotalTime>
  <Words>2622</Words>
  <Application>Microsoft Office PowerPoint</Application>
  <PresentationFormat>Custom</PresentationFormat>
  <Paragraphs>363</Paragraphs>
  <Slides>42</Slides>
  <Notes>15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2_Office Theme</vt:lpstr>
      <vt:lpstr>Another Kitchen Sink Survey from Klein &amp; Partners: What consumers think about a plethora of healthcare topics…</vt:lpstr>
      <vt:lpstr>Introduction</vt:lpstr>
      <vt:lpstr>Introduction</vt:lpstr>
      <vt:lpstr>So what did we learn?</vt:lpstr>
      <vt:lpstr>“Disruptive Expectations”</vt:lpstr>
      <vt:lpstr>Reactions to health reform</vt:lpstr>
      <vt:lpstr>PowerPoint Presentation</vt:lpstr>
      <vt:lpstr>PowerPoint Presentation</vt:lpstr>
      <vt:lpstr>Tax exempt status</vt:lpstr>
      <vt:lpstr>Support hospitals being tax-exempt</vt:lpstr>
      <vt:lpstr>Charging hospitals property and sales tax</vt:lpstr>
      <vt:lpstr>Hospitals earning tax-exempt status</vt:lpstr>
      <vt:lpstr>Views on hospitals</vt:lpstr>
      <vt:lpstr>Perceptions of healthcare costs and profits</vt:lpstr>
      <vt:lpstr>PowerPoint Presentation</vt:lpstr>
      <vt:lpstr>Amount paid for services</vt:lpstr>
      <vt:lpstr>Perceptions of health providers</vt:lpstr>
      <vt:lpstr>PowerPoint Presentation</vt:lpstr>
      <vt:lpstr>Primary care physician</vt:lpstr>
      <vt:lpstr>Primary care physician</vt:lpstr>
      <vt:lpstr>PowerPoint Presentation</vt:lpstr>
      <vt:lpstr>Electronic medical records</vt:lpstr>
      <vt:lpstr>PowerPoint Presentation</vt:lpstr>
      <vt:lpstr>Medical home awareness and perceptions</vt:lpstr>
      <vt:lpstr>PowerPoint Presentation</vt:lpstr>
      <vt:lpstr>Smart phones</vt:lpstr>
      <vt:lpstr>PowerPoint Presentation</vt:lpstr>
      <vt:lpstr>Communicaton methods</vt:lpstr>
      <vt:lpstr>PowerPoint Presentation</vt:lpstr>
      <vt:lpstr>PowerPoint Presentation</vt:lpstr>
      <vt:lpstr>Choosing a hospital</vt:lpstr>
      <vt:lpstr>PowerPoint Presentation</vt:lpstr>
      <vt:lpstr>PowerPoint Presentation</vt:lpstr>
      <vt:lpstr>Websites visited</vt:lpstr>
      <vt:lpstr>PowerPoint Presentation</vt:lpstr>
      <vt:lpstr>Retail clinics</vt:lpstr>
      <vt:lpstr>PowerPoint Presentation</vt:lpstr>
      <vt:lpstr>Price shopping</vt:lpstr>
      <vt:lpstr>Price check in aisle five!</vt:lpstr>
      <vt:lpstr>Healthcare and financial hardships</vt:lpstr>
      <vt:lpstr>PowerPoint Presentation</vt:lpstr>
      <vt:lpstr>Additional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Rob Klein</dc:creator>
  <cp:lastModifiedBy>Rebecca Heermann</cp:lastModifiedBy>
  <cp:revision>1631</cp:revision>
  <cp:lastPrinted>2014-02-07T18:45:05Z</cp:lastPrinted>
  <dcterms:created xsi:type="dcterms:W3CDTF">2008-08-18T20:51:36Z</dcterms:created>
  <dcterms:modified xsi:type="dcterms:W3CDTF">2014-11-11T15:06:50Z</dcterms:modified>
</cp:coreProperties>
</file>