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3"/>
  </p:notesMasterIdLst>
  <p:sldIdLst>
    <p:sldId id="257" r:id="rId2"/>
    <p:sldId id="284" r:id="rId3"/>
    <p:sldId id="259"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286" r:id="rId29"/>
    <p:sldId id="313" r:id="rId30"/>
    <p:sldId id="311" r:id="rId31"/>
    <p:sldId id="31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24" autoAdjust="0"/>
  </p:normalViewPr>
  <p:slideViewPr>
    <p:cSldViewPr>
      <p:cViewPr varScale="1">
        <p:scale>
          <a:sx n="87" d="100"/>
          <a:sy n="87" d="100"/>
        </p:scale>
        <p:origin x="15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3D090-BDDF-415E-AE83-31FE9A6C77F2}" type="datetimeFigureOut">
              <a:rPr lang="en-US" smtClean="0"/>
              <a:pPr/>
              <a:t>3/18/2015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E4613C-32C0-40BF-ADB9-B5DB6AC100F1}" type="slidenum">
              <a:rPr lang="en-US" smtClean="0"/>
              <a:pPr/>
              <a:t>‹#›</a:t>
            </a:fld>
            <a:endParaRPr lang="en-US"/>
          </a:p>
        </p:txBody>
      </p:sp>
    </p:spTree>
    <p:extLst>
      <p:ext uri="{BB962C8B-B14F-4D97-AF65-F5344CB8AC3E}">
        <p14:creationId xmlns:p14="http://schemas.microsoft.com/office/powerpoint/2010/main" val="245738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E4613C-32C0-40BF-ADB9-B5DB6AC100F1}" type="slidenum">
              <a:rPr lang="en-US" smtClean="0"/>
              <a:pPr/>
              <a:t>23</a:t>
            </a:fld>
            <a:endParaRPr lang="en-US"/>
          </a:p>
        </p:txBody>
      </p:sp>
    </p:spTree>
    <p:extLst>
      <p:ext uri="{BB962C8B-B14F-4D97-AF65-F5344CB8AC3E}">
        <p14:creationId xmlns:p14="http://schemas.microsoft.com/office/powerpoint/2010/main" val="3224556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fld id="{1E063FA4-B0E6-431D-8A52-8096AEAB2CDD}" type="datetimeFigureOut">
              <a:rPr lang="en-US" smtClean="0"/>
              <a:pPr>
                <a:defRPr/>
              </a:pPr>
              <a:t>3/18/2015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202D7897-7E96-494C-806E-787F65DE34D7}" type="slidenum">
              <a:rPr lang="en-US" smtClean="0"/>
              <a:pPr>
                <a:defRPr/>
              </a:pPr>
              <a:t>‹#›</a:t>
            </a:fld>
            <a:endParaRPr lang="en-US"/>
          </a:p>
        </p:txBody>
      </p:sp>
      <p:pic>
        <p:nvPicPr>
          <p:cNvPr id="18" name="Picture 2" descr="http://images.wikia.com/gameshows/images/7/73/Jeopardy%21_Season_21.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451F50E-76A3-46B4-8A0A-1B59343CEEE8}" type="datetimeFigureOut">
              <a:rPr lang="en-US" smtClean="0"/>
              <a:pPr>
                <a:defRPr/>
              </a:pPr>
              <a:t>3/18/2015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6483F0-A77A-4390-98CD-090C1950416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1282101-91EE-43F2-BD95-13D2CCB24D37}" type="datetimeFigureOut">
              <a:rPr lang="en-US" smtClean="0"/>
              <a:pPr>
                <a:defRPr/>
              </a:pPr>
              <a:t>3/18/2015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CBF54F3-8653-4D48-A687-D7C670D5D6A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3BFE774-6C87-4141-BA08-A9A8A094EE58}" type="datetimeFigureOut">
              <a:rPr lang="en-US" smtClean="0"/>
              <a:pPr>
                <a:defRPr/>
              </a:pPr>
              <a:t>3/18/2015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5B069A-2A2F-4B13-B274-DAFF8D2BCA1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B2D1659-32A9-432E-9606-7EEA42326BFB}" type="datetimeFigureOut">
              <a:rPr lang="en-US" smtClean="0"/>
              <a:pPr>
                <a:defRPr/>
              </a:pPr>
              <a:t>3/18/2015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3A980B3-E4F0-4911-913E-50C80DADF4E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C6E19F1-000A-4AC3-9FC6-A23D9C7925D3}" type="datetimeFigureOut">
              <a:rPr lang="en-US" smtClean="0"/>
              <a:pPr>
                <a:defRPr/>
              </a:pPr>
              <a:t>3/18/2015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90780C7-E25E-4C85-A705-D54F8E36345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fld id="{60F3739E-EBE2-406F-A308-B44DA162C0C9}" type="datetimeFigureOut">
              <a:rPr lang="en-US" smtClean="0"/>
              <a:pPr>
                <a:defRPr/>
              </a:pPr>
              <a:t>3/18/2015</a:t>
            </a:fld>
            <a:endParaRPr lang="en-US"/>
          </a:p>
        </p:txBody>
      </p:sp>
      <p:sp>
        <p:nvSpPr>
          <p:cNvPr id="27" name="Slide Number Placeholder 26"/>
          <p:cNvSpPr>
            <a:spLocks noGrp="1"/>
          </p:cNvSpPr>
          <p:nvPr>
            <p:ph type="sldNum" sz="quarter" idx="11"/>
          </p:nvPr>
        </p:nvSpPr>
        <p:spPr/>
        <p:txBody>
          <a:bodyPr rtlCol="0"/>
          <a:lstStyle/>
          <a:p>
            <a:pPr>
              <a:defRPr/>
            </a:pPr>
            <a:fld id="{A45DB572-C5C1-4AA2-B15F-AF659CB395C9}" type="slidenum">
              <a:rPr lang="en-US" smtClean="0"/>
              <a:pPr>
                <a:defRPr/>
              </a:pPr>
              <a:t>‹#›</a:t>
            </a:fld>
            <a:endParaRPr lang="en-US"/>
          </a:p>
        </p:txBody>
      </p:sp>
      <p:sp>
        <p:nvSpPr>
          <p:cNvPr id="28" name="Footer Placeholder 2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fld id="{CEAF927F-2CFA-425D-9455-316D9061043D}" type="datetimeFigureOut">
              <a:rPr lang="en-US" smtClean="0"/>
              <a:pPr>
                <a:defRPr/>
              </a:pPr>
              <a:t>3/18/2015</a:t>
            </a:fld>
            <a:endParaRPr lang="en-US"/>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p>
        </p:txBody>
      </p:sp>
      <p:sp>
        <p:nvSpPr>
          <p:cNvPr id="5" name="Slide Number Placeholder 4"/>
          <p:cNvSpPr>
            <a:spLocks noGrp="1"/>
          </p:cNvSpPr>
          <p:nvPr>
            <p:ph type="sldNum" sz="quarter" idx="12"/>
          </p:nvPr>
        </p:nvSpPr>
        <p:spPr>
          <a:xfrm>
            <a:off x="8174736" y="2272"/>
            <a:ext cx="762000" cy="365760"/>
          </a:xfrm>
        </p:spPr>
        <p:txBody>
          <a:bodyPr/>
          <a:lstStyle/>
          <a:p>
            <a:pPr>
              <a:defRPr/>
            </a:pPr>
            <a:fld id="{885C43BD-B268-4970-8899-0DA962B6155F}"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3EAC3EF-14EF-41EC-88B9-EECC80FE9B81}" type="datetimeFigureOut">
              <a:rPr lang="en-US" smtClean="0"/>
              <a:pPr>
                <a:defRPr/>
              </a:pPr>
              <a:t>3/18/2015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22A9E47-2E6C-4DC3-AD01-66ADA9D252E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232CC99-B9C5-4C26-846C-F54CE20BC904}" type="datetimeFigureOut">
              <a:rPr lang="en-US" smtClean="0"/>
              <a:pPr>
                <a:defRPr/>
              </a:pPr>
              <a:t>3/18/2015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11267AE-9F55-4A10-B197-538124CE145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B0E814C2-4A08-43ED-98AE-47DA6C1401BE}" type="datetimeFigureOut">
              <a:rPr lang="en-US" smtClean="0"/>
              <a:pPr>
                <a:defRPr/>
              </a:pPr>
              <a:t>3/18/2015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D765459-3249-4A30-AC4C-EAB88AE6A1D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BC49C8A8-FF30-49CA-AF4D-65DAFA2C91D2}" type="datetimeFigureOut">
              <a:rPr lang="en-US" smtClean="0"/>
              <a:pPr>
                <a:defRPr/>
              </a:pPr>
              <a:t>3/18/2015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D95C3E0F-C287-471C-A27E-B36FCAC2F99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plisko@som.umaryland.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8.xml"/><Relationship Id="rId21" Type="http://schemas.openxmlformats.org/officeDocument/2006/relationships/slide" Target="slide26.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31.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3.xml"/><Relationship Id="rId11" Type="http://schemas.openxmlformats.org/officeDocument/2006/relationships/slide" Target="slide24.xml"/><Relationship Id="rId24" Type="http://schemas.openxmlformats.org/officeDocument/2006/relationships/slide" Target="slide17.xml"/><Relationship Id="rId5" Type="http://schemas.openxmlformats.org/officeDocument/2006/relationships/slide" Target="slide18.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9.xml"/><Relationship Id="rId19" Type="http://schemas.openxmlformats.org/officeDocument/2006/relationships/slide" Target="slide30.xml"/><Relationship Id="rId4" Type="http://schemas.openxmlformats.org/officeDocument/2006/relationships/slide" Target="slide13.xml"/><Relationship Id="rId9" Type="http://schemas.openxmlformats.org/officeDocument/2006/relationships/slide" Target="slide14.xml"/><Relationship Id="rId14" Type="http://schemas.openxmlformats.org/officeDocument/2006/relationships/slide" Target="slide15.xml"/><Relationship Id="rId22" Type="http://schemas.openxmlformats.org/officeDocument/2006/relationships/slide" Target="slide7.xml"/><Relationship Id="rId27" Type="http://schemas.openxmlformats.org/officeDocument/2006/relationships/slide" Target="slide28.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jplisko@som.umaryland.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0" y="4800600"/>
            <a:ext cx="9144000" cy="1752600"/>
          </a:xfrm>
          <a:solidFill>
            <a:schemeClr val="accent1">
              <a:lumMod val="75000"/>
            </a:schemeClr>
          </a:solidFill>
        </p:spPr>
        <p:txBody>
          <a:bodyPr>
            <a:normAutofit fontScale="92500" lnSpcReduction="20000"/>
          </a:bodyPr>
          <a:lstStyle/>
          <a:p>
            <a:pPr algn="ctr" eaLnBrk="1" hangingPunct="1">
              <a:lnSpc>
                <a:spcPct val="110000"/>
              </a:lnSpc>
              <a:spcBef>
                <a:spcPts val="600"/>
              </a:spcBef>
              <a:spcAft>
                <a:spcPts val="600"/>
              </a:spcAft>
            </a:pPr>
            <a:r>
              <a:rPr lang="en-US" sz="3000" b="1" u="sng" dirty="0" smtClean="0">
                <a:solidFill>
                  <a:schemeClr val="accent4">
                    <a:lumMod val="40000"/>
                    <a:lumOff val="60000"/>
                  </a:schemeClr>
                </a:solidFill>
              </a:rPr>
              <a:t>Eco Hospital Jeopardy</a:t>
            </a:r>
          </a:p>
          <a:p>
            <a:pPr algn="ctr" eaLnBrk="1" hangingPunct="1">
              <a:lnSpc>
                <a:spcPct val="110000"/>
              </a:lnSpc>
              <a:spcBef>
                <a:spcPts val="600"/>
              </a:spcBef>
              <a:spcAft>
                <a:spcPts val="600"/>
              </a:spcAft>
            </a:pPr>
            <a:r>
              <a:rPr lang="en-US" sz="2400" b="1" dirty="0" smtClean="0">
                <a:solidFill>
                  <a:schemeClr val="accent4">
                    <a:lumMod val="40000"/>
                    <a:lumOff val="60000"/>
                  </a:schemeClr>
                </a:solidFill>
              </a:rPr>
              <a:t>Content developed by MD H2E</a:t>
            </a:r>
          </a:p>
          <a:p>
            <a:pPr algn="ctr" eaLnBrk="1" hangingPunct="1">
              <a:lnSpc>
                <a:spcPct val="110000"/>
              </a:lnSpc>
              <a:spcBef>
                <a:spcPts val="600"/>
              </a:spcBef>
              <a:spcAft>
                <a:spcPts val="600"/>
              </a:spcAft>
            </a:pPr>
            <a:r>
              <a:rPr lang="en-US" sz="2200" dirty="0" smtClean="0">
                <a:solidFill>
                  <a:schemeClr val="accent4">
                    <a:lumMod val="40000"/>
                    <a:lumOff val="60000"/>
                  </a:schemeClr>
                </a:solidFill>
              </a:rPr>
              <a:t>For additional information or comments contact:          </a:t>
            </a:r>
            <a:r>
              <a:rPr lang="en-US" sz="2200" dirty="0" smtClean="0">
                <a:solidFill>
                  <a:schemeClr val="accent4"/>
                </a:solidFill>
                <a:hlinkClick r:id="rId2"/>
              </a:rPr>
              <a:t>jplisko@som.umaryland.edu</a:t>
            </a:r>
            <a:r>
              <a:rPr lang="en-US" sz="2200" dirty="0" smtClean="0">
                <a:solidFill>
                  <a:schemeClr val="accent4"/>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0" name="Title 1"/>
          <p:cNvSpPr>
            <a:spLocks noGrp="1"/>
          </p:cNvSpPr>
          <p:nvPr>
            <p:ph type="title"/>
          </p:nvPr>
        </p:nvSpPr>
        <p:spPr>
          <a:xfrm>
            <a:off x="5410200" y="685800"/>
            <a:ext cx="3657600" cy="1143000"/>
          </a:xfrm>
        </p:spPr>
        <p:txBody>
          <a:bodyPr anchor="ctr" anchorCtr="1">
            <a:normAutofit fontScale="90000"/>
          </a:bodyPr>
          <a:lstStyle/>
          <a:p>
            <a:r>
              <a:rPr lang="en-US" dirty="0" smtClean="0">
                <a:solidFill>
                  <a:srgbClr val="FFFF00"/>
                </a:solidFill>
              </a:rPr>
              <a:t>Power Down: </a:t>
            </a:r>
            <a:r>
              <a:rPr lang="en-US" sz="4000" dirty="0" smtClean="0">
                <a:solidFill>
                  <a:srgbClr val="FFFF00"/>
                </a:solidFill>
              </a:rPr>
              <a:t>600</a:t>
            </a:r>
          </a:p>
        </p:txBody>
      </p:sp>
      <p:sp>
        <p:nvSpPr>
          <p:cNvPr id="3" name="Content Placeholder 2"/>
          <p:cNvSpPr>
            <a:spLocks noGrp="1"/>
          </p:cNvSpPr>
          <p:nvPr>
            <p:ph idx="1"/>
          </p:nvPr>
        </p:nvSpPr>
        <p:spPr>
          <a:xfrm>
            <a:off x="457200" y="1676400"/>
            <a:ext cx="8229600" cy="4325112"/>
          </a:xfrm>
        </p:spPr>
        <p:txBody>
          <a:bodyPr>
            <a:normAutofit/>
          </a:bodyPr>
          <a:lstStyle/>
          <a:p>
            <a:pPr eaLnBrk="1" hangingPunct="1"/>
            <a:r>
              <a:rPr lang="en-US" i="1" dirty="0" smtClean="0">
                <a:solidFill>
                  <a:schemeClr val="tx2"/>
                </a:solidFill>
              </a:rPr>
              <a:t>Question</a:t>
            </a:r>
          </a:p>
          <a:p>
            <a:pPr>
              <a:buNone/>
            </a:pPr>
            <a:r>
              <a:rPr lang="en-US" dirty="0" smtClean="0">
                <a:solidFill>
                  <a:schemeClr val="tx2"/>
                </a:solidFill>
              </a:rPr>
              <a:t>	According to the U.S. Environmental Protection Agency, using </a:t>
            </a:r>
            <a:r>
              <a:rPr lang="en-US" i="1" dirty="0" smtClean="0">
                <a:solidFill>
                  <a:schemeClr val="tx2"/>
                </a:solidFill>
              </a:rPr>
              <a:t>power management</a:t>
            </a:r>
            <a:r>
              <a:rPr lang="en-US" dirty="0" smtClean="0">
                <a:solidFill>
                  <a:schemeClr val="tx2"/>
                </a:solidFill>
              </a:rPr>
              <a:t> features on one of these pieces of office equipment can save up to 205 pounds of CO</a:t>
            </a:r>
            <a:r>
              <a:rPr lang="en-US" baseline="-25000" dirty="0" smtClean="0">
                <a:solidFill>
                  <a:schemeClr val="tx2"/>
                </a:solidFill>
              </a:rPr>
              <a:t>2</a:t>
            </a:r>
            <a:r>
              <a:rPr lang="en-US" dirty="0" smtClean="0">
                <a:solidFill>
                  <a:schemeClr val="tx2"/>
                </a:solidFill>
              </a:rPr>
              <a:t> emissions annually and $56 in electricity costs over its lifetime use.</a:t>
            </a:r>
          </a:p>
          <a:p>
            <a:pPr>
              <a:buNone/>
            </a:pPr>
            <a:endParaRPr lang="en-US" dirty="0" smtClean="0">
              <a:solidFill>
                <a:schemeClr val="tx2"/>
              </a:solidFill>
            </a:endParaRPr>
          </a:p>
          <a:p>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Desktop Computer</a:t>
            </a:r>
            <a:r>
              <a:rPr lang="en-US" dirty="0" smtClean="0">
                <a:solidFill>
                  <a:schemeClr val="bg1"/>
                </a:solidFill>
              </a:rPr>
              <a:t> Infections</a:t>
            </a:r>
            <a:r>
              <a:rPr lang="en-US" dirty="0" smtClean="0"/>
              <a:t> </a:t>
            </a:r>
          </a:p>
        </p:txBody>
      </p:sp>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spc="150" dirty="0" smtClean="0">
                <a:ln w="18415" cmpd="sng">
                  <a:solidFill>
                    <a:srgbClr val="FFFFFF"/>
                  </a:solidFill>
                  <a:prstDash val="solid"/>
                </a:ln>
                <a:solidFill>
                  <a:srgbClr val="FFFFFF"/>
                </a:solidFill>
                <a:latin typeface="+mj-lt"/>
              </a:rPr>
              <a:t>Back</a:t>
            </a:r>
            <a:endParaRPr lang="en-US" sz="2400" spc="150" dirty="0">
              <a:ln w="18415" cmpd="sng">
                <a:solidFill>
                  <a:srgbClr val="FFFFFF"/>
                </a:solidFill>
                <a:prstDash val="solid"/>
              </a:ln>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54" name="Title 1"/>
          <p:cNvSpPr>
            <a:spLocks noGrp="1"/>
          </p:cNvSpPr>
          <p:nvPr>
            <p:ph type="title"/>
          </p:nvPr>
        </p:nvSpPr>
        <p:spPr>
          <a:xfrm>
            <a:off x="5410200" y="685800"/>
            <a:ext cx="3657600" cy="1143000"/>
          </a:xfrm>
        </p:spPr>
        <p:txBody>
          <a:bodyPr anchor="ctr" anchorCtr="1">
            <a:normAutofit fontScale="90000"/>
          </a:bodyPr>
          <a:lstStyle/>
          <a:p>
            <a:r>
              <a:rPr lang="en-US" dirty="0" smtClean="0">
                <a:solidFill>
                  <a:srgbClr val="FFFF00"/>
                </a:solidFill>
              </a:rPr>
              <a:t>Power Down: </a:t>
            </a:r>
            <a:r>
              <a:rPr lang="en-US" sz="4000" dirty="0" smtClean="0">
                <a:solidFill>
                  <a:srgbClr val="FFFF00"/>
                </a:solidFill>
              </a:rPr>
              <a:t>800</a:t>
            </a:r>
          </a:p>
        </p:txBody>
      </p:sp>
      <p:sp>
        <p:nvSpPr>
          <p:cNvPr id="3" name="Content Placeholder 2"/>
          <p:cNvSpPr>
            <a:spLocks noGrp="1"/>
          </p:cNvSpPr>
          <p:nvPr>
            <p:ph idx="1"/>
          </p:nvPr>
        </p:nvSpPr>
        <p:spPr>
          <a:xfrm>
            <a:off x="381000" y="1859280"/>
            <a:ext cx="8610600" cy="3703320"/>
          </a:xfrm>
        </p:spPr>
        <p:txBody>
          <a:bodyPr>
            <a:noAutofit/>
          </a:bodyPr>
          <a:lstStyle/>
          <a:p>
            <a:pPr eaLnBrk="1" hangingPunct="1"/>
            <a:r>
              <a:rPr lang="en-US" i="1" dirty="0" smtClean="0">
                <a:solidFill>
                  <a:schemeClr val="tx2"/>
                </a:solidFill>
              </a:rPr>
              <a:t>Question</a:t>
            </a:r>
          </a:p>
          <a:p>
            <a:pPr>
              <a:buNone/>
            </a:pPr>
            <a:r>
              <a:rPr lang="en-US" dirty="0" smtClean="0">
                <a:solidFill>
                  <a:schemeClr val="tx2"/>
                </a:solidFill>
              </a:rPr>
              <a:t>	According to the Chesapeake Climate Action Network, this method for generating electricity is the most polluting of all methods and is </a:t>
            </a:r>
            <a:r>
              <a:rPr lang="en-GB" dirty="0" smtClean="0">
                <a:solidFill>
                  <a:schemeClr val="tx2"/>
                </a:solidFill>
              </a:rPr>
              <a:t>linked to asthma, lung cancer, and heart disease.</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Coal Fired Power Plants</a:t>
            </a:r>
          </a:p>
        </p:txBody>
      </p:sp>
      <p:sp>
        <p:nvSpPr>
          <p:cNvPr id="10" name="Rectangle 9">
            <a:hlinkClick r:id="rId2" action="ppaction://hlinksldjump"/>
          </p:cNvPr>
          <p:cNvSpPr/>
          <p:nvPr/>
        </p:nvSpPr>
        <p:spPr>
          <a:xfrm>
            <a:off x="76200" y="5867400"/>
            <a:ext cx="1216152" cy="461665"/>
          </a:xfrm>
          <a:prstGeom prst="rect">
            <a:avLst/>
          </a:prstGeom>
          <a:noFill/>
        </p:spPr>
        <p:txBody>
          <a:bodyPr anchor="ctr" anchorCtr="0">
            <a:no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smtClean="0">
                <a:ln w="18415" cmpd="sng">
                  <a:solidFill>
                    <a:srgbClr val="FFFFFF"/>
                  </a:solidFill>
                  <a:prstDash val="solid"/>
                </a:ln>
                <a:solidFill>
                  <a:srgbClr val="FFFFFF"/>
                </a:solidFill>
                <a:latin typeface="+mj-lt"/>
              </a:rPr>
              <a:t>Back</a:t>
            </a:r>
            <a:endParaRPr lang="en-US" sz="2400" b="1" spc="150" dirty="0">
              <a:ln w="18415" cmpd="sng">
                <a:solidFill>
                  <a:srgbClr val="FFFFFF"/>
                </a:solidFill>
                <a:prstDash val="solid"/>
              </a:ln>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78" name="Title 1"/>
          <p:cNvSpPr>
            <a:spLocks noGrp="1"/>
          </p:cNvSpPr>
          <p:nvPr>
            <p:ph type="title"/>
          </p:nvPr>
        </p:nvSpPr>
        <p:spPr>
          <a:xfrm>
            <a:off x="5410200" y="685800"/>
            <a:ext cx="3657600" cy="1143000"/>
          </a:xfrm>
        </p:spPr>
        <p:txBody>
          <a:bodyPr anchor="ctr" anchorCtr="1">
            <a:normAutofit fontScale="90000"/>
          </a:bodyPr>
          <a:lstStyle/>
          <a:p>
            <a:r>
              <a:rPr lang="en-US" dirty="0" smtClean="0">
                <a:solidFill>
                  <a:srgbClr val="FFFF00"/>
                </a:solidFill>
              </a:rPr>
              <a:t>Power Down: </a:t>
            </a:r>
            <a:r>
              <a:rPr lang="en-US" sz="4000" dirty="0" smtClean="0">
                <a:solidFill>
                  <a:srgbClr val="FFFF00"/>
                </a:solidFill>
              </a:rPr>
              <a:t>1000</a:t>
            </a:r>
          </a:p>
        </p:txBody>
      </p:sp>
      <p:sp>
        <p:nvSpPr>
          <p:cNvPr id="3" name="Content Placeholder 2"/>
          <p:cNvSpPr>
            <a:spLocks noGrp="1"/>
          </p:cNvSpPr>
          <p:nvPr>
            <p:ph idx="1"/>
          </p:nvPr>
        </p:nvSpPr>
        <p:spPr>
          <a:xfrm>
            <a:off x="457200" y="1676400"/>
            <a:ext cx="8229600" cy="4325112"/>
          </a:xfrm>
        </p:spPr>
        <p:txBody>
          <a:bodyPr>
            <a:normAutofit/>
          </a:bodyPr>
          <a:lstStyle/>
          <a:p>
            <a:pPr eaLnBrk="1" hangingPunct="1"/>
            <a:r>
              <a:rPr lang="en-US" i="1" dirty="0" smtClean="0">
                <a:solidFill>
                  <a:schemeClr val="tx2"/>
                </a:solidFill>
              </a:rPr>
              <a:t>Question</a:t>
            </a:r>
          </a:p>
          <a:p>
            <a:pPr>
              <a:buNone/>
            </a:pPr>
            <a:r>
              <a:rPr lang="en-US" dirty="0" smtClean="0">
                <a:solidFill>
                  <a:schemeClr val="tx2"/>
                </a:solidFill>
              </a:rPr>
              <a:t>	This activity, which extracts natural gas for energy use out of the layers of rock underground, has caused contamination of drinking water, fire explosions, and increased asthma cases.</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err="1" smtClean="0">
                <a:solidFill>
                  <a:schemeClr val="tx2"/>
                </a:solidFill>
                <a:effectLst>
                  <a:glow rad="139700">
                    <a:schemeClr val="accent6">
                      <a:satMod val="175000"/>
                      <a:alpha val="40000"/>
                    </a:schemeClr>
                  </a:glow>
                </a:effectLst>
              </a:rPr>
              <a:t>Fracking</a:t>
            </a:r>
            <a:endParaRPr lang="en-US" dirty="0" smtClean="0">
              <a:solidFill>
                <a:schemeClr val="tx2"/>
              </a:solidFill>
              <a:effectLst>
                <a:glow rad="139700">
                  <a:schemeClr val="accent6">
                    <a:satMod val="175000"/>
                    <a:alpha val="40000"/>
                  </a:schemeClr>
                </a:glow>
              </a:effectLst>
            </a:endParaRPr>
          </a:p>
        </p:txBody>
      </p:sp>
      <p:sp>
        <p:nvSpPr>
          <p:cNvPr id="10" name="Rectangle 9">
            <a:hlinkClick r:id="rId2" action="ppaction://hlinksldjump"/>
          </p:cNvPr>
          <p:cNvSpPr/>
          <p:nvPr/>
        </p:nvSpPr>
        <p:spPr>
          <a:xfrm>
            <a:off x="152400" y="5867400"/>
            <a:ext cx="10668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smtClean="0">
                <a:ln w="18415" cmpd="sng">
                  <a:solidFill>
                    <a:srgbClr val="FFFFFF"/>
                  </a:solidFill>
                  <a:prstDash val="solid"/>
                </a:ln>
                <a:solidFill>
                  <a:srgbClr val="FFFFFF"/>
                </a:solidFill>
                <a:latin typeface="+mj-lt"/>
              </a:rPr>
              <a:t>Back</a:t>
            </a:r>
            <a:endParaRPr lang="en-US" sz="2400" b="1" spc="150" dirty="0">
              <a:ln w="18415" cmpd="sng">
                <a:solidFill>
                  <a:srgbClr val="FFFFFF"/>
                </a:solidFill>
                <a:prstDash val="solid"/>
              </a:ln>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hlinkClick r:id="rId2" action="ppaction://hlinksldjump"/>
          </p:cNvPr>
          <p:cNvSpPr/>
          <p:nvPr/>
        </p:nvSpPr>
        <p:spPr>
          <a:xfrm>
            <a:off x="152400" y="5867400"/>
            <a:ext cx="990600" cy="461665"/>
          </a:xfrm>
          <a:prstGeom prst="rect">
            <a:avLst/>
          </a:prstGeom>
          <a:noFill/>
        </p:spPr>
        <p:txBody>
          <a:bodyPr>
            <a:no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smtClean="0">
                <a:ln w="18415" cmpd="sng">
                  <a:solidFill>
                    <a:srgbClr val="FFFFFF"/>
                  </a:solidFill>
                  <a:prstDash val="solid"/>
                </a:ln>
                <a:solidFill>
                  <a:srgbClr val="FFFFFF"/>
                </a:solidFill>
                <a:latin typeface="+mj-lt"/>
              </a:rPr>
              <a:t>Back</a:t>
            </a:r>
            <a:endParaRPr lang="en-US" sz="2400" b="1" spc="150" dirty="0">
              <a:ln w="18415" cmpd="sng">
                <a:solidFill>
                  <a:srgbClr val="FFFFFF"/>
                </a:solidFill>
                <a:prstDash val="solid"/>
              </a:ln>
              <a:solidFill>
                <a:srgbClr val="FFFFFF"/>
              </a:solidFill>
              <a:latin typeface="+mj-lt"/>
            </a:endParaRPr>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02" name="Title 1"/>
          <p:cNvSpPr>
            <a:spLocks noGrp="1"/>
          </p:cNvSpPr>
          <p:nvPr>
            <p:ph type="title"/>
          </p:nvPr>
        </p:nvSpPr>
        <p:spPr>
          <a:xfrm>
            <a:off x="5410200" y="685800"/>
            <a:ext cx="3657600" cy="1143000"/>
          </a:xfrm>
        </p:spPr>
        <p:txBody>
          <a:bodyPr anchor="ctr" anchorCtr="1">
            <a:normAutofit fontScale="90000"/>
          </a:bodyPr>
          <a:lstStyle/>
          <a:p>
            <a:pPr eaLnBrk="1" hangingPunct="1"/>
            <a:r>
              <a:rPr lang="en-US" sz="4000" dirty="0" smtClean="0">
                <a:solidFill>
                  <a:srgbClr val="FFFF00"/>
                </a:solidFill>
              </a:rPr>
              <a:t>You are what You Eat: 200</a:t>
            </a:r>
          </a:p>
        </p:txBody>
      </p:sp>
      <p:sp>
        <p:nvSpPr>
          <p:cNvPr id="3" name="Content Placeholder 2"/>
          <p:cNvSpPr>
            <a:spLocks noGrp="1"/>
          </p:cNvSpPr>
          <p:nvPr>
            <p:ph idx="1"/>
          </p:nvPr>
        </p:nvSpPr>
        <p:spPr>
          <a:xfrm>
            <a:off x="457200" y="2011680"/>
            <a:ext cx="8229600" cy="3474720"/>
          </a:xfrm>
        </p:spPr>
        <p:txBody>
          <a:bodyPr/>
          <a:lstStyle/>
          <a:p>
            <a:pPr eaLnBrk="1" hangingPunct="1"/>
            <a:r>
              <a:rPr lang="en-US" i="1" dirty="0" smtClean="0">
                <a:solidFill>
                  <a:schemeClr val="tx2"/>
                </a:solidFill>
              </a:rPr>
              <a:t>Question</a:t>
            </a:r>
          </a:p>
          <a:p>
            <a:pPr>
              <a:buNone/>
            </a:pPr>
            <a:r>
              <a:rPr lang="en-US" dirty="0" smtClean="0">
                <a:solidFill>
                  <a:schemeClr val="tx2"/>
                </a:solidFill>
              </a:rPr>
              <a:t>	True or False: Eating Organically grown food reduces greenhouse gas emissions. </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26" name="Title 1"/>
          <p:cNvSpPr>
            <a:spLocks noGrp="1"/>
          </p:cNvSpPr>
          <p:nvPr>
            <p:ph type="title"/>
          </p:nvPr>
        </p:nvSpPr>
        <p:spPr>
          <a:xfrm>
            <a:off x="5410200" y="685800"/>
            <a:ext cx="3657600" cy="1143000"/>
          </a:xfrm>
        </p:spPr>
        <p:txBody>
          <a:bodyPr anchor="ctr" anchorCtr="1">
            <a:normAutofit fontScale="90000"/>
          </a:bodyPr>
          <a:lstStyle/>
          <a:p>
            <a:r>
              <a:rPr lang="en-US" dirty="0" smtClean="0">
                <a:solidFill>
                  <a:srgbClr val="FFFF00"/>
                </a:solidFill>
              </a:rPr>
              <a:t>You are what You Eat: </a:t>
            </a:r>
            <a:r>
              <a:rPr lang="en-US" sz="4000" dirty="0" smtClean="0">
                <a:solidFill>
                  <a:srgbClr val="FFFF00"/>
                </a:solidFill>
              </a:rPr>
              <a:t>400</a:t>
            </a:r>
          </a:p>
        </p:txBody>
      </p:sp>
      <p:sp>
        <p:nvSpPr>
          <p:cNvPr id="3" name="Content Placeholder 2"/>
          <p:cNvSpPr>
            <a:spLocks noGrp="1"/>
          </p:cNvSpPr>
          <p:nvPr>
            <p:ph idx="1"/>
          </p:nvPr>
        </p:nvSpPr>
        <p:spPr>
          <a:xfrm>
            <a:off x="457200" y="19812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This type of agriculture refers to growing vegetables, fruit and raising animals for food without the use of synthetic pesticides, antibiotics or added growth hormones.</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Organic Farming</a:t>
            </a:r>
          </a:p>
        </p:txBody>
      </p:sp>
      <p:sp>
        <p:nvSpPr>
          <p:cNvPr id="10" name="Rectangle 9">
            <a:hlinkClick r:id="rId2" action="ppaction://hlinksldjump"/>
          </p:cNvPr>
          <p:cNvSpPr/>
          <p:nvPr/>
        </p:nvSpPr>
        <p:spPr>
          <a:xfrm>
            <a:off x="2286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1430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50" name="Title 1"/>
          <p:cNvSpPr>
            <a:spLocks noGrp="1"/>
          </p:cNvSpPr>
          <p:nvPr>
            <p:ph type="title"/>
          </p:nvPr>
        </p:nvSpPr>
        <p:spPr>
          <a:xfrm>
            <a:off x="5410200" y="685800"/>
            <a:ext cx="3657600" cy="1143000"/>
          </a:xfrm>
        </p:spPr>
        <p:txBody>
          <a:bodyPr anchor="ctr" anchorCtr="1">
            <a:normAutofit fontScale="90000"/>
          </a:bodyPr>
          <a:lstStyle/>
          <a:p>
            <a:r>
              <a:rPr lang="en-US" dirty="0" smtClean="0">
                <a:solidFill>
                  <a:srgbClr val="FFFF00"/>
                </a:solidFill>
              </a:rPr>
              <a:t>You are what You Eat: </a:t>
            </a:r>
            <a:r>
              <a:rPr lang="en-US" sz="4000" dirty="0" smtClean="0">
                <a:solidFill>
                  <a:srgbClr val="FFFF00"/>
                </a:solidFill>
              </a:rPr>
              <a:t>600</a:t>
            </a:r>
          </a:p>
        </p:txBody>
      </p:sp>
      <p:sp>
        <p:nvSpPr>
          <p:cNvPr id="3" name="Content Placeholder 2"/>
          <p:cNvSpPr>
            <a:spLocks noGrp="1"/>
          </p:cNvSpPr>
          <p:nvPr>
            <p:ph idx="1"/>
          </p:nvPr>
        </p:nvSpPr>
        <p:spPr>
          <a:xfrm>
            <a:off x="457200" y="19812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According to the Centers for Disease Control, the use of this drug in animal agriculture to produce meat and poultry is partly responsible for the difficulty in treating infections in humans.</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Antibiotics</a:t>
            </a:r>
          </a:p>
        </p:txBody>
      </p:sp>
      <p:sp>
        <p:nvSpPr>
          <p:cNvPr id="10" name="Rectangle 9">
            <a:hlinkClick r:id="rId2" action="ppaction://hlinksldjump"/>
          </p:cNvPr>
          <p:cNvSpPr/>
          <p:nvPr/>
        </p:nvSpPr>
        <p:spPr>
          <a:xfrm>
            <a:off x="1524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smtClean="0">
                <a:ln w="18415" cmpd="sng">
                  <a:solidFill>
                    <a:srgbClr val="FFFFFF"/>
                  </a:solidFill>
                  <a:prstDash val="solid"/>
                </a:ln>
                <a:solidFill>
                  <a:srgbClr val="FFFFFF"/>
                </a:solidFill>
                <a:latin typeface="+mj-lt"/>
              </a:rPr>
              <a:t>Back</a:t>
            </a:r>
            <a:endParaRPr lang="en-US" sz="2400" b="1" spc="150" dirty="0">
              <a:ln w="18415" cmpd="sng">
                <a:solidFill>
                  <a:srgbClr val="FFFFFF"/>
                </a:solidFill>
                <a:prstDash val="solid"/>
              </a:ln>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74" name="Title 1"/>
          <p:cNvSpPr>
            <a:spLocks noGrp="1"/>
          </p:cNvSpPr>
          <p:nvPr>
            <p:ph type="title"/>
          </p:nvPr>
        </p:nvSpPr>
        <p:spPr>
          <a:xfrm>
            <a:off x="5410200" y="685800"/>
            <a:ext cx="3657600" cy="1143000"/>
          </a:xfrm>
        </p:spPr>
        <p:txBody>
          <a:bodyPr anchor="ctr" anchorCtr="1">
            <a:normAutofit fontScale="90000"/>
          </a:bodyPr>
          <a:lstStyle/>
          <a:p>
            <a:r>
              <a:rPr lang="en-US" dirty="0" smtClean="0">
                <a:solidFill>
                  <a:srgbClr val="FFFF00"/>
                </a:solidFill>
              </a:rPr>
              <a:t>You are what You Eat: </a:t>
            </a:r>
            <a:r>
              <a:rPr lang="en-US" sz="4000" dirty="0" smtClean="0">
                <a:solidFill>
                  <a:srgbClr val="FFFF00"/>
                </a:solidFill>
              </a:rPr>
              <a:t>800</a:t>
            </a:r>
          </a:p>
        </p:txBody>
      </p:sp>
      <p:sp>
        <p:nvSpPr>
          <p:cNvPr id="3" name="Content Placeholder 2"/>
          <p:cNvSpPr>
            <a:spLocks noGrp="1"/>
          </p:cNvSpPr>
          <p:nvPr>
            <p:ph idx="1"/>
          </p:nvPr>
        </p:nvSpPr>
        <p:spPr>
          <a:xfrm>
            <a:off x="457200" y="19812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Reducing consumption of this category of food will lead to significant reductions in greenhouse gas emissions and associated impacts on climate change.</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Meat</a:t>
            </a:r>
          </a:p>
        </p:txBody>
      </p:sp>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hlinkClick r:id="rId2" action="ppaction://hlinksldjump"/>
          </p:cNvPr>
          <p:cNvSpPr/>
          <p:nvPr/>
        </p:nvSpPr>
        <p:spPr>
          <a:xfrm>
            <a:off x="152400" y="5867400"/>
            <a:ext cx="990600" cy="461665"/>
          </a:xfrm>
          <a:prstGeom prst="rect">
            <a:avLst/>
          </a:prstGeom>
          <a:noFill/>
        </p:spPr>
        <p:txBody>
          <a:bodyPr>
            <a:no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dirty="0">
              <a:latin typeface="+mj-lt"/>
            </a:endParaRPr>
          </a:p>
        </p:txBody>
      </p:sp>
      <p:sp>
        <p:nvSpPr>
          <p:cNvPr id="3" name="Content Placeholder 2"/>
          <p:cNvSpPr>
            <a:spLocks noGrp="1"/>
          </p:cNvSpPr>
          <p:nvPr>
            <p:ph idx="1"/>
          </p:nvPr>
        </p:nvSpPr>
        <p:spPr>
          <a:xfrm>
            <a:off x="457200" y="16764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According to the Environmental Working Group, the twelve fruits and vegetables which have the highest pesticide residues are referred to as this.  Examples include potatoes, apples, cucumbers and spinach. </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Dirty Dozen</a:t>
            </a:r>
            <a:endParaRPr lang="en-US" dirty="0" smtClean="0">
              <a:solidFill>
                <a:schemeClr val="bg1"/>
              </a:solidFill>
            </a:endParaRPr>
          </a:p>
        </p:txBody>
      </p:sp>
      <p:sp>
        <p:nvSpPr>
          <p:cNvPr id="10" name="Rectangle 9">
            <a:hlinkClick r:id="rId2" action="ppaction://hlinksldjump"/>
          </p:cNvPr>
          <p:cNvSpPr/>
          <p:nvPr/>
        </p:nvSpPr>
        <p:spPr>
          <a:xfrm>
            <a:off x="152400" y="5867400"/>
            <a:ext cx="1066800" cy="461665"/>
          </a:xfrm>
          <a:prstGeom prst="rect">
            <a:avLst/>
          </a:prstGeom>
          <a:noFill/>
        </p:spPr>
        <p:txBody>
          <a:bodyPr wrap="square">
            <a:no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
        <p:nvSpPr>
          <p:cNvPr id="8" name="Round Diagonal Corner Rectangle 7"/>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dirty="0" smtClean="0">
                <a:solidFill>
                  <a:srgbClr val="FFFF00"/>
                </a:solidFill>
                <a:latin typeface="+mj-lt"/>
              </a:rPr>
              <a:t>You are what You Eat: 1000</a:t>
            </a:r>
            <a:endParaRPr lang="en-US" sz="36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fontAlgn="auto">
              <a:spcBef>
                <a:spcPts val="0"/>
              </a:spcBef>
              <a:spcAft>
                <a:spcPts val="0"/>
              </a:spcAft>
              <a:defRPr/>
            </a:pPr>
            <a:endParaRPr lang="en-US"/>
          </a:p>
        </p:txBody>
      </p:sp>
      <p:sp>
        <p:nvSpPr>
          <p:cNvPr id="30722" name="Title 1"/>
          <p:cNvSpPr>
            <a:spLocks noGrp="1"/>
          </p:cNvSpPr>
          <p:nvPr>
            <p:ph type="title"/>
          </p:nvPr>
        </p:nvSpPr>
        <p:spPr>
          <a:xfrm>
            <a:off x="5410200" y="685800"/>
            <a:ext cx="3657600" cy="1143000"/>
          </a:xfrm>
        </p:spPr>
        <p:txBody>
          <a:bodyPr anchor="ctr" anchorCtr="1">
            <a:noAutofit/>
          </a:bodyPr>
          <a:lstStyle/>
          <a:p>
            <a:pPr eaLnBrk="1" hangingPunct="1"/>
            <a:r>
              <a:rPr lang="en-US" sz="4000" dirty="0" smtClean="0">
                <a:solidFill>
                  <a:srgbClr val="FFFF00"/>
                </a:solidFill>
              </a:rPr>
              <a:t>Chemical Soup: 200</a:t>
            </a:r>
          </a:p>
        </p:txBody>
      </p:sp>
      <p:sp>
        <p:nvSpPr>
          <p:cNvPr id="3" name="Content Placeholder 2"/>
          <p:cNvSpPr>
            <a:spLocks noGrp="1"/>
          </p:cNvSpPr>
          <p:nvPr>
            <p:ph idx="1"/>
          </p:nvPr>
        </p:nvSpPr>
        <p:spPr>
          <a:xfrm>
            <a:off x="457200" y="19812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Instead of using single use batteries that may contain lead, nickel or cadmium, use this type of battery to reduce the quantity and toxicity of waste.</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Rechargeable</a:t>
            </a:r>
          </a:p>
        </p:txBody>
      </p:sp>
      <p:sp>
        <p:nvSpPr>
          <p:cNvPr id="10" name="Rectangle 9">
            <a:hlinkClick r:id="rId2" action="ppaction://hlinksldjump"/>
          </p:cNvPr>
          <p:cNvSpPr/>
          <p:nvPr/>
        </p:nvSpPr>
        <p:spPr>
          <a:xfrm>
            <a:off x="152400" y="5867400"/>
            <a:ext cx="10668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1430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746" name="Title 1"/>
          <p:cNvSpPr>
            <a:spLocks noGrp="1"/>
          </p:cNvSpPr>
          <p:nvPr>
            <p:ph type="title"/>
          </p:nvPr>
        </p:nvSpPr>
        <p:spPr>
          <a:xfrm>
            <a:off x="5410200" y="685800"/>
            <a:ext cx="3657600" cy="1143000"/>
          </a:xfrm>
        </p:spPr>
        <p:txBody>
          <a:bodyPr anchor="ctr" anchorCtr="1">
            <a:noAutofit/>
          </a:bodyPr>
          <a:lstStyle/>
          <a:p>
            <a:pPr eaLnBrk="1" hangingPunct="1"/>
            <a:r>
              <a:rPr lang="en-US" sz="4000" dirty="0" smtClean="0">
                <a:solidFill>
                  <a:srgbClr val="FFFF00"/>
                </a:solidFill>
              </a:rPr>
              <a:t>Chemical Soup: 400</a:t>
            </a:r>
          </a:p>
        </p:txBody>
      </p:sp>
      <p:sp>
        <p:nvSpPr>
          <p:cNvPr id="3" name="Content Placeholder 2"/>
          <p:cNvSpPr>
            <a:spLocks noGrp="1"/>
          </p:cNvSpPr>
          <p:nvPr>
            <p:ph idx="1"/>
          </p:nvPr>
        </p:nvSpPr>
        <p:spPr>
          <a:xfrm>
            <a:off x="457200" y="19812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This highly toxic element traditionally used by health care providers in thermometers and blood pressure cuffs, poses a substantial safety and disposal risk.</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Mercury</a:t>
            </a:r>
          </a:p>
        </p:txBody>
      </p:sp>
      <p:sp>
        <p:nvSpPr>
          <p:cNvPr id="10" name="Rectangle 9">
            <a:hlinkClick r:id="rId2" action="ppaction://hlinksldjump"/>
          </p:cNvPr>
          <p:cNvSpPr/>
          <p:nvPr/>
        </p:nvSpPr>
        <p:spPr>
          <a:xfrm>
            <a:off x="1524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808038"/>
            <a:ext cx="8229600" cy="487362"/>
          </a:xfrm>
        </p:spPr>
        <p:txBody>
          <a:bodyPr>
            <a:normAutofit fontScale="90000"/>
          </a:bodyPr>
          <a:lstStyle/>
          <a:p>
            <a:pPr algn="ctr" eaLnBrk="1" hangingPunct="1"/>
            <a:r>
              <a:rPr lang="en-US" sz="4000" dirty="0" smtClean="0">
                <a:solidFill>
                  <a:schemeClr val="bg2">
                    <a:lumMod val="25000"/>
                  </a:schemeClr>
                </a:solidFill>
              </a:rPr>
              <a:t>Eco Hospital Jeopardy</a:t>
            </a:r>
          </a:p>
        </p:txBody>
      </p:sp>
      <p:graphicFrame>
        <p:nvGraphicFramePr>
          <p:cNvPr id="14390" name="Group 54"/>
          <p:cNvGraphicFramePr>
            <a:graphicFrameLocks noGrp="1"/>
          </p:cNvGraphicFramePr>
          <p:nvPr>
            <p:ph idx="1"/>
          </p:nvPr>
        </p:nvGraphicFramePr>
        <p:xfrm>
          <a:off x="457200" y="1428750"/>
          <a:ext cx="8229600" cy="4438650"/>
        </p:xfrm>
        <a:graphic>
          <a:graphicData uri="http://schemas.openxmlformats.org/drawingml/2006/table">
            <a:tbl>
              <a:tblPr>
                <a:tableStyleId>{775DCB02-9BB8-47FD-8907-85C794F793BA}</a:tableStyleId>
              </a:tblPr>
              <a:tblGrid>
                <a:gridCol w="1646238"/>
                <a:gridCol w="1646237"/>
                <a:gridCol w="1644650"/>
                <a:gridCol w="1646238"/>
                <a:gridCol w="1646237"/>
              </a:tblGrid>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H2O</a:t>
                      </a:r>
                      <a:endParaRPr kumimoji="0" lang="en-US" sz="1800" b="1" i="0" u="none" strike="noStrike" cap="none" normalizeH="0" baseline="0" dirty="0" smtClean="0">
                        <a:ln>
                          <a:noFill/>
                        </a:ln>
                        <a:solidFill>
                          <a:srgbClr val="FFFFFF"/>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Power Down</a:t>
                      </a:r>
                      <a:endParaRPr kumimoji="0" lang="en-US" sz="1800" b="1" i="0" u="none" strike="noStrike" cap="none" normalizeH="0" baseline="0" dirty="0" smtClean="0">
                        <a:ln>
                          <a:noFill/>
                        </a:ln>
                        <a:solidFill>
                          <a:srgbClr val="FFFFFF"/>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You are What you Eat</a:t>
                      </a:r>
                      <a:endParaRPr kumimoji="0" lang="en-US" sz="1800" b="1" i="0" u="none" strike="noStrike" cap="none" normalizeH="0" baseline="0" dirty="0" smtClean="0">
                        <a:ln>
                          <a:noFill/>
                        </a:ln>
                        <a:solidFill>
                          <a:srgbClr val="FFFFFF"/>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Chemical Soup</a:t>
                      </a:r>
                      <a:endParaRPr kumimoji="0" lang="en-US" sz="1800" b="1" i="0" u="none" strike="noStrike" cap="none" normalizeH="0" baseline="0" dirty="0" smtClean="0">
                        <a:ln>
                          <a:noFill/>
                        </a:ln>
                        <a:solidFill>
                          <a:srgbClr val="FFFFFF"/>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Who Am I?</a:t>
                      </a:r>
                      <a:endParaRPr kumimoji="0" lang="en-US" sz="1800" b="1" i="0" u="none" strike="noStrike" cap="none" normalizeH="0" baseline="0" dirty="0" smtClean="0">
                        <a:ln>
                          <a:noFill/>
                        </a:ln>
                        <a:solidFill>
                          <a:srgbClr val="FFFFFF"/>
                        </a:solidFill>
                        <a:effectLst/>
                        <a:latin typeface="Constantia" pitchFamily="18" charset="0"/>
                      </a:endParaRPr>
                    </a:p>
                  </a:txBody>
                  <a:tcPr anchor="ctr" horzOverflow="overflow"/>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2" action="ppaction://hlinksldjump"/>
                        </a:rPr>
                        <a:t>200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3" action="ppaction://hlinksldjump"/>
                        </a:rPr>
                        <a:t>200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4" action="ppaction://hlinksldjump"/>
                        </a:rPr>
                        <a:t>200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5" action="ppaction://hlinksldjump"/>
                        </a:rPr>
                        <a:t>200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6" action="ppaction://hlinksldjump"/>
                        </a:rPr>
                        <a:t>200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r>
              <a:tr h="736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7" action="ppaction://hlinksldjump"/>
                        </a:rPr>
                        <a:t>400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8" action="ppaction://hlinksldjump"/>
                        </a:rPr>
                        <a:t>400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9" action="ppaction://hlinksldjump"/>
                        </a:rPr>
                        <a:t>400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0" action="ppaction://hlinksldjump"/>
                        </a:rPr>
                        <a:t>400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1" action="ppaction://hlinksldjump"/>
                        </a:rPr>
                        <a:t>400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r>
              <a:tr h="736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2" action="ppaction://hlinksldjump"/>
                        </a:rPr>
                        <a:t>600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3" action="ppaction://hlinksldjump"/>
                        </a:rPr>
                        <a:t>600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4" action="ppaction://hlinksldjump"/>
                        </a:rPr>
                        <a:t>600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5" action="ppaction://hlinksldjump"/>
                        </a:rPr>
                        <a:t>600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6" action="ppaction://hlinksldjump"/>
                        </a:rPr>
                        <a:t>600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r>
              <a:tr h="736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7" action="ppaction://hlinksldjump"/>
                        </a:rPr>
                        <a:t>800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8" action="ppaction://hlinksldjump"/>
                        </a:rPr>
                        <a:t>800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19" action="ppaction://hlinksldjump"/>
                        </a:rPr>
                        <a:t>800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20" action="ppaction://hlinksldjump"/>
                        </a:rPr>
                        <a:t>800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21" action="ppaction://hlinksldjump"/>
                        </a:rPr>
                        <a:t>800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r>
              <a:tr h="742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22" action="ppaction://hlinksldjump"/>
                        </a:rPr>
                        <a:t>1000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smtClean="0">
                          <a:ln>
                            <a:noFill/>
                          </a:ln>
                          <a:solidFill>
                            <a:schemeClr val="tx2">
                              <a:lumMod val="75000"/>
                            </a:schemeClr>
                          </a:solidFill>
                          <a:effectLst/>
                          <a:hlinkClick r:id="rId23" action="ppaction://hlinksldjump"/>
                        </a:rPr>
                        <a:t>1000</a:t>
                      </a:r>
                      <a:endParaRPr kumimoji="0" lang="en-US" sz="2000" b="0" i="0" u="none" strike="noStrike" cap="none" normalizeH="0" baseline="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smtClean="0">
                          <a:ln>
                            <a:noFill/>
                          </a:ln>
                          <a:solidFill>
                            <a:schemeClr val="tx2">
                              <a:lumMod val="75000"/>
                            </a:schemeClr>
                          </a:solidFill>
                          <a:effectLst/>
                          <a:hlinkClick r:id="rId24" action="ppaction://hlinksldjump"/>
                        </a:rPr>
                        <a:t>1000</a:t>
                      </a:r>
                      <a:endParaRPr kumimoji="0" lang="en-US" sz="2000" b="0" i="0" u="none" strike="noStrike" cap="none" normalizeH="0" baseline="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25" action="ppaction://hlinksldjump"/>
                        </a:rPr>
                        <a:t>1000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2">
                              <a:lumMod val="75000"/>
                            </a:schemeClr>
                          </a:solidFill>
                          <a:effectLst/>
                          <a:hlinkClick r:id="rId26" action="ppaction://hlinksldjump"/>
                        </a:rPr>
                        <a:t>1000</a:t>
                      </a:r>
                      <a:endParaRPr kumimoji="0" lang="en-US" sz="2000" b="0" i="0" u="none" strike="noStrike" cap="none" normalizeH="0" baseline="0" dirty="0" smtClean="0">
                        <a:ln>
                          <a:noFill/>
                        </a:ln>
                        <a:solidFill>
                          <a:schemeClr val="tx2">
                            <a:lumMod val="75000"/>
                          </a:schemeClr>
                        </a:solidFill>
                        <a:effectLst/>
                        <a:latin typeface="Constantia" pitchFamily="18" charset="0"/>
                      </a:endParaRPr>
                    </a:p>
                  </a:txBody>
                  <a:tcPr anchor="ctr" horzOverflow="overflow"/>
                </a:tc>
              </a:tr>
            </a:tbl>
          </a:graphicData>
        </a:graphic>
      </p:graphicFrame>
      <p:graphicFrame>
        <p:nvGraphicFramePr>
          <p:cNvPr id="6" name="Table 5"/>
          <p:cNvGraphicFramePr>
            <a:graphicFrameLocks noGrp="1"/>
          </p:cNvGraphicFramePr>
          <p:nvPr/>
        </p:nvGraphicFramePr>
        <p:xfrm>
          <a:off x="457200" y="6019799"/>
          <a:ext cx="8229600" cy="396240"/>
        </p:xfrm>
        <a:graphic>
          <a:graphicData uri="http://schemas.openxmlformats.org/drawingml/2006/table">
            <a:tbl>
              <a:tblPr firstRow="1" bandRow="1">
                <a:tableStyleId>{5C22544A-7EE6-4342-B048-85BDC9FD1C3A}</a:tableStyleId>
              </a:tblPr>
              <a:tblGrid>
                <a:gridCol w="8229600"/>
              </a:tblGrid>
              <a:tr h="365759">
                <a:tc>
                  <a:txBody>
                    <a:bodyPr/>
                    <a:lstStyle/>
                    <a:p>
                      <a:pPr algn="ctr"/>
                      <a:r>
                        <a:rPr lang="en-US" sz="20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mj-lt"/>
                          <a:hlinkClick r:id="rId27" action="ppaction://hlinksldjump"/>
                        </a:rPr>
                        <a:t>Bonus Question: 5000 pts</a:t>
                      </a:r>
                      <a:endParaRPr lang="en-US" sz="20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mj-lt"/>
                      </a:endParaRPr>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fontAlgn="auto">
              <a:spcBef>
                <a:spcPts val="0"/>
              </a:spcBef>
              <a:spcAft>
                <a:spcPts val="0"/>
              </a:spcAft>
              <a:defRPr/>
            </a:pPr>
            <a:endParaRPr lang="en-US"/>
          </a:p>
        </p:txBody>
      </p:sp>
      <p:sp>
        <p:nvSpPr>
          <p:cNvPr id="32770" name="Title 1"/>
          <p:cNvSpPr>
            <a:spLocks noGrp="1"/>
          </p:cNvSpPr>
          <p:nvPr>
            <p:ph type="title"/>
          </p:nvPr>
        </p:nvSpPr>
        <p:spPr>
          <a:xfrm>
            <a:off x="5410200" y="685800"/>
            <a:ext cx="3657600" cy="1143000"/>
          </a:xfrm>
        </p:spPr>
        <p:txBody>
          <a:bodyPr anchor="ctr" anchorCtr="1">
            <a:noAutofit/>
          </a:bodyPr>
          <a:lstStyle/>
          <a:p>
            <a:pPr eaLnBrk="1" hangingPunct="1"/>
            <a:r>
              <a:rPr lang="en-US" sz="4000" dirty="0" smtClean="0">
                <a:solidFill>
                  <a:srgbClr val="FFFF00"/>
                </a:solidFill>
              </a:rPr>
              <a:t>Chemical Soup: 600</a:t>
            </a:r>
          </a:p>
        </p:txBody>
      </p:sp>
      <p:sp>
        <p:nvSpPr>
          <p:cNvPr id="3" name="Content Placeholder 2"/>
          <p:cNvSpPr>
            <a:spLocks noGrp="1"/>
          </p:cNvSpPr>
          <p:nvPr>
            <p:ph idx="1"/>
          </p:nvPr>
        </p:nvSpPr>
        <p:spPr/>
        <p:txBody>
          <a:bodyPr/>
          <a:lstStyle/>
          <a:p>
            <a:pPr eaLnBrk="1" hangingPunct="1"/>
            <a:r>
              <a:rPr lang="en-US" i="1" dirty="0" smtClean="0">
                <a:solidFill>
                  <a:schemeClr val="tx2"/>
                </a:solidFill>
              </a:rPr>
              <a:t>Question</a:t>
            </a:r>
          </a:p>
          <a:p>
            <a:pPr>
              <a:buNone/>
            </a:pPr>
            <a:r>
              <a:rPr lang="en-US" dirty="0" smtClean="0">
                <a:solidFill>
                  <a:schemeClr val="tx2"/>
                </a:solidFill>
              </a:rPr>
              <a:t>	This common respiratory condition is the main cause of hospitalization and illness in children.</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Asthma</a:t>
            </a:r>
          </a:p>
        </p:txBody>
      </p:sp>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hlinkClick r:id="rId2" action="ppaction://hlinksldjump"/>
          </p:cNvPr>
          <p:cNvSpPr/>
          <p:nvPr/>
        </p:nvSpPr>
        <p:spPr>
          <a:xfrm>
            <a:off x="152400" y="5867400"/>
            <a:ext cx="10668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1430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794" name="Title 1"/>
          <p:cNvSpPr>
            <a:spLocks noGrp="1"/>
          </p:cNvSpPr>
          <p:nvPr>
            <p:ph type="title"/>
          </p:nvPr>
        </p:nvSpPr>
        <p:spPr>
          <a:xfrm>
            <a:off x="5410200" y="685800"/>
            <a:ext cx="3657600" cy="1143000"/>
          </a:xfrm>
        </p:spPr>
        <p:txBody>
          <a:bodyPr anchor="ctr" anchorCtr="1">
            <a:noAutofit/>
          </a:bodyPr>
          <a:lstStyle/>
          <a:p>
            <a:pPr eaLnBrk="1" hangingPunct="1"/>
            <a:r>
              <a:rPr lang="en-US" sz="4000" dirty="0" smtClean="0">
                <a:solidFill>
                  <a:srgbClr val="FFFF00"/>
                </a:solidFill>
              </a:rPr>
              <a:t>Chemical Soup: 800</a:t>
            </a:r>
          </a:p>
        </p:txBody>
      </p:sp>
      <p:sp>
        <p:nvSpPr>
          <p:cNvPr id="3" name="Content Placeholder 2"/>
          <p:cNvSpPr>
            <a:spLocks noGrp="1"/>
          </p:cNvSpPr>
          <p:nvPr>
            <p:ph idx="1"/>
          </p:nvPr>
        </p:nvSpPr>
        <p:spPr>
          <a:xfrm>
            <a:off x="457200" y="21336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Carpooling, bicycling, walking, or taking the bus  to work instead of single occupancy car travel will reduce this type of emission.</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CO2</a:t>
            </a:r>
          </a:p>
        </p:txBody>
      </p:sp>
      <p:sp>
        <p:nvSpPr>
          <p:cNvPr id="10" name="Rectangle 9">
            <a:hlinkClick r:id="rId2" action="ppaction://hlinksldjump"/>
          </p:cNvPr>
          <p:cNvSpPr/>
          <p:nvPr/>
        </p:nvSpPr>
        <p:spPr>
          <a:xfrm>
            <a:off x="1524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818" name="Title 1"/>
          <p:cNvSpPr>
            <a:spLocks noGrp="1"/>
          </p:cNvSpPr>
          <p:nvPr>
            <p:ph type="title"/>
          </p:nvPr>
        </p:nvSpPr>
        <p:spPr>
          <a:xfrm>
            <a:off x="5410200" y="685800"/>
            <a:ext cx="3657600" cy="1143000"/>
          </a:xfrm>
        </p:spPr>
        <p:txBody>
          <a:bodyPr anchor="ctr" anchorCtr="1">
            <a:noAutofit/>
          </a:bodyPr>
          <a:lstStyle/>
          <a:p>
            <a:pPr eaLnBrk="1" hangingPunct="1"/>
            <a:r>
              <a:rPr lang="en-US" sz="4000" dirty="0" smtClean="0">
                <a:solidFill>
                  <a:srgbClr val="FFFF00"/>
                </a:solidFill>
              </a:rPr>
              <a:t>Chemical Soup: 1000</a:t>
            </a:r>
          </a:p>
        </p:txBody>
      </p:sp>
      <p:sp>
        <p:nvSpPr>
          <p:cNvPr id="3" name="Content Placeholder 2"/>
          <p:cNvSpPr>
            <a:spLocks noGrp="1"/>
          </p:cNvSpPr>
          <p:nvPr>
            <p:ph idx="1"/>
          </p:nvPr>
        </p:nvSpPr>
        <p:spPr>
          <a:xfrm>
            <a:off x="457200" y="19812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The average woman uses and consumes seven pounds of this substance per decade, which is a byproduct of oil drilling and is a main ingredient in conventional lip gloss products.</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Petroleum Jelly</a:t>
            </a:r>
          </a:p>
          <a:p>
            <a:pPr eaLnBrk="1" hangingPunct="1">
              <a:buFont typeface="Arial" charset="0"/>
              <a:buNone/>
            </a:pPr>
            <a:endParaRPr lang="en-US" dirty="0" smtClean="0">
              <a:solidFill>
                <a:schemeClr val="tx2"/>
              </a:solidFill>
            </a:endParaRPr>
          </a:p>
          <a:p>
            <a:pPr eaLnBrk="1" hangingPunct="1"/>
            <a:endParaRPr lang="en-US" dirty="0" smtClean="0">
              <a:solidFill>
                <a:schemeClr val="tx2"/>
              </a:solidFill>
            </a:endParaRPr>
          </a:p>
        </p:txBody>
      </p:sp>
      <p:sp>
        <p:nvSpPr>
          <p:cNvPr id="11" name="Left Arrow 10">
            <a:hlinkClick r:id="rId2" action="ppaction://hlinksldjump"/>
          </p:cNvPr>
          <p:cNvSpPr/>
          <p:nvPr/>
        </p:nvSpPr>
        <p:spPr>
          <a:xfrm>
            <a:off x="0" y="5867400"/>
            <a:ext cx="11430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hlinkClick r:id="rId2" action="ppaction://hlinksldjump"/>
          </p:cNvPr>
          <p:cNvSpPr/>
          <p:nvPr/>
        </p:nvSpPr>
        <p:spPr>
          <a:xfrm>
            <a:off x="1524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842" name="Title 1"/>
          <p:cNvSpPr>
            <a:spLocks noGrp="1"/>
          </p:cNvSpPr>
          <p:nvPr>
            <p:ph type="title"/>
          </p:nvPr>
        </p:nvSpPr>
        <p:spPr>
          <a:xfrm>
            <a:off x="5410200" y="685800"/>
            <a:ext cx="3657600" cy="1143000"/>
          </a:xfrm>
        </p:spPr>
        <p:txBody>
          <a:bodyPr anchor="ctr" anchorCtr="1">
            <a:normAutofit/>
          </a:bodyPr>
          <a:lstStyle/>
          <a:p>
            <a:pPr eaLnBrk="1" hangingPunct="1"/>
            <a:r>
              <a:rPr lang="en-US" sz="4000" dirty="0" smtClean="0">
                <a:solidFill>
                  <a:srgbClr val="FFFF00"/>
                </a:solidFill>
              </a:rPr>
              <a:t>Who am I?: 200</a:t>
            </a:r>
          </a:p>
        </p:txBody>
      </p:sp>
      <p:sp>
        <p:nvSpPr>
          <p:cNvPr id="3" name="Content Placeholder 2"/>
          <p:cNvSpPr>
            <a:spLocks noGrp="1"/>
          </p:cNvSpPr>
          <p:nvPr>
            <p:ph idx="1"/>
          </p:nvPr>
        </p:nvSpPr>
        <p:spPr>
          <a:xfrm>
            <a:off x="457200" y="19812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Responsible for the team that creates the daily menu and often features locally sourced, heart healthy, nutritious, and delicious menu items for staff, patients, and visitors.</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Food Service Manager</a:t>
            </a:r>
          </a:p>
        </p:txBody>
      </p:sp>
      <p:sp>
        <p:nvSpPr>
          <p:cNvPr id="11" name="Left Arrow 10">
            <a:hlinkClick r:id="rId3" action="ppaction://hlinksldjump"/>
          </p:cNvPr>
          <p:cNvSpPr/>
          <p:nvPr/>
        </p:nvSpPr>
        <p:spPr>
          <a:xfrm>
            <a:off x="0" y="5867400"/>
            <a:ext cx="11430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hlinkClick r:id="rId3"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866" name="Title 1"/>
          <p:cNvSpPr>
            <a:spLocks noGrp="1"/>
          </p:cNvSpPr>
          <p:nvPr>
            <p:ph type="title"/>
          </p:nvPr>
        </p:nvSpPr>
        <p:spPr>
          <a:xfrm>
            <a:off x="5410200" y="685800"/>
            <a:ext cx="3657600" cy="1143000"/>
          </a:xfrm>
        </p:spPr>
        <p:txBody>
          <a:bodyPr anchor="ctr" anchorCtr="1">
            <a:normAutofit/>
          </a:bodyPr>
          <a:lstStyle/>
          <a:p>
            <a:pPr eaLnBrk="1" hangingPunct="1"/>
            <a:r>
              <a:rPr lang="en-US" sz="4000" dirty="0" smtClean="0">
                <a:solidFill>
                  <a:srgbClr val="FFFF00"/>
                </a:solidFill>
              </a:rPr>
              <a:t>Who am I?: 400</a:t>
            </a:r>
          </a:p>
        </p:txBody>
      </p:sp>
      <p:sp>
        <p:nvSpPr>
          <p:cNvPr id="3" name="Content Placeholder 2"/>
          <p:cNvSpPr>
            <a:spLocks noGrp="1"/>
          </p:cNvSpPr>
          <p:nvPr>
            <p:ph idx="1"/>
          </p:nvPr>
        </p:nvSpPr>
        <p:spPr>
          <a:xfrm>
            <a:off x="457200" y="19812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Charged with procuring environmentally preferred products, this person often finds local or global organizations to receive the hospital’s donations of surplus supplies and items.</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effectLst>
                  <a:glow rad="139700">
                    <a:schemeClr val="accent6">
                      <a:satMod val="175000"/>
                      <a:alpha val="40000"/>
                    </a:schemeClr>
                  </a:glow>
                </a:effectLst>
              </a:rPr>
              <a:t>	Purchasing Manager  or Materials Manager</a:t>
            </a:r>
          </a:p>
        </p:txBody>
      </p:sp>
      <p:sp>
        <p:nvSpPr>
          <p:cNvPr id="11" name="Left Arrow 10">
            <a:hlinkClick r:id="rId2" action="ppaction://hlinksldjump"/>
          </p:cNvPr>
          <p:cNvSpPr/>
          <p:nvPr/>
        </p:nvSpPr>
        <p:spPr>
          <a:xfrm>
            <a:off x="0" y="5867400"/>
            <a:ext cx="11430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hlinkClick r:id="rId2" action="ppaction://hlinksldjump"/>
          </p:cNvPr>
          <p:cNvSpPr/>
          <p:nvPr/>
        </p:nvSpPr>
        <p:spPr>
          <a:xfrm>
            <a:off x="1524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1430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890" name="Title 1"/>
          <p:cNvSpPr>
            <a:spLocks noGrp="1"/>
          </p:cNvSpPr>
          <p:nvPr>
            <p:ph type="title"/>
          </p:nvPr>
        </p:nvSpPr>
        <p:spPr>
          <a:xfrm>
            <a:off x="5410200" y="685800"/>
            <a:ext cx="3657600" cy="1143000"/>
          </a:xfrm>
        </p:spPr>
        <p:txBody>
          <a:bodyPr anchor="ctr" anchorCtr="1">
            <a:normAutofit/>
          </a:bodyPr>
          <a:lstStyle/>
          <a:p>
            <a:pPr eaLnBrk="1" hangingPunct="1"/>
            <a:r>
              <a:rPr lang="en-US" sz="4000" dirty="0" smtClean="0">
                <a:solidFill>
                  <a:srgbClr val="FFFF00"/>
                </a:solidFill>
              </a:rPr>
              <a:t>Who am I?: 600</a:t>
            </a:r>
          </a:p>
        </p:txBody>
      </p:sp>
      <p:sp>
        <p:nvSpPr>
          <p:cNvPr id="3" name="Content Placeholder 2"/>
          <p:cNvSpPr>
            <a:spLocks noGrp="1"/>
          </p:cNvSpPr>
          <p:nvPr>
            <p:ph idx="1"/>
          </p:nvPr>
        </p:nvSpPr>
        <p:spPr>
          <a:xfrm>
            <a:off x="457200" y="19050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This person often wears “many” hats in the hospital, often leads the green team, and coordinates with all departments to ensure environmental sustainability goals are met.</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Sustainability Coordinator or Manager</a:t>
            </a:r>
          </a:p>
        </p:txBody>
      </p:sp>
      <p:sp>
        <p:nvSpPr>
          <p:cNvPr id="10" name="Rectangle 9">
            <a:hlinkClick r:id="rId2" action="ppaction://hlinksldjump"/>
          </p:cNvPr>
          <p:cNvSpPr/>
          <p:nvPr/>
        </p:nvSpPr>
        <p:spPr>
          <a:xfrm>
            <a:off x="1524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1430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914" name="Title 1"/>
          <p:cNvSpPr>
            <a:spLocks noGrp="1"/>
          </p:cNvSpPr>
          <p:nvPr>
            <p:ph type="title"/>
          </p:nvPr>
        </p:nvSpPr>
        <p:spPr>
          <a:xfrm>
            <a:off x="5410200" y="685800"/>
            <a:ext cx="3657600" cy="1143000"/>
          </a:xfrm>
        </p:spPr>
        <p:txBody>
          <a:bodyPr anchor="ctr" anchorCtr="1">
            <a:normAutofit/>
          </a:bodyPr>
          <a:lstStyle/>
          <a:p>
            <a:pPr eaLnBrk="1" hangingPunct="1"/>
            <a:r>
              <a:rPr lang="en-US" sz="4000" dirty="0" smtClean="0">
                <a:solidFill>
                  <a:srgbClr val="FFFF00"/>
                </a:solidFill>
              </a:rPr>
              <a:t>Who am I?: 800</a:t>
            </a:r>
          </a:p>
        </p:txBody>
      </p:sp>
      <p:sp>
        <p:nvSpPr>
          <p:cNvPr id="3" name="Content Placeholder 2"/>
          <p:cNvSpPr>
            <a:spLocks noGrp="1"/>
          </p:cNvSpPr>
          <p:nvPr>
            <p:ph idx="1"/>
          </p:nvPr>
        </p:nvSpPr>
        <p:spPr>
          <a:xfrm>
            <a:off x="457200" y="16764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A member of the “most trusted profession,” this person works closely with patients, and is often referred to as being on the “front line” of healthcare sustainability. Their buy-in is key for any environmental health program to work.</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Nurse</a:t>
            </a:r>
          </a:p>
        </p:txBody>
      </p:sp>
      <p:sp>
        <p:nvSpPr>
          <p:cNvPr id="10" name="Rectangle 9">
            <a:hlinkClick r:id="rId2" action="ppaction://hlinksldjump"/>
          </p:cNvPr>
          <p:cNvSpPr/>
          <p:nvPr/>
        </p:nvSpPr>
        <p:spPr>
          <a:xfrm>
            <a:off x="1524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1430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1816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938" name="Title 1"/>
          <p:cNvSpPr>
            <a:spLocks noGrp="1"/>
          </p:cNvSpPr>
          <p:nvPr>
            <p:ph type="title"/>
          </p:nvPr>
        </p:nvSpPr>
        <p:spPr>
          <a:xfrm>
            <a:off x="5181600" y="685800"/>
            <a:ext cx="3657600" cy="1143000"/>
          </a:xfrm>
        </p:spPr>
        <p:txBody>
          <a:bodyPr>
            <a:noAutofit/>
          </a:bodyPr>
          <a:lstStyle/>
          <a:p>
            <a:pPr algn="ctr" eaLnBrk="1" hangingPunct="1"/>
            <a:r>
              <a:rPr lang="en-US" sz="4000" dirty="0" smtClean="0">
                <a:solidFill>
                  <a:srgbClr val="FFFF00"/>
                </a:solidFill>
              </a:rPr>
              <a:t>Who am I?: 1000</a:t>
            </a:r>
          </a:p>
        </p:txBody>
      </p:sp>
      <p:sp>
        <p:nvSpPr>
          <p:cNvPr id="3" name="Content Placeholder 2"/>
          <p:cNvSpPr>
            <a:spLocks noGrp="1"/>
          </p:cNvSpPr>
          <p:nvPr>
            <p:ph idx="1"/>
          </p:nvPr>
        </p:nvSpPr>
        <p:spPr>
          <a:xfrm>
            <a:off x="457200" y="1676400"/>
            <a:ext cx="8229600" cy="4325112"/>
          </a:xfrm>
        </p:spPr>
        <p:txBody>
          <a:bodyPr/>
          <a:lstStyle/>
          <a:p>
            <a:pPr eaLnBrk="1" hangingPunct="1"/>
            <a:r>
              <a:rPr lang="en-US" i="1" dirty="0" smtClean="0">
                <a:solidFill>
                  <a:schemeClr val="tx2"/>
                </a:solidFill>
                <a:effectLst/>
              </a:rPr>
              <a:t>Question</a:t>
            </a:r>
          </a:p>
          <a:p>
            <a:pPr>
              <a:buNone/>
            </a:pPr>
            <a:r>
              <a:rPr lang="en-US" dirty="0" smtClean="0">
                <a:solidFill>
                  <a:schemeClr val="tx2"/>
                </a:solidFill>
                <a:effectLst/>
              </a:rPr>
              <a:t>	</a:t>
            </a:r>
            <a:r>
              <a:rPr lang="en-US" dirty="0" smtClean="0">
                <a:solidFill>
                  <a:schemeClr val="tx2"/>
                </a:solidFill>
              </a:rPr>
              <a:t>Helping to reduce hospital acquired infections, this front line person is often charged with following green cleaning protocols, sorting recyclables, and carrying the compostable items to the composting bins.</a:t>
            </a:r>
          </a:p>
          <a:p>
            <a:pPr>
              <a:buNone/>
            </a:pPr>
            <a:endParaRPr lang="en-US" dirty="0" smtClean="0">
              <a:solidFill>
                <a:schemeClr val="tx2"/>
              </a:solidFill>
              <a:effectLst/>
            </a:endParaRPr>
          </a:p>
          <a:p>
            <a:pPr eaLnBrk="1" hangingPunct="1"/>
            <a:r>
              <a:rPr lang="en-US" i="1" dirty="0" smtClean="0">
                <a:solidFill>
                  <a:schemeClr val="tx2"/>
                </a:solidFill>
                <a:effectLst/>
              </a:rPr>
              <a:t>Answer</a:t>
            </a:r>
          </a:p>
          <a:p>
            <a:pPr eaLnBrk="1" hangingPunct="1">
              <a:buFont typeface="Arial" charset="0"/>
              <a:buNone/>
            </a:pPr>
            <a:r>
              <a:rPr lang="en-US" dirty="0" smtClean="0">
                <a:solidFill>
                  <a:schemeClr val="tx2"/>
                </a:solidFill>
                <a:effectLst>
                  <a:glow rad="139700">
                    <a:schemeClr val="accent6">
                      <a:satMod val="175000"/>
                      <a:alpha val="40000"/>
                    </a:schemeClr>
                  </a:glow>
                </a:effectLst>
              </a:rPr>
              <a:t>	Environmental Services Worker</a:t>
            </a:r>
          </a:p>
        </p:txBody>
      </p:sp>
      <p:sp>
        <p:nvSpPr>
          <p:cNvPr id="10" name="Rectangle 9">
            <a:hlinkClick r:id="rId2" action="ppaction://hlinksldjump"/>
          </p:cNvPr>
          <p:cNvSpPr/>
          <p:nvPr/>
        </p:nvSpPr>
        <p:spPr>
          <a:xfrm>
            <a:off x="1524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48768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876800" y="685800"/>
            <a:ext cx="3657600" cy="1143000"/>
          </a:xfrm>
        </p:spPr>
        <p:txBody>
          <a:bodyPr rtlCol="0">
            <a:noAutofit/>
          </a:bodyPr>
          <a:lstStyle/>
          <a:p>
            <a:pPr algn="ctr" eaLnBrk="1" fontAlgn="auto" hangingPunct="1">
              <a:spcAft>
                <a:spcPts val="0"/>
              </a:spcAft>
              <a:defRPr/>
            </a:pPr>
            <a:r>
              <a:rPr lang="en-US" sz="3600" dirty="0" smtClean="0">
                <a:solidFill>
                  <a:srgbClr val="FFFF00"/>
                </a:solidFill>
              </a:rPr>
              <a:t>Bonus Question: 5000 pts.</a:t>
            </a:r>
            <a:endParaRPr lang="en-US" sz="3600" dirty="0">
              <a:solidFill>
                <a:srgbClr val="FFFF00"/>
              </a:solidFill>
            </a:endParaRPr>
          </a:p>
        </p:txBody>
      </p:sp>
      <p:sp>
        <p:nvSpPr>
          <p:cNvPr id="3" name="Content Placeholder 2"/>
          <p:cNvSpPr>
            <a:spLocks noGrp="1"/>
          </p:cNvSpPr>
          <p:nvPr>
            <p:ph idx="1"/>
          </p:nvPr>
        </p:nvSpPr>
        <p:spPr>
          <a:xfrm>
            <a:off x="609600" y="1981200"/>
            <a:ext cx="8077200" cy="4325112"/>
          </a:xfrm>
        </p:spPr>
        <p:txBody>
          <a:bodyPr>
            <a:normAutofit/>
          </a:bodyPr>
          <a:lstStyle/>
          <a:p>
            <a:pPr eaLnBrk="1" hangingPunct="1"/>
            <a:r>
              <a:rPr lang="en-US" i="1" dirty="0" smtClean="0">
                <a:solidFill>
                  <a:schemeClr val="tx2"/>
                </a:solidFill>
              </a:rPr>
              <a:t>Question</a:t>
            </a:r>
          </a:p>
          <a:p>
            <a:pPr marL="117475" indent="-7938" eaLnBrk="1" hangingPunct="1">
              <a:buNone/>
            </a:pPr>
            <a:r>
              <a:rPr lang="en-US" dirty="0" smtClean="0">
                <a:solidFill>
                  <a:schemeClr val="tx2"/>
                </a:solidFill>
              </a:rPr>
              <a:t>Because they operate 24/7 and must follow strict lighting, air circulation and heating codes, a hospital uses about how many times the energy as a commercial building of the same size?</a:t>
            </a:r>
          </a:p>
          <a:p>
            <a:pPr marL="117475" indent="-7938" eaLnBrk="1" hangingPunct="1">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Between 2 and 3 times</a:t>
            </a:r>
          </a:p>
        </p:txBody>
      </p:sp>
      <p:sp>
        <p:nvSpPr>
          <p:cNvPr id="15" name="Left Arrow 14">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a:hlinkClick r:id="rId3" action="ppaction://hlinksldjump"/>
          </p:cNvPr>
          <p:cNvSpPr/>
          <p:nvPr/>
        </p:nvSpPr>
        <p:spPr>
          <a:xfrm>
            <a:off x="152400" y="5867400"/>
            <a:ext cx="990600" cy="461665"/>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j-lt"/>
              </a:rPr>
              <a:t>Back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0" y="4800600"/>
            <a:ext cx="9144000" cy="1752600"/>
          </a:xfrm>
          <a:solidFill>
            <a:schemeClr val="accent1">
              <a:lumMod val="75000"/>
            </a:schemeClr>
          </a:solidFill>
        </p:spPr>
        <p:txBody>
          <a:bodyPr>
            <a:normAutofit fontScale="92500" lnSpcReduction="20000"/>
          </a:bodyPr>
          <a:lstStyle/>
          <a:p>
            <a:pPr algn="ctr" eaLnBrk="1" hangingPunct="1">
              <a:lnSpc>
                <a:spcPct val="110000"/>
              </a:lnSpc>
              <a:spcBef>
                <a:spcPts val="600"/>
              </a:spcBef>
              <a:spcAft>
                <a:spcPts val="600"/>
              </a:spcAft>
            </a:pPr>
            <a:r>
              <a:rPr lang="en-US" sz="3000" b="1" u="sng" dirty="0" smtClean="0">
                <a:solidFill>
                  <a:schemeClr val="accent4">
                    <a:lumMod val="40000"/>
                    <a:lumOff val="60000"/>
                  </a:schemeClr>
                </a:solidFill>
              </a:rPr>
              <a:t>Eco Hospital Jeopardy</a:t>
            </a:r>
          </a:p>
          <a:p>
            <a:pPr algn="ctr" eaLnBrk="1" hangingPunct="1">
              <a:lnSpc>
                <a:spcPct val="110000"/>
              </a:lnSpc>
              <a:spcBef>
                <a:spcPts val="600"/>
              </a:spcBef>
              <a:spcAft>
                <a:spcPts val="600"/>
              </a:spcAft>
            </a:pPr>
            <a:r>
              <a:rPr lang="en-US" sz="2400" b="1" dirty="0" smtClean="0">
                <a:solidFill>
                  <a:schemeClr val="accent4">
                    <a:lumMod val="40000"/>
                    <a:lumOff val="60000"/>
                  </a:schemeClr>
                </a:solidFill>
              </a:rPr>
              <a:t>Content developed by MD H2E</a:t>
            </a:r>
          </a:p>
          <a:p>
            <a:pPr algn="ctr" eaLnBrk="1" hangingPunct="1">
              <a:lnSpc>
                <a:spcPct val="110000"/>
              </a:lnSpc>
              <a:spcBef>
                <a:spcPts val="600"/>
              </a:spcBef>
              <a:spcAft>
                <a:spcPts val="600"/>
              </a:spcAft>
            </a:pPr>
            <a:r>
              <a:rPr lang="en-US" sz="2200" dirty="0" smtClean="0">
                <a:solidFill>
                  <a:schemeClr val="accent4">
                    <a:lumMod val="40000"/>
                    <a:lumOff val="60000"/>
                  </a:schemeClr>
                </a:solidFill>
              </a:rPr>
              <a:t>For additional information or comments contact:          </a:t>
            </a:r>
            <a:r>
              <a:rPr lang="en-US" sz="2200" dirty="0" smtClean="0">
                <a:solidFill>
                  <a:schemeClr val="accent4"/>
                </a:solidFill>
                <a:hlinkClick r:id="rId2"/>
              </a:rPr>
              <a:t>jplisko@som.umaryland.edu</a:t>
            </a:r>
            <a:r>
              <a:rPr lang="en-US" sz="2200" dirty="0" smtClean="0">
                <a:solidFill>
                  <a:schemeClr val="accent4"/>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62" name="Title 1"/>
          <p:cNvSpPr>
            <a:spLocks noGrp="1"/>
          </p:cNvSpPr>
          <p:nvPr>
            <p:ph type="title"/>
          </p:nvPr>
        </p:nvSpPr>
        <p:spPr>
          <a:xfrm>
            <a:off x="5486400" y="838200"/>
            <a:ext cx="3505200" cy="914400"/>
          </a:xfrm>
        </p:spPr>
        <p:txBody>
          <a:bodyPr anchor="ctr" anchorCtr="1">
            <a:normAutofit/>
          </a:bodyPr>
          <a:lstStyle/>
          <a:p>
            <a:pPr algn="ctr" eaLnBrk="1" hangingPunct="1"/>
            <a:r>
              <a:rPr lang="en-US" dirty="0" smtClean="0">
                <a:solidFill>
                  <a:srgbClr val="FFFF00"/>
                </a:solidFill>
              </a:rPr>
              <a:t>H2O: 200</a:t>
            </a:r>
          </a:p>
        </p:txBody>
      </p:sp>
      <p:sp>
        <p:nvSpPr>
          <p:cNvPr id="3" name="Content Placeholder 2"/>
          <p:cNvSpPr>
            <a:spLocks noGrp="1"/>
          </p:cNvSpPr>
          <p:nvPr>
            <p:ph idx="1"/>
          </p:nvPr>
        </p:nvSpPr>
        <p:spPr>
          <a:xfrm>
            <a:off x="457200" y="1981200"/>
            <a:ext cx="8229600" cy="4517136"/>
          </a:xfrm>
        </p:spPr>
        <p:txBody>
          <a:bodyPr/>
          <a:lstStyle/>
          <a:p>
            <a:pPr eaLnBrk="1" hangingPunct="1">
              <a:buFont typeface="Arial" pitchFamily="34" charset="0"/>
              <a:buChar char="•"/>
            </a:pPr>
            <a:r>
              <a:rPr lang="en-US" i="1" dirty="0" smtClean="0">
                <a:solidFill>
                  <a:schemeClr val="tx2"/>
                </a:solidFill>
              </a:rPr>
              <a:t>Question</a:t>
            </a:r>
          </a:p>
          <a:p>
            <a:pPr>
              <a:buNone/>
            </a:pPr>
            <a:r>
              <a:rPr lang="en-US" dirty="0" smtClean="0">
                <a:solidFill>
                  <a:schemeClr val="tx2"/>
                </a:solidFill>
              </a:rPr>
              <a:t>	Which of these methods of washing dishes uses up to 50% more water than the other: Hand washing or using a dishwasher?</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01600">
                    <a:schemeClr val="accent6">
                      <a:satMod val="175000"/>
                      <a:alpha val="40000"/>
                    </a:schemeClr>
                  </a:glow>
                </a:effectLst>
              </a:rPr>
              <a:t>Hand washing</a:t>
            </a:r>
          </a:p>
        </p:txBody>
      </p:sp>
      <p:sp>
        <p:nvSpPr>
          <p:cNvPr id="10" name="Rectangle 9">
            <a:hlinkClick r:id="rId2" action="ppaction://hlinksldjump"/>
          </p:cNvPr>
          <p:cNvSpPr/>
          <p:nvPr/>
        </p:nvSpPr>
        <p:spPr>
          <a:xfrm>
            <a:off x="0" y="5867400"/>
            <a:ext cx="1216152" cy="461665"/>
          </a:xfrm>
          <a:prstGeom prst="rect">
            <a:avLst/>
          </a:prstGeom>
          <a:noFill/>
        </p:spPr>
        <p:txBody>
          <a:bodyPr wrap="square">
            <a:spAutoFit/>
          </a:bodyPr>
          <a:lstStyle/>
          <a:p>
            <a:pPr algn="ctr" fontAlgn="auto">
              <a:spcBef>
                <a:spcPts val="0"/>
              </a:spcBef>
              <a:spcAft>
                <a:spcPts val="0"/>
              </a:spcAft>
              <a:defRPr/>
            </a:pPr>
            <a:r>
              <a:rPr lang="en-US" sz="2400" spc="150" dirty="0">
                <a:ln w="18415" cmpd="sng">
                  <a:solidFill>
                    <a:srgbClr val="FFFFFF"/>
                  </a:solidFill>
                  <a:prstDash val="solid"/>
                </a:ln>
                <a:solidFill>
                  <a:srgbClr val="FFFFFF"/>
                </a:solidFill>
                <a:latin typeface="+mj-lt"/>
              </a:rPr>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bg>
      <p:bgPr>
        <a:gradFill flip="none" rotWithShape="1">
          <a:gsLst>
            <a:gs pos="0">
              <a:srgbClr val="FF3399"/>
            </a:gs>
            <a:gs pos="25000">
              <a:srgbClr val="FF6633"/>
            </a:gs>
            <a:gs pos="50000">
              <a:srgbClr val="FFFF00"/>
            </a:gs>
            <a:gs pos="75000">
              <a:srgbClr val="01A78F"/>
            </a:gs>
            <a:gs pos="100000">
              <a:srgbClr val="3366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Title 4">
            <a:hlinkClick r:id="rId2" action="ppaction://hlinksldjump"/>
          </p:cNvPr>
          <p:cNvSpPr>
            <a:spLocks noGrp="1"/>
          </p:cNvSpPr>
          <p:nvPr>
            <p:ph type="ctrTitle"/>
          </p:nvPr>
        </p:nvSpPr>
        <p:spPr>
          <a:xfrm>
            <a:off x="685800" y="762000"/>
            <a:ext cx="7772400" cy="1470025"/>
          </a:xfrm>
        </p:spPr>
        <p:txBody>
          <a:bodyPr rtlCol="0">
            <a:noAutofit/>
          </a:bodyPr>
          <a:lstStyle/>
          <a:p>
            <a:pPr algn="ctr" eaLnBrk="1" fontAlgn="auto" hangingPunct="1">
              <a:spcAft>
                <a:spcPts val="0"/>
              </a:spcAft>
              <a:defRPr/>
            </a:pP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Daily Double</a:t>
            </a:r>
            <a:endParaRPr lang="en-US" sz="9600" dirty="0"/>
          </a:p>
        </p:txBody>
      </p:sp>
      <p:sp>
        <p:nvSpPr>
          <p:cNvPr id="41987" name="Rectangle 8"/>
          <p:cNvSpPr>
            <a:spLocks noChangeArrowheads="1"/>
          </p:cNvSpPr>
          <p:nvPr/>
        </p:nvSpPr>
        <p:spPr bwMode="auto">
          <a:xfrm>
            <a:off x="0" y="5562600"/>
            <a:ext cx="9144000" cy="1431161"/>
          </a:xfrm>
          <a:prstGeom prst="rect">
            <a:avLst/>
          </a:prstGeom>
          <a:noFill/>
          <a:ln w="9525">
            <a:noFill/>
            <a:miter lim="800000"/>
            <a:headEnd/>
            <a:tailEnd/>
          </a:ln>
        </p:spPr>
        <p:txBody>
          <a:bodyPr wrap="square">
            <a:spAutoFit/>
          </a:bodyPr>
          <a:lstStyle/>
          <a:p>
            <a:pPr algn="ctr"/>
            <a:r>
              <a:rPr lang="en-US" b="1" dirty="0">
                <a:solidFill>
                  <a:schemeClr val="bg2"/>
                </a:solidFill>
                <a:latin typeface="Calibri" pitchFamily="34" charset="0"/>
              </a:rPr>
              <a:t>The Winner Of The Last Round</a:t>
            </a:r>
          </a:p>
          <a:p>
            <a:pPr algn="ctr"/>
            <a:r>
              <a:rPr lang="en-US" b="1" dirty="0">
                <a:solidFill>
                  <a:schemeClr val="bg2"/>
                </a:solidFill>
                <a:latin typeface="Calibri" pitchFamily="34" charset="0"/>
              </a:rPr>
              <a:t>Write Down How Much </a:t>
            </a:r>
            <a:r>
              <a:rPr lang="en-US" b="1" dirty="0" smtClean="0">
                <a:solidFill>
                  <a:schemeClr val="bg2"/>
                </a:solidFill>
                <a:latin typeface="Calibri" pitchFamily="34" charset="0"/>
              </a:rPr>
              <a:t>Money You </a:t>
            </a:r>
            <a:r>
              <a:rPr lang="en-US" b="1" dirty="0">
                <a:solidFill>
                  <a:schemeClr val="bg2"/>
                </a:solidFill>
                <a:latin typeface="Calibri" pitchFamily="34" charset="0"/>
              </a:rPr>
              <a:t>Are Willing To Risk</a:t>
            </a:r>
          </a:p>
          <a:p>
            <a:pPr algn="ctr"/>
            <a:r>
              <a:rPr lang="en-US" b="1" dirty="0">
                <a:solidFill>
                  <a:schemeClr val="bg2"/>
                </a:solidFill>
                <a:latin typeface="Calibri" pitchFamily="34" charset="0"/>
              </a:rPr>
              <a:t>If You get the Question </a:t>
            </a:r>
            <a:r>
              <a:rPr lang="en-US" b="1" dirty="0" smtClean="0">
                <a:solidFill>
                  <a:schemeClr val="bg2"/>
                </a:solidFill>
                <a:latin typeface="Calibri" pitchFamily="34" charset="0"/>
              </a:rPr>
              <a:t>right </a:t>
            </a:r>
            <a:r>
              <a:rPr lang="en-US" b="1" dirty="0">
                <a:solidFill>
                  <a:schemeClr val="bg2"/>
                </a:solidFill>
                <a:latin typeface="Calibri" pitchFamily="34" charset="0"/>
              </a:rPr>
              <a:t>you win that money</a:t>
            </a:r>
          </a:p>
          <a:p>
            <a:pPr algn="ctr"/>
            <a:r>
              <a:rPr lang="en-US" b="1" dirty="0">
                <a:solidFill>
                  <a:schemeClr val="bg2"/>
                </a:solidFill>
                <a:latin typeface="Calibri" pitchFamily="34" charset="0"/>
              </a:rPr>
              <a:t>If you get it wrong you Lose the money!</a:t>
            </a:r>
          </a:p>
          <a:p>
            <a:pPr algn="ctr"/>
            <a:endParaRPr lang="en-US" sz="1500" dirty="0">
              <a:latin typeface="Calibri" pitchFamily="34" charset="0"/>
            </a:endParaRPr>
          </a:p>
        </p:txBody>
      </p:sp>
      <p:pic>
        <p:nvPicPr>
          <p:cNvPr id="2050" name="Picture 2" descr="C:\Users\Carrie\AppData\Local\Microsoft\Windows\Temporary Internet Files\Content.IE5\HC6FUHCJ\MC900432670[1].png">
            <a:hlinkClick r:id="rId2" action="ppaction://hlinksldjump"/>
          </p:cNvPr>
          <p:cNvPicPr>
            <a:picLocks noChangeAspect="1" noChangeArrowheads="1"/>
          </p:cNvPicPr>
          <p:nvPr/>
        </p:nvPicPr>
        <p:blipFill>
          <a:blip r:embed="rId3" cstate="print"/>
          <a:srcRect/>
          <a:stretch>
            <a:fillRect/>
          </a:stretch>
        </p:blipFill>
        <p:spPr bwMode="auto">
          <a:xfrm>
            <a:off x="3657600" y="4191000"/>
            <a:ext cx="1524000" cy="1524000"/>
          </a:xfrm>
          <a:prstGeom prst="rect">
            <a:avLst/>
          </a:prstGeom>
          <a:noFill/>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bg>
      <p:bgPr>
        <a:gradFill flip="none" rotWithShape="1">
          <a:gsLst>
            <a:gs pos="0">
              <a:srgbClr val="FF3399"/>
            </a:gs>
            <a:gs pos="25000">
              <a:srgbClr val="FF6633"/>
            </a:gs>
            <a:gs pos="50000">
              <a:srgbClr val="FFFF00"/>
            </a:gs>
            <a:gs pos="75000">
              <a:srgbClr val="01A78F"/>
            </a:gs>
            <a:gs pos="100000">
              <a:srgbClr val="3366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itle 2">
            <a:hlinkClick r:id="rId2" action="ppaction://hlinksldjump"/>
          </p:cNvPr>
          <p:cNvSpPr>
            <a:spLocks noGrp="1"/>
          </p:cNvSpPr>
          <p:nvPr>
            <p:ph type="ctrTitle"/>
          </p:nvPr>
        </p:nvSpPr>
        <p:spPr>
          <a:xfrm>
            <a:off x="682752" y="457200"/>
            <a:ext cx="7851648" cy="1828800"/>
          </a:xfrm>
        </p:spPr>
        <p:txBody>
          <a:bodyPr rtlCol="0">
            <a:noAutofit/>
          </a:bodyPr>
          <a:lstStyle/>
          <a:p>
            <a:pPr algn="ctr" eaLnBrk="1" fontAlgn="auto" hangingPunct="1">
              <a:spcAft>
                <a:spcPts val="0"/>
              </a:spcAft>
              <a:defRPr/>
            </a:pP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Daily Double</a:t>
            </a:r>
            <a:endParaRPr lang="en-US" sz="9600" dirty="0"/>
          </a:p>
        </p:txBody>
      </p:sp>
      <p:sp>
        <p:nvSpPr>
          <p:cNvPr id="6" name="Subtitle 5"/>
          <p:cNvSpPr>
            <a:spLocks noGrp="1"/>
          </p:cNvSpPr>
          <p:nvPr>
            <p:ph type="subTitle" idx="1"/>
          </p:nvPr>
        </p:nvSpPr>
        <p:spPr>
          <a:xfrm>
            <a:off x="0" y="5715000"/>
            <a:ext cx="9144000" cy="1143000"/>
          </a:xfrm>
        </p:spPr>
        <p:txBody>
          <a:bodyPr>
            <a:normAutofit/>
          </a:bodyPr>
          <a:lstStyle/>
          <a:p>
            <a:pPr algn="ctr" eaLnBrk="1" hangingPunct="1">
              <a:lnSpc>
                <a:spcPct val="80000"/>
              </a:lnSpc>
            </a:pPr>
            <a:r>
              <a:rPr lang="en-US" sz="1800" b="1" dirty="0" smtClean="0">
                <a:solidFill>
                  <a:schemeClr val="bg2"/>
                </a:solidFill>
                <a:latin typeface="Calibri" pitchFamily="34" charset="0"/>
              </a:rPr>
              <a:t>The Winner Of The Last Round</a:t>
            </a:r>
          </a:p>
          <a:p>
            <a:pPr algn="ctr" eaLnBrk="1" hangingPunct="1">
              <a:lnSpc>
                <a:spcPct val="80000"/>
              </a:lnSpc>
            </a:pPr>
            <a:r>
              <a:rPr lang="en-US" sz="1800" b="1" dirty="0" smtClean="0">
                <a:solidFill>
                  <a:schemeClr val="bg2"/>
                </a:solidFill>
                <a:latin typeface="Calibri" pitchFamily="34" charset="0"/>
              </a:rPr>
              <a:t>Write Down How Much Money You Are Willing To Risk</a:t>
            </a:r>
          </a:p>
          <a:p>
            <a:pPr algn="ctr" eaLnBrk="1" hangingPunct="1">
              <a:lnSpc>
                <a:spcPct val="80000"/>
              </a:lnSpc>
            </a:pPr>
            <a:r>
              <a:rPr lang="en-US" sz="1800" b="1" dirty="0" smtClean="0">
                <a:solidFill>
                  <a:schemeClr val="bg2"/>
                </a:solidFill>
                <a:latin typeface="Calibri" pitchFamily="34" charset="0"/>
              </a:rPr>
              <a:t>If You get the Question right you win that money</a:t>
            </a:r>
          </a:p>
          <a:p>
            <a:pPr algn="ctr" eaLnBrk="1" hangingPunct="1">
              <a:lnSpc>
                <a:spcPct val="80000"/>
              </a:lnSpc>
            </a:pPr>
            <a:r>
              <a:rPr lang="en-US" sz="1800" b="1" dirty="0" smtClean="0">
                <a:solidFill>
                  <a:schemeClr val="bg2"/>
                </a:solidFill>
                <a:latin typeface="Calibri" pitchFamily="34" charset="0"/>
              </a:rPr>
              <a:t>If you get it wrong you Lose the money!</a:t>
            </a:r>
          </a:p>
        </p:txBody>
      </p:sp>
      <p:pic>
        <p:nvPicPr>
          <p:cNvPr id="1026" name="Picture 2" descr="C:\Users\Carrie\AppData\Local\Microsoft\Windows\Temporary Internet Files\Content.IE5\HC6FUHCJ\MC900432670[1].png">
            <a:hlinkClick r:id="rId2" action="ppaction://hlinksldjump"/>
          </p:cNvPr>
          <p:cNvPicPr>
            <a:picLocks noChangeAspect="1" noChangeArrowheads="1"/>
          </p:cNvPicPr>
          <p:nvPr/>
        </p:nvPicPr>
        <p:blipFill>
          <a:blip r:embed="rId3" cstate="print"/>
          <a:srcRect/>
          <a:stretch>
            <a:fillRect/>
          </a:stretch>
        </p:blipFill>
        <p:spPr bwMode="auto">
          <a:xfrm>
            <a:off x="3733800" y="4191000"/>
            <a:ext cx="1676114" cy="1676114"/>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86" name="Title 1"/>
          <p:cNvSpPr>
            <a:spLocks noGrp="1"/>
          </p:cNvSpPr>
          <p:nvPr>
            <p:ph type="title"/>
          </p:nvPr>
        </p:nvSpPr>
        <p:spPr>
          <a:xfrm>
            <a:off x="5562600" y="838200"/>
            <a:ext cx="3352800" cy="838200"/>
          </a:xfrm>
        </p:spPr>
        <p:txBody>
          <a:bodyPr/>
          <a:lstStyle/>
          <a:p>
            <a:pPr algn="ctr" eaLnBrk="1" hangingPunct="1"/>
            <a:r>
              <a:rPr lang="en-US" dirty="0" smtClean="0">
                <a:solidFill>
                  <a:srgbClr val="FFFF00"/>
                </a:solidFill>
              </a:rPr>
              <a:t>H2O: 400</a:t>
            </a:r>
          </a:p>
        </p:txBody>
      </p:sp>
      <p:sp>
        <p:nvSpPr>
          <p:cNvPr id="3" name="Content Placeholder 2"/>
          <p:cNvSpPr>
            <a:spLocks noGrp="1"/>
          </p:cNvSpPr>
          <p:nvPr>
            <p:ph idx="1"/>
          </p:nvPr>
        </p:nvSpPr>
        <p:spPr>
          <a:xfrm>
            <a:off x="457200" y="1752600"/>
            <a:ext cx="8229600" cy="4440936"/>
          </a:xfrm>
        </p:spPr>
        <p:txBody>
          <a:bodyPr/>
          <a:lstStyle/>
          <a:p>
            <a:pPr eaLnBrk="1" hangingPunct="1"/>
            <a:r>
              <a:rPr lang="en-US" i="1" dirty="0" smtClean="0">
                <a:solidFill>
                  <a:schemeClr val="tx2"/>
                </a:solidFill>
              </a:rPr>
              <a:t>Question</a:t>
            </a:r>
          </a:p>
          <a:p>
            <a:pPr>
              <a:buClr>
                <a:schemeClr val="accent1"/>
              </a:buClr>
              <a:buNone/>
            </a:pPr>
            <a:r>
              <a:rPr lang="en-US" dirty="0" smtClean="0">
                <a:solidFill>
                  <a:schemeClr val="tx2"/>
                </a:solidFill>
              </a:rPr>
              <a:t>	Even though nearly 50% of this type of water sold in the U.S.is tap water, it is at least 240 times more expensive than tap water and can contain chemicals that negatively affect the reproductive system.</a:t>
            </a:r>
          </a:p>
          <a:p>
            <a:pPr>
              <a:buClr>
                <a:schemeClr val="accent1"/>
              </a:buCl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outerShdw blurRad="50800" dist="38100" dir="2700000" algn="tl" rotWithShape="0">
                    <a:schemeClr val="accent6">
                      <a:lumMod val="60000"/>
                      <a:lumOff val="40000"/>
                      <a:alpha val="40000"/>
                    </a:schemeClr>
                  </a:outerShdw>
                </a:effectLst>
              </a:rPr>
              <a:t>Bottled water</a:t>
            </a:r>
          </a:p>
        </p:txBody>
      </p:sp>
      <p:sp>
        <p:nvSpPr>
          <p:cNvPr id="7" name="Rectangle 6">
            <a:hlinkClick r:id="rId2" action="ppaction://hlinksldjump"/>
          </p:cNvPr>
          <p:cNvSpPr/>
          <p:nvPr/>
        </p:nvSpPr>
        <p:spPr>
          <a:xfrm>
            <a:off x="269534" y="5867400"/>
            <a:ext cx="845104" cy="461665"/>
          </a:xfrm>
          <a:prstGeom prst="rect">
            <a:avLst/>
          </a:prstGeom>
        </p:spPr>
        <p:txBody>
          <a:bodyPr wrap="none">
            <a:spAutoFit/>
          </a:bodyPr>
          <a:lstStyle/>
          <a:p>
            <a:pPr algn="ctr" fontAlgn="auto">
              <a:spcBef>
                <a:spcPts val="0"/>
              </a:spcBef>
              <a:spcAft>
                <a:spcPts val="0"/>
              </a:spcAft>
              <a:defRPr/>
            </a:pPr>
            <a:r>
              <a:rPr lang="en-US" sz="2400" spc="150" dirty="0" smtClean="0">
                <a:ln w="18415" cmpd="sng">
                  <a:solidFill>
                    <a:srgbClr val="FFFFFF"/>
                  </a:solidFill>
                  <a:prstDash val="solid"/>
                </a:ln>
                <a:solidFill>
                  <a:srgbClr val="FFFFFF"/>
                </a:solidFill>
                <a:latin typeface="+mj-lt"/>
              </a:rPr>
              <a:t>Back</a:t>
            </a:r>
            <a:endParaRPr lang="en-US" sz="2400" spc="150" dirty="0">
              <a:ln w="18415" cmpd="sng">
                <a:solidFill>
                  <a:srgbClr val="FFFFFF"/>
                </a:solidFill>
                <a:prstDash val="solid"/>
              </a:ln>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0" name="Title 1"/>
          <p:cNvSpPr>
            <a:spLocks noGrp="1"/>
          </p:cNvSpPr>
          <p:nvPr>
            <p:ph type="title"/>
          </p:nvPr>
        </p:nvSpPr>
        <p:spPr>
          <a:xfrm>
            <a:off x="5410200" y="685800"/>
            <a:ext cx="3657600" cy="1143000"/>
          </a:xfrm>
        </p:spPr>
        <p:txBody>
          <a:bodyPr anchor="ctr" anchorCtr="1"/>
          <a:lstStyle/>
          <a:p>
            <a:r>
              <a:rPr lang="en-US" dirty="0" smtClean="0">
                <a:solidFill>
                  <a:srgbClr val="FFFF00"/>
                </a:solidFill>
              </a:rPr>
              <a:t>H2O: 600</a:t>
            </a:r>
          </a:p>
        </p:txBody>
      </p:sp>
      <p:sp>
        <p:nvSpPr>
          <p:cNvPr id="3" name="Content Placeholder 2"/>
          <p:cNvSpPr>
            <a:spLocks noGrp="1"/>
          </p:cNvSpPr>
          <p:nvPr>
            <p:ph idx="1"/>
          </p:nvPr>
        </p:nvSpPr>
        <p:spPr>
          <a:xfrm>
            <a:off x="457200" y="20574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By installing this type of device in a hospital patient bathroom shower, the amount of water used can be reduced by at least 25%.</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Low flow shower head</a:t>
            </a:r>
          </a:p>
        </p:txBody>
      </p:sp>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spc="150" dirty="0" smtClean="0">
                <a:ln w="18415" cmpd="sng">
                  <a:solidFill>
                    <a:srgbClr val="FFFFFF"/>
                  </a:solidFill>
                  <a:prstDash val="solid"/>
                </a:ln>
                <a:solidFill>
                  <a:srgbClr val="FFFFFF"/>
                </a:solidFill>
                <a:latin typeface="+mj-lt"/>
              </a:rPr>
              <a:t>Back</a:t>
            </a:r>
            <a:endParaRPr lang="en-US" sz="2400" spc="150" dirty="0">
              <a:ln w="18415" cmpd="sng">
                <a:solidFill>
                  <a:srgbClr val="FFFFFF"/>
                </a:solidFill>
                <a:prstDash val="solid"/>
              </a:ln>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34" name="Title 1"/>
          <p:cNvSpPr>
            <a:spLocks noGrp="1"/>
          </p:cNvSpPr>
          <p:nvPr>
            <p:ph type="title"/>
          </p:nvPr>
        </p:nvSpPr>
        <p:spPr>
          <a:xfrm>
            <a:off x="5410200" y="685800"/>
            <a:ext cx="3657600" cy="1143000"/>
          </a:xfrm>
        </p:spPr>
        <p:txBody>
          <a:bodyPr anchor="ctr" anchorCtr="1"/>
          <a:lstStyle/>
          <a:p>
            <a:r>
              <a:rPr lang="en-US" dirty="0" smtClean="0">
                <a:solidFill>
                  <a:srgbClr val="FFFF00"/>
                </a:solidFill>
              </a:rPr>
              <a:t>H2O: 800</a:t>
            </a:r>
          </a:p>
        </p:txBody>
      </p:sp>
      <p:sp>
        <p:nvSpPr>
          <p:cNvPr id="3" name="Content Placeholder 2"/>
          <p:cNvSpPr>
            <a:spLocks noGrp="1"/>
          </p:cNvSpPr>
          <p:nvPr>
            <p:ph idx="1"/>
          </p:nvPr>
        </p:nvSpPr>
        <p:spPr>
          <a:xfrm>
            <a:off x="457200" y="1676400"/>
            <a:ext cx="8229600" cy="4325112"/>
          </a:xfrm>
        </p:spPr>
        <p:txBody>
          <a:bodyPr>
            <a:normAutofit lnSpcReduction="10000"/>
          </a:bodyPr>
          <a:lstStyle/>
          <a:p>
            <a:pPr eaLnBrk="1" hangingPunct="1"/>
            <a:r>
              <a:rPr lang="en-US" i="1" dirty="0" smtClean="0">
                <a:solidFill>
                  <a:schemeClr val="tx2"/>
                </a:solidFill>
              </a:rPr>
              <a:t>Question</a:t>
            </a:r>
          </a:p>
          <a:p>
            <a:pPr>
              <a:buNone/>
            </a:pPr>
            <a:r>
              <a:rPr lang="en-US" dirty="0" smtClean="0">
                <a:solidFill>
                  <a:schemeClr val="tx2"/>
                </a:solidFill>
              </a:rPr>
              <a:t>	Instead of flushing these leftover or expired items down the toilet, the U.S. Environmental Protection Agency advises to dispose of them in a securely sealed container OR drop them off at special site to avoid contamination of the water supply. </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Waste pharmaceuticals</a:t>
            </a:r>
          </a:p>
        </p:txBody>
      </p:sp>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spc="150" dirty="0" smtClean="0">
                <a:ln w="18415" cmpd="sng">
                  <a:solidFill>
                    <a:srgbClr val="FFFFFF"/>
                  </a:solidFill>
                  <a:prstDash val="solid"/>
                </a:ln>
                <a:solidFill>
                  <a:srgbClr val="FFFFFF"/>
                </a:solidFill>
                <a:latin typeface="+mj-lt"/>
              </a:rPr>
              <a:t>Back</a:t>
            </a:r>
            <a:endParaRPr lang="en-US" sz="2400" spc="150" dirty="0">
              <a:ln w="18415" cmpd="sng">
                <a:solidFill>
                  <a:srgbClr val="FFFFFF"/>
                </a:solidFill>
                <a:prstDash val="solid"/>
              </a:ln>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58" name="Title 1"/>
          <p:cNvSpPr>
            <a:spLocks noGrp="1"/>
          </p:cNvSpPr>
          <p:nvPr>
            <p:ph type="title"/>
          </p:nvPr>
        </p:nvSpPr>
        <p:spPr>
          <a:xfrm>
            <a:off x="5410200" y="685800"/>
            <a:ext cx="3657600" cy="1143000"/>
          </a:xfrm>
        </p:spPr>
        <p:txBody>
          <a:bodyPr anchor="ctr" anchorCtr="1"/>
          <a:lstStyle/>
          <a:p>
            <a:r>
              <a:rPr lang="en-US" dirty="0" smtClean="0">
                <a:solidFill>
                  <a:srgbClr val="FFFF00"/>
                </a:solidFill>
              </a:rPr>
              <a:t>H2O: 1000</a:t>
            </a:r>
          </a:p>
        </p:txBody>
      </p:sp>
      <p:sp>
        <p:nvSpPr>
          <p:cNvPr id="3" name="Content Placeholder 2"/>
          <p:cNvSpPr>
            <a:spLocks noGrp="1"/>
          </p:cNvSpPr>
          <p:nvPr>
            <p:ph idx="1"/>
          </p:nvPr>
        </p:nvSpPr>
        <p:spPr>
          <a:xfrm>
            <a:off x="457200" y="1676400"/>
            <a:ext cx="8229600" cy="4325112"/>
          </a:xfrm>
        </p:spPr>
        <p:txBody>
          <a:bodyPr>
            <a:normAutofit/>
          </a:bodyPr>
          <a:lstStyle/>
          <a:p>
            <a:pPr eaLnBrk="1" hangingPunct="1"/>
            <a:r>
              <a:rPr lang="en-US" i="1" dirty="0" smtClean="0">
                <a:solidFill>
                  <a:schemeClr val="tx2"/>
                </a:solidFill>
              </a:rPr>
              <a:t>Question </a:t>
            </a:r>
          </a:p>
          <a:p>
            <a:pPr>
              <a:buNone/>
            </a:pPr>
            <a:r>
              <a:rPr lang="en-US" dirty="0" smtClean="0">
                <a:solidFill>
                  <a:schemeClr val="tx2"/>
                </a:solidFill>
              </a:rPr>
              <a:t>	Up to 50% of the water used as a result of this outdoor chore is wasted due to evaporation or run off.  Alternatively, you can use native grasses and plants, gravel and rocks to eliminate the need to water your lawn.</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Landscaping or gardening</a:t>
            </a:r>
          </a:p>
        </p:txBody>
      </p:sp>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spc="150" dirty="0" smtClean="0">
                <a:ln w="18415" cmpd="sng">
                  <a:solidFill>
                    <a:srgbClr val="FFFFFF"/>
                  </a:solidFill>
                  <a:prstDash val="solid"/>
                </a:ln>
                <a:solidFill>
                  <a:srgbClr val="FFFFFF"/>
                </a:solidFill>
                <a:latin typeface="+mj-lt"/>
              </a:rPr>
              <a:t>Back</a:t>
            </a:r>
            <a:endParaRPr lang="en-US" sz="2400" spc="150" dirty="0">
              <a:ln w="18415" cmpd="sng">
                <a:solidFill>
                  <a:srgbClr val="FFFFFF"/>
                </a:solidFill>
                <a:prstDash val="solid"/>
              </a:ln>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spc="150" dirty="0" smtClean="0">
                <a:ln w="18415" cmpd="sng">
                  <a:solidFill>
                    <a:srgbClr val="FFFFFF"/>
                  </a:solidFill>
                  <a:prstDash val="solid"/>
                </a:ln>
                <a:solidFill>
                  <a:srgbClr val="FFFFFF"/>
                </a:solidFill>
                <a:latin typeface="+mj-lt"/>
              </a:rPr>
              <a:t>Back</a:t>
            </a:r>
            <a:endParaRPr lang="en-US" sz="2400" spc="150" dirty="0">
              <a:ln w="18415" cmpd="sng">
                <a:solidFill>
                  <a:srgbClr val="FFFFFF"/>
                </a:solidFill>
                <a:prstDash val="solid"/>
              </a:ln>
              <a:solidFill>
                <a:srgbClr val="FFFFFF"/>
              </a:solidFill>
              <a:latin typeface="+mj-lt"/>
            </a:endParaRPr>
          </a:p>
        </p:txBody>
      </p:sp>
      <p:sp>
        <p:nvSpPr>
          <p:cNvPr id="6" name="Round Diagonal Corner Rectangle 5"/>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2" name="Title 1"/>
          <p:cNvSpPr>
            <a:spLocks noGrp="1"/>
          </p:cNvSpPr>
          <p:nvPr>
            <p:ph type="title"/>
          </p:nvPr>
        </p:nvSpPr>
        <p:spPr>
          <a:xfrm>
            <a:off x="5410200" y="685800"/>
            <a:ext cx="3657600" cy="1143000"/>
          </a:xfrm>
        </p:spPr>
        <p:txBody>
          <a:bodyPr anchor="ctr" anchorCtr="1">
            <a:normAutofit fontScale="90000"/>
          </a:bodyPr>
          <a:lstStyle/>
          <a:p>
            <a:pPr eaLnBrk="1" hangingPunct="1"/>
            <a:r>
              <a:rPr lang="en-US" sz="4000" dirty="0" smtClean="0">
                <a:solidFill>
                  <a:srgbClr val="FFFF00"/>
                </a:solidFill>
              </a:rPr>
              <a:t>Power Down: 200</a:t>
            </a:r>
          </a:p>
        </p:txBody>
      </p:sp>
      <p:sp>
        <p:nvSpPr>
          <p:cNvPr id="3" name="Content Placeholder 2"/>
          <p:cNvSpPr>
            <a:spLocks noGrp="1"/>
          </p:cNvSpPr>
          <p:nvPr>
            <p:ph idx="1"/>
          </p:nvPr>
        </p:nvSpPr>
        <p:spPr>
          <a:xfrm>
            <a:off x="304800" y="1905000"/>
            <a:ext cx="8382000" cy="3627120"/>
          </a:xfrm>
        </p:spPr>
        <p:txBody>
          <a:bodyPr>
            <a:noAutofit/>
          </a:bodyPr>
          <a:lstStyle/>
          <a:p>
            <a:pPr eaLnBrk="1" hangingPunct="1"/>
            <a:r>
              <a:rPr lang="en-US" i="1" dirty="0" smtClean="0">
                <a:solidFill>
                  <a:schemeClr val="tx2"/>
                </a:solidFill>
              </a:rPr>
              <a:t>Question</a:t>
            </a:r>
          </a:p>
          <a:p>
            <a:pPr>
              <a:buNone/>
            </a:pPr>
            <a:r>
              <a:rPr lang="en-US" dirty="0" smtClean="0">
                <a:solidFill>
                  <a:schemeClr val="tx2"/>
                </a:solidFill>
              </a:rPr>
              <a:t>	Installing this device, often offered free by electric companies, allows a homeowner to pre-set the temperature so it automatically gets cooler at night and when the home is unoccupied.</a:t>
            </a:r>
          </a:p>
          <a:p>
            <a:pPr>
              <a:buNone/>
            </a:pPr>
            <a:endParaRPr lang="en-US" sz="2400"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Programmable Thermostat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Diagonal Corner Rectangle 6"/>
          <p:cNvSpPr/>
          <p:nvPr/>
        </p:nvSpPr>
        <p:spPr>
          <a:xfrm>
            <a:off x="5410200" y="685800"/>
            <a:ext cx="36576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fontAlgn="auto">
              <a:spcBef>
                <a:spcPts val="0"/>
              </a:spcBef>
              <a:spcAft>
                <a:spcPts val="0"/>
              </a:spcAft>
              <a:defRPr/>
            </a:pPr>
            <a:endParaRPr lang="en-US"/>
          </a:p>
        </p:txBody>
      </p:sp>
      <p:sp>
        <p:nvSpPr>
          <p:cNvPr id="21506" name="Title 1"/>
          <p:cNvSpPr>
            <a:spLocks noGrp="1"/>
          </p:cNvSpPr>
          <p:nvPr>
            <p:ph type="title"/>
          </p:nvPr>
        </p:nvSpPr>
        <p:spPr>
          <a:xfrm>
            <a:off x="5410200" y="685800"/>
            <a:ext cx="3657600" cy="1143000"/>
          </a:xfrm>
        </p:spPr>
        <p:txBody>
          <a:bodyPr anchor="ctr" anchorCtr="1">
            <a:normAutofit fontScale="90000"/>
          </a:bodyPr>
          <a:lstStyle/>
          <a:p>
            <a:r>
              <a:rPr lang="en-US" dirty="0" smtClean="0">
                <a:solidFill>
                  <a:srgbClr val="FFFF00"/>
                </a:solidFill>
              </a:rPr>
              <a:t>Power Down: </a:t>
            </a:r>
            <a:r>
              <a:rPr lang="en-US" sz="4000" dirty="0" smtClean="0">
                <a:solidFill>
                  <a:srgbClr val="FFFF00"/>
                </a:solidFill>
              </a:rPr>
              <a:t>400</a:t>
            </a:r>
          </a:p>
        </p:txBody>
      </p:sp>
      <p:sp>
        <p:nvSpPr>
          <p:cNvPr id="3" name="Content Placeholder 2"/>
          <p:cNvSpPr>
            <a:spLocks noGrp="1"/>
          </p:cNvSpPr>
          <p:nvPr>
            <p:ph idx="1"/>
          </p:nvPr>
        </p:nvSpPr>
        <p:spPr>
          <a:xfrm>
            <a:off x="457200" y="1981200"/>
            <a:ext cx="8229600" cy="4325112"/>
          </a:xfrm>
        </p:spPr>
        <p:txBody>
          <a:bodyPr/>
          <a:lstStyle/>
          <a:p>
            <a:pPr eaLnBrk="1" hangingPunct="1"/>
            <a:r>
              <a:rPr lang="en-US" i="1" dirty="0" smtClean="0">
                <a:solidFill>
                  <a:schemeClr val="tx2"/>
                </a:solidFill>
              </a:rPr>
              <a:t>Question</a:t>
            </a:r>
          </a:p>
          <a:p>
            <a:pPr>
              <a:buNone/>
            </a:pPr>
            <a:r>
              <a:rPr lang="en-US" dirty="0" smtClean="0">
                <a:solidFill>
                  <a:schemeClr val="tx2"/>
                </a:solidFill>
              </a:rPr>
              <a:t>	This type of lighting, frequently used in hospital hallways, offices, and garages, uses up to 75% less energy than incandescent lighting and lasts 2-5 times longer than fluorescent lights!</a:t>
            </a:r>
          </a:p>
          <a:p>
            <a:pPr>
              <a:buNone/>
            </a:pPr>
            <a:endParaRPr lang="en-US" dirty="0" smtClean="0">
              <a:solidFill>
                <a:schemeClr val="tx2"/>
              </a:solidFill>
            </a:endParaRPr>
          </a:p>
          <a:p>
            <a:pPr eaLnBrk="1" hangingPunct="1"/>
            <a:r>
              <a:rPr lang="en-US" i="1" dirty="0" smtClean="0">
                <a:solidFill>
                  <a:schemeClr val="tx2"/>
                </a:solidFill>
              </a:rPr>
              <a:t>Answer</a:t>
            </a:r>
          </a:p>
          <a:p>
            <a:pPr eaLnBrk="1" hangingPunct="1">
              <a:buFont typeface="Arial" charset="0"/>
              <a:buNone/>
            </a:pPr>
            <a:r>
              <a:rPr lang="en-US" dirty="0" smtClean="0">
                <a:solidFill>
                  <a:schemeClr val="tx2"/>
                </a:solidFill>
              </a:rPr>
              <a:t>	</a:t>
            </a:r>
            <a:r>
              <a:rPr lang="en-US" dirty="0" smtClean="0">
                <a:solidFill>
                  <a:schemeClr val="tx2"/>
                </a:solidFill>
                <a:effectLst>
                  <a:glow rad="139700">
                    <a:schemeClr val="accent6">
                      <a:satMod val="175000"/>
                      <a:alpha val="40000"/>
                    </a:schemeClr>
                  </a:glow>
                </a:effectLst>
              </a:rPr>
              <a:t>LED Lighting</a:t>
            </a:r>
          </a:p>
        </p:txBody>
      </p:sp>
      <p:sp>
        <p:nvSpPr>
          <p:cNvPr id="11" name="Left Arrow 10">
            <a:hlinkClick r:id="rId2" action="ppaction://hlinksldjump"/>
          </p:cNvPr>
          <p:cNvSpPr/>
          <p:nvPr/>
        </p:nvSpPr>
        <p:spPr>
          <a:xfrm>
            <a:off x="0" y="5867400"/>
            <a:ext cx="1216152"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spc="150" dirty="0" smtClean="0">
                <a:ln w="18415" cmpd="sng">
                  <a:solidFill>
                    <a:srgbClr val="FFFFFF"/>
                  </a:solidFill>
                  <a:prstDash val="solid"/>
                </a:ln>
                <a:solidFill>
                  <a:srgbClr val="FFFFFF"/>
                </a:solidFill>
                <a:latin typeface="+mj-lt"/>
              </a:rPr>
              <a:t>Back</a:t>
            </a:r>
            <a:endParaRPr lang="en-US" sz="2400" spc="150" dirty="0">
              <a:ln w="18415" cmpd="sng">
                <a:solidFill>
                  <a:srgbClr val="FFFFFF"/>
                </a:solidFill>
                <a:prstDash val="solid"/>
              </a:ln>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5541</TotalTime>
  <Words>364</Words>
  <Application>Microsoft Office PowerPoint</Application>
  <PresentationFormat>On-screen Show (4:3)</PresentationFormat>
  <Paragraphs>231</Paragraphs>
  <Slides>31</Slides>
  <Notes>1</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Constantia</vt:lpstr>
      <vt:lpstr>Georgia</vt:lpstr>
      <vt:lpstr>Trebuchet MS</vt:lpstr>
      <vt:lpstr>Wingdings 2</vt:lpstr>
      <vt:lpstr>Urban</vt:lpstr>
      <vt:lpstr>PowerPoint Presentation</vt:lpstr>
      <vt:lpstr>Eco Hospital Jeopardy</vt:lpstr>
      <vt:lpstr>H2O: 200</vt:lpstr>
      <vt:lpstr>H2O: 400</vt:lpstr>
      <vt:lpstr>H2O: 600</vt:lpstr>
      <vt:lpstr>H2O: 800</vt:lpstr>
      <vt:lpstr>H2O: 1000</vt:lpstr>
      <vt:lpstr>Power Down: 200</vt:lpstr>
      <vt:lpstr>Power Down: 400</vt:lpstr>
      <vt:lpstr>Power Down: 600</vt:lpstr>
      <vt:lpstr>Power Down: 800</vt:lpstr>
      <vt:lpstr>Power Down: 1000</vt:lpstr>
      <vt:lpstr>You are what You Eat: 200</vt:lpstr>
      <vt:lpstr>You are what You Eat: 400</vt:lpstr>
      <vt:lpstr>You are what You Eat: 600</vt:lpstr>
      <vt:lpstr>You are what You Eat: 800</vt:lpstr>
      <vt:lpstr>PowerPoint Presentation</vt:lpstr>
      <vt:lpstr>Chemical Soup: 200</vt:lpstr>
      <vt:lpstr>Chemical Soup: 400</vt:lpstr>
      <vt:lpstr>Chemical Soup: 600</vt:lpstr>
      <vt:lpstr>Chemical Soup: 800</vt:lpstr>
      <vt:lpstr>Chemical Soup: 1000</vt:lpstr>
      <vt:lpstr>Who am I?: 200</vt:lpstr>
      <vt:lpstr>Who am I?: 400</vt:lpstr>
      <vt:lpstr>Who am I?: 600</vt:lpstr>
      <vt:lpstr>Who am I?: 800</vt:lpstr>
      <vt:lpstr>Who am I?: 1000</vt:lpstr>
      <vt:lpstr>Bonus Question: 5000 pts.</vt:lpstr>
      <vt:lpstr>PowerPoint Presentation</vt:lpstr>
      <vt:lpstr>Daily Double</vt:lpstr>
      <vt:lpstr>Daily Double</vt:lpstr>
    </vt:vector>
  </TitlesOfParts>
  <Company>University of Maryland School of Nursing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englund</dc:creator>
  <cp:lastModifiedBy>Ken Mayo</cp:lastModifiedBy>
  <cp:revision>38</cp:revision>
  <dcterms:created xsi:type="dcterms:W3CDTF">2012-02-28T17:50:12Z</dcterms:created>
  <dcterms:modified xsi:type="dcterms:W3CDTF">2015-03-18T20:09:12Z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TC300049439990</vt:lpwstr>
  </property>
</Properties>
</file>