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54F"/>
    <a:srgbClr val="0067A0"/>
    <a:srgbClr val="79A7D8"/>
    <a:srgbClr val="006595"/>
    <a:srgbClr val="0C1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32" autoAdjust="0"/>
  </p:normalViewPr>
  <p:slideViewPr>
    <p:cSldViewPr snapToGrid="0" snapToObjects="1">
      <p:cViewPr varScale="1">
        <p:scale>
          <a:sx n="65" d="100"/>
          <a:sy n="65" d="100"/>
        </p:scale>
        <p:origin x="696" y="40"/>
      </p:cViewPr>
      <p:guideLst>
        <p:guide orient="horz" pos="2160"/>
        <p:guide pos="3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0AFA98-50FB-054E-900B-CF98E4404E8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D19B39-E3AD-2A45-A5EC-48EBA9FB1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41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CCFD15-566C-4E49-8F8A-DB68C4DE57F8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EB0C3C-1217-0C4E-AA4E-68EE3F35B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598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B0C3C-1217-0C4E-AA4E-68EE3F35B6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A81AD63B-31A3-4061-85FF-CD47F59A5F14}" type="slidenum">
              <a:rPr lang="en-US" altLang="en-US" sz="1200">
                <a:ea typeface="Osaka"/>
                <a:cs typeface="Osaka"/>
              </a:rPr>
              <a:pPr/>
              <a:t>4</a:t>
            </a:fld>
            <a:endParaRPr lang="en-US" altLang="en-US" sz="1200" dirty="0">
              <a:ea typeface="Osaka"/>
              <a:cs typeface="Osaka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0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A81AD63B-31A3-4061-85FF-CD47F59A5F14}" type="slidenum">
              <a:rPr lang="en-US" altLang="en-US" sz="1200">
                <a:ea typeface="Osaka"/>
                <a:cs typeface="Osaka"/>
              </a:rPr>
              <a:pPr/>
              <a:t>5</a:t>
            </a:fld>
            <a:endParaRPr lang="en-US" altLang="en-US" sz="1200" dirty="0">
              <a:ea typeface="Osaka"/>
              <a:cs typeface="Osaka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2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Geneva" pitchFamily="12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3A6DDCFD-479D-4DA3-A76C-A4003D909AEA}" type="slidenum">
              <a:rPr lang="en-US" altLang="en-US" sz="1200"/>
              <a:pPr/>
              <a:t>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620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ヒラギノ角ゴ Pro W3" pitchFamily="124" charset="-128"/>
              <a:cs typeface="Geneva" pitchFamily="12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1A593595-72A6-4AA5-B064-40A732021EB1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8926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463" y="1905000"/>
            <a:ext cx="10828297" cy="2209801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463" y="4351656"/>
            <a:ext cx="10363199" cy="75751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</a:t>
            </a:r>
          </a:p>
        </p:txBody>
      </p:sp>
      <p:pic>
        <p:nvPicPr>
          <p:cNvPr id="6" name="Picture 5" descr="cha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09" y="466488"/>
            <a:ext cx="2250515" cy="92661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9CBC6A-A2CF-E149-8CD0-3E8F1A8B6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63" y="548225"/>
            <a:ext cx="8259762" cy="845600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18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503" y="929797"/>
            <a:ext cx="9022080" cy="3002280"/>
          </a:xfrm>
          <a:prstGeom prst="rect">
            <a:avLst/>
          </a:prstGeom>
        </p:spPr>
        <p:txBody>
          <a:bodyPr anchor="b" anchorCtr="0"/>
          <a:lstStyle>
            <a:lvl1pPr algn="l"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503" y="4285790"/>
            <a:ext cx="8534400" cy="84560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Subhead</a:t>
            </a:r>
          </a:p>
        </p:txBody>
      </p:sp>
      <p:pic>
        <p:nvPicPr>
          <p:cNvPr id="9" name="Picture 8" descr="cha_white-01.png">
            <a:extLst>
              <a:ext uri="{FF2B5EF4-FFF2-40B4-BE49-F238E27FC236}">
                <a16:creationId xmlns:a16="http://schemas.microsoft.com/office/drawing/2014/main" id="{661CB911-D26E-C346-8521-1B055A1CD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83" y="557181"/>
            <a:ext cx="2250515" cy="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4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96" y="1470954"/>
            <a:ext cx="6008644" cy="47934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354F"/>
                </a:solidFill>
              </a:defRPr>
            </a:lvl1pPr>
            <a:lvl2pPr algn="l">
              <a:defRPr sz="1800">
                <a:solidFill>
                  <a:srgbClr val="17354F"/>
                </a:solidFill>
              </a:defRPr>
            </a:lvl2pPr>
            <a:lvl3pPr algn="l">
              <a:defRPr sz="1800">
                <a:solidFill>
                  <a:srgbClr val="17354F"/>
                </a:solidFill>
              </a:defRPr>
            </a:lvl3pPr>
            <a:lvl4pPr algn="l">
              <a:defRPr sz="1800">
                <a:solidFill>
                  <a:srgbClr val="17354F"/>
                </a:solidFill>
              </a:defRPr>
            </a:lvl4pPr>
            <a:lvl5pPr algn="l">
              <a:defRPr sz="1800">
                <a:solidFill>
                  <a:srgbClr val="1735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-2347837" y="112211"/>
            <a:ext cx="11161128" cy="7607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200" kern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6" y="301346"/>
            <a:ext cx="11161128" cy="76079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96" y="1470954"/>
            <a:ext cx="5993404" cy="479342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7354F"/>
                </a:solidFill>
              </a:defRPr>
            </a:lvl1pPr>
            <a:lvl2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2pPr>
            <a:lvl3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3pPr>
            <a:lvl4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4pPr>
            <a:lvl5pPr algn="l">
              <a:lnSpc>
                <a:spcPct val="100000"/>
              </a:lnSpc>
              <a:defRPr sz="1800">
                <a:solidFill>
                  <a:srgbClr val="1735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9796" y="301346"/>
            <a:ext cx="11161128" cy="76079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17354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3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6264" y="6589890"/>
            <a:ext cx="2844800" cy="2585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53940" y="6617636"/>
            <a:ext cx="24817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©</a:t>
            </a:r>
            <a:r>
              <a:rPr lang="en-US" sz="800" baseline="0" dirty="0">
                <a:solidFill>
                  <a:schemeClr val="bg1"/>
                </a:solidFill>
                <a:latin typeface="Arial"/>
                <a:cs typeface="Arial"/>
              </a:rPr>
              <a:t> Catholic Health Association of the United States</a:t>
            </a:r>
            <a:endParaRPr lang="en-US" sz="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cha_white-01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88" y="193684"/>
            <a:ext cx="2250515" cy="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C1827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C1827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C1827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C1827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C1827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463" y="1905001"/>
            <a:ext cx="10828297" cy="1346200"/>
          </a:xfrm>
        </p:spPr>
        <p:txBody>
          <a:bodyPr/>
          <a:lstStyle/>
          <a:p>
            <a:pPr algn="ctr"/>
            <a:r>
              <a:rPr lang="en-US" sz="4000" dirty="0" smtClean="0"/>
              <a:t>Community </a:t>
            </a:r>
            <a:r>
              <a:rPr lang="en-US" sz="4000" dirty="0"/>
              <a:t>Benefit Reporting</a:t>
            </a:r>
            <a:r>
              <a:rPr lang="en-US" sz="4000"/>
              <a:t>:             </a:t>
            </a:r>
            <a:r>
              <a:rPr lang="en-US" sz="4000" smtClean="0"/>
              <a:t> </a:t>
            </a:r>
            <a:r>
              <a:rPr lang="en-US" sz="4000" dirty="0"/>
              <a:t>Accounting </a:t>
            </a:r>
            <a:r>
              <a:rPr lang="en-US" sz="4000"/>
              <a:t>Primer 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D9CA0-71AE-B84F-A2DE-238F8DC0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463" y="3445164"/>
            <a:ext cx="10363199" cy="17364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600" dirty="0"/>
              <a:t>Adapted from Series of Papers on Community Benefit Reporting</a:t>
            </a:r>
          </a:p>
          <a:p>
            <a:pPr algn="ctr"/>
            <a:r>
              <a:rPr lang="en-US" sz="2600" dirty="0"/>
              <a:t>Sponsored by</a:t>
            </a:r>
          </a:p>
          <a:p>
            <a:pPr algn="ctr"/>
            <a:r>
              <a:rPr lang="en-US" sz="2600" dirty="0"/>
              <a:t>The Catholic Health Association of the United States and </a:t>
            </a:r>
            <a:r>
              <a:rPr lang="en-US" sz="2600" dirty="0" err="1"/>
              <a:t>Vizient</a:t>
            </a:r>
            <a:endParaRPr lang="en-US" sz="2600" dirty="0"/>
          </a:p>
          <a:p>
            <a:pPr algn="ctr"/>
            <a:r>
              <a:rPr lang="en-US" sz="2600" dirty="0"/>
              <a:t>Written by</a:t>
            </a:r>
          </a:p>
          <a:p>
            <a:pPr algn="ctr"/>
            <a:r>
              <a:rPr lang="en-US" sz="2600" dirty="0"/>
              <a:t>Keith </a:t>
            </a:r>
            <a:r>
              <a:rPr lang="en-US" sz="2600" dirty="0" err="1"/>
              <a:t>Hearle</a:t>
            </a:r>
            <a:endParaRPr lang="en-US" sz="2600" dirty="0"/>
          </a:p>
          <a:p>
            <a:pPr algn="ctr"/>
            <a:r>
              <a:rPr lang="en-US" sz="2600" dirty="0" err="1"/>
              <a:t>Verité</a:t>
            </a:r>
            <a:r>
              <a:rPr lang="en-US" sz="2600" dirty="0"/>
              <a:t> Healthcare Consulting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5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Accounting Primer:  Contents</a:t>
            </a:r>
            <a:r>
              <a:rPr lang="en-US" dirty="0">
                <a:ea typeface="Geneva" pitchFamily="1" charset="-128"/>
              </a:rPr>
              <a:t/>
            </a:r>
            <a:br>
              <a:rPr lang="en-US" dirty="0">
                <a:ea typeface="Geneva" pitchFamily="1" charset="-128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9796" y="1470954"/>
            <a:ext cx="11031840" cy="4793424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Why providing community benefits is important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Community benefit accounting principles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Accounting overview for each category of community benefit (and community building)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Tips to avoid under-reporting and over-reporting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Appendices: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Consolidating amounts across entities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Arial" panose="020B0604020202020204" pitchFamily="34" charset="0"/>
              </a:rPr>
              <a:t>The Ratio of Patient Care Cost to Charges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4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9795" y="1470954"/>
            <a:ext cx="11041077" cy="479342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cs typeface="Arial" panose="020B0604020202020204" pitchFamily="34" charset="0"/>
              </a:rPr>
              <a:t>Manifests commitments to mission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cs typeface="Arial" panose="020B0604020202020204" pitchFamily="34" charset="0"/>
              </a:rPr>
              <a:t>Vital </a:t>
            </a:r>
            <a:r>
              <a:rPr lang="en-US" altLang="en-US" sz="2800" dirty="0">
                <a:cs typeface="Arial" panose="020B0604020202020204" pitchFamily="34" charset="0"/>
              </a:rPr>
              <a:t>to improving population health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Arial" panose="020B0604020202020204" pitchFamily="34" charset="0"/>
              </a:rPr>
              <a:t>Responds to federal expectations to focus on community health improvement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Arial" panose="020B0604020202020204" pitchFamily="34" charset="0"/>
              </a:rPr>
              <a:t>Demonstrates continued eligibility for federal and state tax-exemption</a:t>
            </a: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F8E4-A48B-A144-A31A-8EFA814A4A3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3396" y="46939"/>
            <a:ext cx="9221513" cy="978429"/>
          </a:xfrm>
        </p:spPr>
        <p:txBody>
          <a:bodyPr/>
          <a:lstStyle/>
          <a:p>
            <a:r>
              <a:rPr lang="en-US" altLang="en-US" dirty="0"/>
              <a:t>Why Providing Community Benefits is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7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1469" y="0"/>
            <a:ext cx="8637949" cy="10714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Community Benefit Categories</a:t>
            </a:r>
            <a:br>
              <a:rPr lang="en-US" altLang="en-US" dirty="0">
                <a:latin typeface="+mj-lt"/>
              </a:rPr>
            </a:br>
            <a:r>
              <a:rPr lang="en-US" altLang="en-US" dirty="0">
                <a:latin typeface="+mj-lt"/>
              </a:rPr>
              <a:t>(IRS Form 990, Schedule H, Part 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018" y="1276716"/>
            <a:ext cx="10790381" cy="515163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Financial assistance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Medicaid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Other means-tested government programs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Community health improvement services and community benefit operations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Health professions education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Subsidized health services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Research funded by government and other tax-exempt sources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Cash and in-kind contributions for community benefit</a:t>
            </a:r>
          </a:p>
          <a:p>
            <a:pPr>
              <a:spcAft>
                <a:spcPts val="600"/>
              </a:spcAft>
            </a:pPr>
            <a:r>
              <a:rPr lang="en-US" altLang="en-US" sz="1900" dirty="0">
                <a:cs typeface="Arial" panose="020B0604020202020204" pitchFamily="34" charset="0"/>
              </a:rPr>
              <a:t>(On Schedule H, hospitals also account for community building activities in Part II and Medicare, and bad debts in Part III)</a:t>
            </a:r>
          </a:p>
          <a:p>
            <a:pPr>
              <a:spcAft>
                <a:spcPts val="600"/>
              </a:spcAft>
            </a:pPr>
            <a:endParaRPr lang="en-US" alt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dirty="0">
              <a:ea typeface="Geneva" pitchFamily="12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F928EE5B-FEF8-4257-8463-10B396F3D486}" type="slidenum">
              <a:rPr lang="en-US" altLang="en-US" sz="800">
                <a:solidFill>
                  <a:srgbClr val="FFFFFF"/>
                </a:solidFill>
              </a:rPr>
              <a:pPr/>
              <a:t>4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7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2231" y="266281"/>
            <a:ext cx="8767260" cy="7073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Accounting Principles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963" y="1246976"/>
            <a:ext cx="10688781" cy="512500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en-US" sz="2400" dirty="0">
                <a:cs typeface="Arial" panose="020B0604020202020204" pitchFamily="34" charset="0"/>
              </a:rPr>
              <a:t>Community benefits are accounted for by quantifying the actual total expense, direct offsetting revenue, and the resultant net expense borne by the hospital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Only report actual expense – not opportunity costs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Use “most accurate” cost accounting methods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Include direct and indirect (overhead) costs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Avoid double-counting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Include direct offsetting revenue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cs typeface="Arial" panose="020B0604020202020204" pitchFamily="34" charset="0"/>
              </a:rPr>
              <a:t>If in doubt (or not stated in Schedule H instructions), follow GAAP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en-US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Aft>
                <a:spcPts val="1800"/>
              </a:spcAft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endParaRPr lang="en-US" altLang="en-US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altLang="en-US" dirty="0">
              <a:ea typeface="Geneva" pitchFamily="124" charset="0"/>
              <a:cs typeface="Arial" panose="020B0604020202020204" pitchFamily="34" charset="0"/>
            </a:endParaRPr>
          </a:p>
        </p:txBody>
      </p:sp>
      <p:sp>
        <p:nvSpPr>
          <p:cNvPr id="102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F928EE5B-FEF8-4257-8463-10B396F3D486}" type="slidenum">
              <a:rPr lang="en-US" altLang="en-US" sz="800">
                <a:solidFill>
                  <a:srgbClr val="FFFFFF"/>
                </a:solidFill>
              </a:rPr>
              <a:pPr/>
              <a:t>5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6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4EF61D08-99A2-4070-B5C7-0C3471DF4473}" type="slidenum">
              <a:rPr lang="en-US" altLang="en-US" sz="800">
                <a:solidFill>
                  <a:srgbClr val="FFFFFF"/>
                </a:solidFill>
              </a:rPr>
              <a:pPr/>
              <a:t>6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18059" y="233600"/>
            <a:ext cx="8781359" cy="836230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+mj-lt"/>
              </a:rPr>
              <a:t>Avoid Under-Reporting</a:t>
            </a:r>
            <a:endParaRPr lang="en-US" altLang="en-US" b="1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14D9-9EE7-40DC-912C-235E9D231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668" y="1309983"/>
            <a:ext cx="10639714" cy="484605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Include all reportable programs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Include indirect (overhead) expenses and also system office community benefit expenses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Reclassify bad debt to financial assistance (if supported by data regarding patient eligibility)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Include Medicaid provider taxes and fees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Include subsidies to physician practices in separate EINS as restricted community benefit contributions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And more …</a:t>
            </a:r>
          </a:p>
        </p:txBody>
      </p:sp>
    </p:spTree>
    <p:extLst>
      <p:ext uri="{BB962C8B-B14F-4D97-AF65-F5344CB8AC3E}">
        <p14:creationId xmlns:p14="http://schemas.microsoft.com/office/powerpoint/2010/main" val="329721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20255" y="330068"/>
            <a:ext cx="8954654" cy="78345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Avoid Over-Reporting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BE1D2C3B-5B53-4237-B088-C08BF0C3CC1B}" type="slidenum">
              <a:rPr lang="en-US" altLang="en-US" sz="800">
                <a:solidFill>
                  <a:srgbClr val="FFFFFF"/>
                </a:solidFill>
              </a:rPr>
              <a:pPr/>
              <a:t>7</a:t>
            </a:fld>
            <a:endParaRPr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77A88-82B9-4FC7-8E9F-A4CA8F7A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49" y="1327779"/>
            <a:ext cx="10935277" cy="504785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Don’t include programs misaligned with definitions of </a:t>
            </a:r>
            <a:r>
              <a:rPr lang="en-US" sz="2400" i="1" dirty="0"/>
              <a:t>community benefit</a:t>
            </a:r>
            <a:endParaRPr lang="en-US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Don’t include interpreter services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Adjust the Ratio of Patient Care Cost to Charges to avoid double-counting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Report total expenses, offsetting revenue, and net expenses (all three)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Assure that expenses reported in Schedule H also are included in Form 990, Part IX as expense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Don’t over-report cost of student preceptor programs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Assure that cash contributions are restricted in writing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And more …</a:t>
            </a:r>
          </a:p>
        </p:txBody>
      </p:sp>
    </p:spTree>
    <p:extLst>
      <p:ext uri="{BB962C8B-B14F-4D97-AF65-F5344CB8AC3E}">
        <p14:creationId xmlns:p14="http://schemas.microsoft.com/office/powerpoint/2010/main" val="424508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406</Words>
  <Application>Microsoft Office PowerPoint</Application>
  <PresentationFormat>Widescreen</PresentationFormat>
  <Paragraphs>69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Geneva</vt:lpstr>
      <vt:lpstr>Osaka</vt:lpstr>
      <vt:lpstr>Wingdings</vt:lpstr>
      <vt:lpstr>ヒラギノ角ゴ Pro W3</vt:lpstr>
      <vt:lpstr>Office Theme</vt:lpstr>
      <vt:lpstr>Community Benefit Reporting:              Accounting Primer </vt:lpstr>
      <vt:lpstr>Accounting Primer:  Contents </vt:lpstr>
      <vt:lpstr>Why Providing Community Benefits is Important</vt:lpstr>
      <vt:lpstr>Community Benefit Categories (IRS Form 990, Schedule H, Part I)</vt:lpstr>
      <vt:lpstr>Accounting Principles</vt:lpstr>
      <vt:lpstr>Avoid Under-Reporting</vt:lpstr>
      <vt:lpstr>Avoid Over-Reporting</vt:lpstr>
    </vt:vector>
  </TitlesOfParts>
  <Company>Toky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Crevits</dc:creator>
  <cp:lastModifiedBy>Rebecca Heermann</cp:lastModifiedBy>
  <cp:revision>97</cp:revision>
  <cp:lastPrinted>2019-08-15T14:55:20Z</cp:lastPrinted>
  <dcterms:created xsi:type="dcterms:W3CDTF">2015-01-14T16:12:57Z</dcterms:created>
  <dcterms:modified xsi:type="dcterms:W3CDTF">2020-05-11T21:44:05Z</dcterms:modified>
</cp:coreProperties>
</file>