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54F"/>
    <a:srgbClr val="0067A0"/>
    <a:srgbClr val="79A7D8"/>
    <a:srgbClr val="006595"/>
    <a:srgbClr val="0C1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32" autoAdjust="0"/>
  </p:normalViewPr>
  <p:slideViewPr>
    <p:cSldViewPr snapToGrid="0" snapToObjects="1">
      <p:cViewPr varScale="1">
        <p:scale>
          <a:sx n="38" d="100"/>
          <a:sy n="38" d="100"/>
        </p:scale>
        <p:origin x="864" y="40"/>
      </p:cViewPr>
      <p:guideLst>
        <p:guide orient="horz" pos="2160"/>
        <p:guide pos="3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0AFA98-50FB-054E-900B-CF98E4404E8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D19B39-E3AD-2A45-A5EC-48EBA9FB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1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CCFD15-566C-4E49-8F8A-DB68C4DE57F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EB0C3C-1217-0C4E-AA4E-68EE3F35B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59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3C-1217-0C4E-AA4E-68EE3F35B6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A81AD63B-31A3-4061-85FF-CD47F59A5F14}" type="slidenum">
              <a:rPr lang="en-US" altLang="en-US" sz="1200">
                <a:ea typeface="Osaka"/>
                <a:cs typeface="Osaka"/>
              </a:rPr>
              <a:pPr/>
              <a:t>4</a:t>
            </a:fld>
            <a:endParaRPr lang="en-US" altLang="en-US" sz="1200" dirty="0">
              <a:ea typeface="Osaka"/>
              <a:cs typeface="Osaka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0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A81AD63B-31A3-4061-85FF-CD47F59A5F14}" type="slidenum">
              <a:rPr lang="en-US" altLang="en-US" sz="1200">
                <a:ea typeface="Osaka"/>
                <a:cs typeface="Osaka"/>
              </a:rPr>
              <a:pPr/>
              <a:t>5</a:t>
            </a:fld>
            <a:endParaRPr lang="en-US" altLang="en-US" sz="1200" dirty="0">
              <a:ea typeface="Osaka"/>
              <a:cs typeface="Osaka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2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ヒラギノ角ゴ Pro W3" pitchFamily="124" charset="-128"/>
              <a:cs typeface="Geneva" pitchFamily="12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3A6DDCFD-479D-4DA3-A76C-A4003D909AEA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620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463" y="1905000"/>
            <a:ext cx="10828297" cy="2209801"/>
          </a:xfrm>
          <a:prstGeom prst="rect">
            <a:avLst/>
          </a:prstGeom>
        </p:spPr>
        <p:txBody>
          <a:bodyPr anchor="b" anchorCtr="0"/>
          <a:lstStyle>
            <a:lvl1pPr algn="l"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463" y="4351656"/>
            <a:ext cx="10363199" cy="757510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Subhead</a:t>
            </a:r>
          </a:p>
        </p:txBody>
      </p:sp>
      <p:pic>
        <p:nvPicPr>
          <p:cNvPr id="6" name="Picture 5" descr="cha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09" y="466488"/>
            <a:ext cx="2250515" cy="92661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9CBC6A-A2CF-E149-8CD0-3E8F1A8B6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463" y="548225"/>
            <a:ext cx="8259762" cy="845600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18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503" y="929797"/>
            <a:ext cx="9022080" cy="3002280"/>
          </a:xfrm>
          <a:prstGeom prst="rect">
            <a:avLst/>
          </a:prstGeom>
        </p:spPr>
        <p:txBody>
          <a:bodyPr anchor="b" anchorCtr="0"/>
          <a:lstStyle>
            <a:lvl1pPr algn="l"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503" y="4285790"/>
            <a:ext cx="8534400" cy="845600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Subhead</a:t>
            </a:r>
          </a:p>
        </p:txBody>
      </p:sp>
      <p:pic>
        <p:nvPicPr>
          <p:cNvPr id="9" name="Picture 8" descr="cha_white-01.png">
            <a:extLst>
              <a:ext uri="{FF2B5EF4-FFF2-40B4-BE49-F238E27FC236}">
                <a16:creationId xmlns:a16="http://schemas.microsoft.com/office/drawing/2014/main" id="{661CB911-D26E-C346-8521-1B055A1CD7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583" y="557181"/>
            <a:ext cx="2250515" cy="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4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96" y="1470954"/>
            <a:ext cx="6008644" cy="47934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17354F"/>
                </a:solidFill>
              </a:defRPr>
            </a:lvl1pPr>
            <a:lvl2pPr algn="l">
              <a:defRPr sz="1800">
                <a:solidFill>
                  <a:srgbClr val="17354F"/>
                </a:solidFill>
              </a:defRPr>
            </a:lvl2pPr>
            <a:lvl3pPr algn="l">
              <a:defRPr sz="1800">
                <a:solidFill>
                  <a:srgbClr val="17354F"/>
                </a:solidFill>
              </a:defRPr>
            </a:lvl3pPr>
            <a:lvl4pPr algn="l">
              <a:defRPr sz="1800">
                <a:solidFill>
                  <a:srgbClr val="17354F"/>
                </a:solidFill>
              </a:defRPr>
            </a:lvl4pPr>
            <a:lvl5pPr algn="l">
              <a:defRPr sz="1800">
                <a:solidFill>
                  <a:srgbClr val="1735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-2347837" y="112211"/>
            <a:ext cx="11161128" cy="7607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3200" kern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6" y="301346"/>
            <a:ext cx="11161128" cy="76079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96" y="1470954"/>
            <a:ext cx="5993404" cy="47934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7354F"/>
                </a:solidFill>
              </a:defRPr>
            </a:lvl1pPr>
            <a:lvl2pPr algn="l">
              <a:lnSpc>
                <a:spcPct val="100000"/>
              </a:lnSpc>
              <a:defRPr sz="1800">
                <a:solidFill>
                  <a:srgbClr val="17354F"/>
                </a:solidFill>
              </a:defRPr>
            </a:lvl2pPr>
            <a:lvl3pPr algn="l">
              <a:lnSpc>
                <a:spcPct val="100000"/>
              </a:lnSpc>
              <a:defRPr sz="1800">
                <a:solidFill>
                  <a:srgbClr val="17354F"/>
                </a:solidFill>
              </a:defRPr>
            </a:lvl3pPr>
            <a:lvl4pPr algn="l">
              <a:lnSpc>
                <a:spcPct val="100000"/>
              </a:lnSpc>
              <a:defRPr sz="1800">
                <a:solidFill>
                  <a:srgbClr val="17354F"/>
                </a:solidFill>
              </a:defRPr>
            </a:lvl4pPr>
            <a:lvl5pPr algn="l">
              <a:lnSpc>
                <a:spcPct val="100000"/>
              </a:lnSpc>
              <a:defRPr sz="1800">
                <a:solidFill>
                  <a:srgbClr val="1735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6" y="301346"/>
            <a:ext cx="11161128" cy="76079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17354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3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6264" y="6589890"/>
            <a:ext cx="2844800" cy="258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53940" y="6617636"/>
            <a:ext cx="24817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/>
                <a:cs typeface="Arial"/>
              </a:rPr>
              <a:t>©</a:t>
            </a:r>
            <a:r>
              <a:rPr lang="en-US" sz="800" baseline="0" dirty="0">
                <a:solidFill>
                  <a:schemeClr val="bg1"/>
                </a:solidFill>
                <a:latin typeface="Arial"/>
                <a:cs typeface="Arial"/>
              </a:rPr>
              <a:t> Catholic Health Association of the United States</a:t>
            </a:r>
            <a:endParaRPr lang="en-US" sz="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cha_white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88" y="193684"/>
            <a:ext cx="2250515" cy="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3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C1827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C1827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C1827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C1827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C1827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463" y="1553029"/>
            <a:ext cx="10828297" cy="1596572"/>
          </a:xfrm>
        </p:spPr>
        <p:txBody>
          <a:bodyPr/>
          <a:lstStyle/>
          <a:p>
            <a:pPr algn="ctr"/>
            <a:r>
              <a:rPr lang="en-US" sz="4000" dirty="0"/>
              <a:t>Community Benefit Reporting:  </a:t>
            </a:r>
            <a:br>
              <a:rPr lang="en-US" sz="4000" dirty="0"/>
            </a:br>
            <a:r>
              <a:rPr lang="en-US" sz="4000" dirty="0"/>
              <a:t>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D9CA0-71AE-B84F-A2DE-238F8DC0E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011" y="3430650"/>
            <a:ext cx="10363199" cy="17364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600" dirty="0"/>
              <a:t>Adapted from Series of Papers on Community Benefit Reporting</a:t>
            </a:r>
          </a:p>
          <a:p>
            <a:pPr algn="ctr"/>
            <a:r>
              <a:rPr lang="en-US" sz="2600" dirty="0"/>
              <a:t>Sponsored by</a:t>
            </a:r>
          </a:p>
          <a:p>
            <a:pPr algn="ctr"/>
            <a:r>
              <a:rPr lang="en-US" sz="2600" dirty="0"/>
              <a:t>The Catholic Health Association of the United States and </a:t>
            </a:r>
            <a:r>
              <a:rPr lang="en-US" sz="2600" dirty="0" err="1"/>
              <a:t>Vizient</a:t>
            </a:r>
            <a:endParaRPr lang="en-US" sz="2600" dirty="0"/>
          </a:p>
          <a:p>
            <a:pPr algn="ctr"/>
            <a:r>
              <a:rPr lang="en-US" sz="2600" dirty="0"/>
              <a:t>Written by</a:t>
            </a:r>
          </a:p>
          <a:p>
            <a:pPr algn="ctr"/>
            <a:r>
              <a:rPr lang="en-US" sz="2600" dirty="0"/>
              <a:t>Keith </a:t>
            </a:r>
            <a:r>
              <a:rPr lang="en-US" sz="2600" dirty="0" err="1"/>
              <a:t>Hearle</a:t>
            </a:r>
            <a:endParaRPr lang="en-US" sz="2600" dirty="0"/>
          </a:p>
          <a:p>
            <a:pPr algn="ctr"/>
            <a:r>
              <a:rPr lang="en-US" sz="2600" dirty="0" err="1"/>
              <a:t>Verité</a:t>
            </a:r>
            <a:r>
              <a:rPr lang="en-US" sz="2600" dirty="0"/>
              <a:t> Healthcare Consulting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5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0851"/>
            <a:ext cx="9002486" cy="914400"/>
          </a:xfrm>
        </p:spPr>
        <p:txBody>
          <a:bodyPr>
            <a:normAutofit/>
          </a:bodyPr>
          <a:lstStyle/>
          <a:p>
            <a:r>
              <a:rPr lang="en-US" altLang="en-US" dirty="0"/>
              <a:t>Research Paper:  Contents</a:t>
            </a:r>
            <a:endParaRPr lang="en-US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399" y="1295400"/>
            <a:ext cx="10816771" cy="5079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Arial" panose="020B0604020202020204" pitchFamily="34" charset="0"/>
              </a:rPr>
              <a:t>Why research is reported as community benefit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Arial" panose="020B0604020202020204" pitchFamily="34" charset="0"/>
              </a:rPr>
              <a:t>Overview of Schedule H instructions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Arial" panose="020B0604020202020204" pitchFamily="34" charset="0"/>
              </a:rPr>
              <a:t>What counts issues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Arial" panose="020B0604020202020204" pitchFamily="34" charset="0"/>
              </a:rPr>
              <a:t>Accounting and reporting issues and approaches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4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722" y="265628"/>
            <a:ext cx="9270678" cy="1042570"/>
          </a:xfrm>
        </p:spPr>
        <p:txBody>
          <a:bodyPr/>
          <a:lstStyle/>
          <a:p>
            <a:r>
              <a:rPr lang="en-US" altLang="en-US" dirty="0"/>
              <a:t>Why Research is Reported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28649" y="1367705"/>
            <a:ext cx="10808607" cy="46730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800" u="sng" dirty="0">
                <a:cs typeface="Arial" panose="020B0604020202020204" pitchFamily="34" charset="0"/>
              </a:rPr>
              <a:t>IRS Rev. Rul. 69-545</a:t>
            </a:r>
            <a:r>
              <a:rPr lang="en-US" altLang="en-US" sz="2800" dirty="0">
                <a:cs typeface="Arial" panose="020B0604020202020204" pitchFamily="34" charset="0"/>
              </a:rPr>
              <a:t>:  Section 501(c)(3) hospital organizations use “surplus funds to advance medical training, education, and </a:t>
            </a:r>
            <a:r>
              <a:rPr lang="en-US" altLang="en-US" sz="2800" b="1" dirty="0">
                <a:cs typeface="Arial" panose="020B0604020202020204" pitchFamily="34" charset="0"/>
              </a:rPr>
              <a:t>research” </a:t>
            </a:r>
            <a:r>
              <a:rPr lang="en-US" altLang="en-US" sz="2800" dirty="0">
                <a:cs typeface="Arial" panose="020B0604020202020204" pitchFamily="34" charset="0"/>
              </a:rPr>
              <a:t>(among other characteristics).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800" u="sng" dirty="0">
                <a:cs typeface="Arial" panose="020B0604020202020204" pitchFamily="34" charset="0"/>
              </a:rPr>
              <a:t>Schedule H instructions</a:t>
            </a:r>
            <a:r>
              <a:rPr lang="en-US" altLang="en-US" sz="2800" dirty="0">
                <a:cs typeface="Arial" panose="020B0604020202020204" pitchFamily="34" charset="0"/>
              </a:rPr>
              <a:t>:  “Community benefit … programs seek to achieve a community benefit objective, including … </a:t>
            </a:r>
            <a:r>
              <a:rPr lang="en-US" altLang="en-US" sz="2800" b="1" dirty="0">
                <a:cs typeface="Arial" panose="020B0604020202020204" pitchFamily="34" charset="0"/>
              </a:rPr>
              <a:t>advancing increased general knowledge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cs typeface="Arial" panose="020B0604020202020204" pitchFamily="34" charset="0"/>
              </a:rPr>
              <a:t>… through education or research that benefits the public</a:t>
            </a:r>
            <a:r>
              <a:rPr lang="en-US" altLang="en-US" sz="2800" dirty="0">
                <a:cs typeface="Arial" panose="020B0604020202020204" pitchFamily="34" charset="0"/>
              </a:rPr>
              <a:t>.”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cs typeface="Arial" panose="020B0604020202020204" pitchFamily="34" charset="0"/>
              </a:rPr>
              <a:t>Hospitals conduct research as a component of their mission and recognize that research generates new knowledge and helps improve community health.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577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F928EE5B-FEF8-4257-8463-10B396F3D486}" type="slidenum">
              <a:rPr lang="en-US" altLang="en-US" sz="800">
                <a:solidFill>
                  <a:srgbClr val="FFFFFF"/>
                </a:solidFill>
              </a:rPr>
              <a:pPr/>
              <a:t>4</a:t>
            </a:fld>
            <a:endParaRPr lang="en-US" altLang="en-US" sz="800" dirty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721" y="-15679"/>
            <a:ext cx="9009421" cy="1042570"/>
          </a:xfrm>
        </p:spPr>
        <p:txBody>
          <a:bodyPr/>
          <a:lstStyle/>
          <a:p>
            <a:r>
              <a:rPr lang="en-US" altLang="en-US" dirty="0"/>
              <a:t>Schedule H Instructions:  Definition of Research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28650" y="1503947"/>
            <a:ext cx="10736036" cy="467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en-US" sz="2800" dirty="0">
                <a:cs typeface="Arial" panose="020B0604020202020204" pitchFamily="34" charset="0"/>
              </a:rPr>
              <a:t>“Research means any study or investigation the goal of which is to generate increased generalizable knowledge </a:t>
            </a:r>
            <a:r>
              <a:rPr lang="en-US" altLang="en-US" sz="2800" b="1" dirty="0">
                <a:cs typeface="Arial" panose="020B0604020202020204" pitchFamily="34" charset="0"/>
              </a:rPr>
              <a:t>made available to the public</a:t>
            </a:r>
            <a:r>
              <a:rPr lang="en-US" altLang="en-US" sz="2800" dirty="0">
                <a:cs typeface="Arial" panose="020B0604020202020204" pitchFamily="34" charset="0"/>
              </a:rPr>
              <a:t>.”  </a:t>
            </a:r>
          </a:p>
          <a:p>
            <a:pPr>
              <a:spcAft>
                <a:spcPts val="1800"/>
              </a:spcAft>
            </a:pPr>
            <a:r>
              <a:rPr lang="en-US" altLang="en-US" sz="2800" dirty="0">
                <a:cs typeface="Arial" panose="020B0604020202020204" pitchFamily="34" charset="0"/>
              </a:rPr>
              <a:t>“The organization can include the cost of internally funded research it conducts, as well as the cost of research it conducts </a:t>
            </a:r>
            <a:r>
              <a:rPr lang="en-US" altLang="en-US" sz="2800" b="1" dirty="0">
                <a:cs typeface="Arial" panose="020B0604020202020204" pitchFamily="34" charset="0"/>
              </a:rPr>
              <a:t>funded by a tax-exempt or government entity</a:t>
            </a:r>
            <a:r>
              <a:rPr lang="en-US" altLang="en-US" sz="2800" dirty="0">
                <a:cs typeface="Arial" panose="020B0604020202020204" pitchFamily="34" charset="0"/>
              </a:rPr>
              <a:t>.”</a:t>
            </a:r>
          </a:p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cs typeface="Arial" panose="020B0604020202020204" pitchFamily="34" charset="0"/>
              </a:rPr>
              <a:t>The instructions provide examples of eligible research activities and the types of costs that can be reported.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837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F928EE5B-FEF8-4257-8463-10B396F3D486}" type="slidenum">
              <a:rPr lang="en-US" altLang="en-US" sz="800">
                <a:solidFill>
                  <a:srgbClr val="FFFFFF"/>
                </a:solidFill>
              </a:rPr>
              <a:pPr/>
              <a:t>5</a:t>
            </a:fld>
            <a:endParaRPr lang="en-US" altLang="en-US" sz="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9721" y="246784"/>
            <a:ext cx="9140049" cy="1042570"/>
          </a:xfrm>
        </p:spPr>
        <p:txBody>
          <a:bodyPr/>
          <a:lstStyle/>
          <a:p>
            <a:r>
              <a:rPr lang="en-US" altLang="en-US" dirty="0"/>
              <a:t>Reportable R</a:t>
            </a:r>
            <a:r>
              <a:rPr lang="en-US" altLang="en-US" b="1" dirty="0"/>
              <a:t>e</a:t>
            </a:r>
            <a:r>
              <a:rPr lang="en-US" altLang="en-US" dirty="0"/>
              <a:t>search Costs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0B14D9-9EE7-40DC-912C-235E9D231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3947"/>
            <a:ext cx="10968264" cy="467301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Salaries and benefits of researchers and staff, stipends for research trainees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Facilities, equipment, supplies used in qualifying studies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Tests conducted for research rather than patient care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Statistical and computer support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Compliance-related costs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Portions of IRB and research administration costs (unless included in indirect costs)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Costs to disseminate results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676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4EF61D08-99A2-4070-B5C7-0C3471DF4473}" type="slidenum">
              <a:rPr lang="en-US" altLang="en-US" sz="800">
                <a:solidFill>
                  <a:srgbClr val="FFFFFF"/>
                </a:solidFill>
              </a:rPr>
              <a:pPr/>
              <a:t>6</a:t>
            </a:fld>
            <a:endParaRPr lang="en-US" altLang="en-US" sz="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9721" y="267413"/>
            <a:ext cx="8936849" cy="1042570"/>
          </a:xfrm>
        </p:spPr>
        <p:txBody>
          <a:bodyPr/>
          <a:lstStyle/>
          <a:p>
            <a:r>
              <a:rPr lang="en-US" altLang="en-US" dirty="0"/>
              <a:t>Research “What Counts” Issues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0B14D9-9EE7-40DC-912C-235E9D231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03947"/>
            <a:ext cx="10808607" cy="467301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Which entity or entities are bearing the expenses of conducting reportable research?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Should research that is fully funded by grants be reported?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What types of studies should and should not be reported?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What if for-profit sources provide partial funding of research studies?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How should contributions that support research conducted by other entities be reported?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721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Research “What Counts” Issues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0B14D9-9EE7-40DC-912C-235E9D231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3947"/>
            <a:ext cx="10634436" cy="467301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Only report research expenses that are “on the books” of the filing hospital organization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Report qualifying research studies even if all expenses are fully funded by grants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“Research” does not include costs to conduct CHNAs and to evaluate the impact of community health programs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For-profit funding disqualifies studies from being reported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“Research” does include studies that are unsuccessful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Funds spent to support research conducted by other entities should be reported as contributions</a:t>
            </a:r>
          </a:p>
        </p:txBody>
      </p:sp>
    </p:spTree>
    <p:extLst>
      <p:ext uri="{BB962C8B-B14F-4D97-AF65-F5344CB8AC3E}">
        <p14:creationId xmlns:p14="http://schemas.microsoft.com/office/powerpoint/2010/main" val="25913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Steps in Reporting Research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E77A88-82B9-4FC7-8E9F-A4CA8F7A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03947"/>
            <a:ext cx="10677979" cy="46730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Develop a research database with recommended information for each study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Identify studies that are reportable as community benefit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Follow Schedule H instructions (and Worksheet 7) to report total and net expenses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Direct costs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Indirect costs (based on NIH principles)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Direct offsetting revenue</a:t>
            </a:r>
          </a:p>
        </p:txBody>
      </p:sp>
    </p:spTree>
    <p:extLst>
      <p:ext uri="{BB962C8B-B14F-4D97-AF65-F5344CB8AC3E}">
        <p14:creationId xmlns:p14="http://schemas.microsoft.com/office/powerpoint/2010/main" val="255407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9796" y="301346"/>
            <a:ext cx="8889004" cy="760790"/>
          </a:xfrm>
        </p:spPr>
        <p:txBody>
          <a:bodyPr/>
          <a:lstStyle/>
          <a:p>
            <a:r>
              <a:rPr lang="en-US" dirty="0"/>
              <a:t>Research “Direct Offsetting Revenue”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79E366-D19D-468D-93AC-1E726D4E7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03947"/>
            <a:ext cx="10518321" cy="4673016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Grant funds (e.g., from NIH)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Restricted contributions from foundations, endowments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Medicare and other third-party patient care reimbursement when patients participate in clinical trials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Any license fees or royalties received for research that has been reported as community benefit</a:t>
            </a:r>
          </a:p>
        </p:txBody>
      </p:sp>
    </p:spTree>
    <p:extLst>
      <p:ext uri="{BB962C8B-B14F-4D97-AF65-F5344CB8AC3E}">
        <p14:creationId xmlns:p14="http://schemas.microsoft.com/office/powerpoint/2010/main" val="337829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547</Words>
  <Application>Microsoft Office PowerPoint</Application>
  <PresentationFormat>Widescreen</PresentationFormat>
  <Paragraphs>67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Community Benefit Reporting:   Research</vt:lpstr>
      <vt:lpstr>Research Paper:  Contents</vt:lpstr>
      <vt:lpstr>Why Research is Reported</vt:lpstr>
      <vt:lpstr>Schedule H Instructions:  Definition of Research</vt:lpstr>
      <vt:lpstr>Reportable Research Costs</vt:lpstr>
      <vt:lpstr>Research “What Counts” Issues</vt:lpstr>
      <vt:lpstr>Research “What Counts” Issues</vt:lpstr>
      <vt:lpstr>Steps in Reporting Research</vt:lpstr>
      <vt:lpstr>Research “Direct Offsetting Revenue”</vt:lpstr>
    </vt:vector>
  </TitlesOfParts>
  <Company>Toky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Crevits</dc:creator>
  <cp:lastModifiedBy>Julie Trocchio</cp:lastModifiedBy>
  <cp:revision>104</cp:revision>
  <cp:lastPrinted>2019-08-15T14:55:20Z</cp:lastPrinted>
  <dcterms:created xsi:type="dcterms:W3CDTF">2015-01-14T16:12:57Z</dcterms:created>
  <dcterms:modified xsi:type="dcterms:W3CDTF">2020-05-04T14:51:51Z</dcterms:modified>
</cp:coreProperties>
</file>