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4F"/>
    <a:srgbClr val="0067A0"/>
    <a:srgbClr val="79A7D8"/>
    <a:srgbClr val="006595"/>
    <a:srgbClr val="0C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32" autoAdjust="0"/>
  </p:normalViewPr>
  <p:slideViewPr>
    <p:cSldViewPr snapToGrid="0" snapToObjects="1">
      <p:cViewPr varScale="1">
        <p:scale>
          <a:sx n="53" d="100"/>
          <a:sy n="53" d="100"/>
        </p:scale>
        <p:origin x="835" y="43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AFA98-50FB-054E-900B-CF98E4404E8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19B39-E3AD-2A45-A5EC-48EBA9FB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CFD15-566C-4E49-8F8A-DB68C4DE57F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B0C3C-1217-0C4E-AA4E-68EE3F35B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3C-1217-0C4E-AA4E-68EE3F35B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4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5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Geneva" pitchFamily="12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3A6DDCFD-479D-4DA3-A76C-A4003D909AEA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20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3" y="1905000"/>
            <a:ext cx="10828297" cy="2209801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463" y="4351656"/>
            <a:ext cx="10363199" cy="75751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6" name="Picture 5" descr="cha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9" y="466488"/>
            <a:ext cx="2250515" cy="9266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CBC6A-A2CF-E149-8CD0-3E8F1A8B6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548225"/>
            <a:ext cx="8259762" cy="845600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8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503" y="929797"/>
            <a:ext cx="9022080" cy="3002280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03" y="4285790"/>
            <a:ext cx="8534400" cy="84560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9" name="Picture 8" descr="cha_white-01.png">
            <a:extLst>
              <a:ext uri="{FF2B5EF4-FFF2-40B4-BE49-F238E27FC236}">
                <a16:creationId xmlns:a16="http://schemas.microsoft.com/office/drawing/2014/main" id="{661CB911-D26E-C346-8521-1B055A1CD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83" y="557181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6008644" cy="47934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354F"/>
                </a:solidFill>
              </a:defRPr>
            </a:lvl1pPr>
            <a:lvl2pPr algn="l">
              <a:defRPr sz="1800">
                <a:solidFill>
                  <a:srgbClr val="17354F"/>
                </a:solidFill>
              </a:defRPr>
            </a:lvl2pPr>
            <a:lvl3pPr algn="l">
              <a:defRPr sz="1800">
                <a:solidFill>
                  <a:srgbClr val="17354F"/>
                </a:solidFill>
              </a:defRPr>
            </a:lvl3pPr>
            <a:lvl4pPr algn="l">
              <a:defRPr sz="1800">
                <a:solidFill>
                  <a:srgbClr val="17354F"/>
                </a:solidFill>
              </a:defRPr>
            </a:lvl4pPr>
            <a:lvl5pPr algn="l"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2347837" y="112211"/>
            <a:ext cx="11161128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 kern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5993404" cy="47934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354F"/>
                </a:solidFill>
              </a:defRPr>
            </a:lvl1pPr>
            <a:lvl2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2pPr>
            <a:lvl3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3pPr>
            <a:lvl4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4pPr>
            <a:lvl5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7354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6264" y="6589890"/>
            <a:ext cx="2844800" cy="25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3940" y="6617636"/>
            <a:ext cx="2481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800" baseline="0" dirty="0">
                <a:solidFill>
                  <a:schemeClr val="bg1"/>
                </a:solidFill>
                <a:latin typeface="Arial"/>
                <a:cs typeface="Arial"/>
              </a:rPr>
              <a:t> Catholic Health Association of the United States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ha_whit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88" y="193684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C1827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C182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C182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182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C18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3" y="1553029"/>
            <a:ext cx="10828297" cy="1596572"/>
          </a:xfrm>
        </p:spPr>
        <p:txBody>
          <a:bodyPr/>
          <a:lstStyle/>
          <a:p>
            <a:pPr algn="ctr"/>
            <a:r>
              <a:rPr lang="en-US" sz="4000" dirty="0"/>
              <a:t>Community Benefit Reporting:             Subsidized Health Services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D9CA0-71AE-B84F-A2DE-238F8DC0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11" y="3430650"/>
            <a:ext cx="10363199" cy="17364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600" dirty="0"/>
              <a:t>Adapted from Series of Papers on Community Benefit Reporting</a:t>
            </a:r>
          </a:p>
          <a:p>
            <a:pPr algn="ctr"/>
            <a:r>
              <a:rPr lang="en-US" sz="2600" dirty="0"/>
              <a:t>Sponsored by</a:t>
            </a:r>
          </a:p>
          <a:p>
            <a:pPr algn="ctr"/>
            <a:r>
              <a:rPr lang="en-US" sz="2600" dirty="0"/>
              <a:t>The Catholic Health Association of the United States and </a:t>
            </a:r>
            <a:r>
              <a:rPr lang="en-US" sz="2600" dirty="0" err="1"/>
              <a:t>Vizient</a:t>
            </a:r>
            <a:endParaRPr lang="en-US" sz="2600" dirty="0"/>
          </a:p>
          <a:p>
            <a:pPr algn="ctr"/>
            <a:r>
              <a:rPr lang="en-US" sz="2600" dirty="0"/>
              <a:t>Written by</a:t>
            </a:r>
          </a:p>
          <a:p>
            <a:pPr algn="ctr"/>
            <a:r>
              <a:rPr lang="en-US" sz="2600" dirty="0"/>
              <a:t>Keith </a:t>
            </a:r>
            <a:r>
              <a:rPr lang="en-US" sz="2600" dirty="0" err="1"/>
              <a:t>Hearle</a:t>
            </a:r>
            <a:endParaRPr lang="en-US" sz="2600" dirty="0"/>
          </a:p>
          <a:p>
            <a:pPr algn="ctr"/>
            <a:r>
              <a:rPr lang="en-US" sz="2600" dirty="0" err="1"/>
              <a:t>Verité</a:t>
            </a:r>
            <a:r>
              <a:rPr lang="en-US" sz="2600" dirty="0"/>
              <a:t> Healthcare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0851"/>
            <a:ext cx="9002486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Subsidized Health Services Paper:  Contents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399" y="1295400"/>
            <a:ext cx="10816771" cy="5079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/>
              <a:t>Subsidized Health Services defined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/>
              <a:t>Why reporting Subsidized Health Services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Important, and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Challenging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/>
              <a:t>Recommended reporting steps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2" y="265628"/>
            <a:ext cx="9270678" cy="1042570"/>
          </a:xfrm>
        </p:spPr>
        <p:txBody>
          <a:bodyPr/>
          <a:lstStyle/>
          <a:p>
            <a:r>
              <a:rPr lang="en-US" altLang="en-US" dirty="0"/>
              <a:t>Subsidized Health Services </a:t>
            </a:r>
            <a:r>
              <a:rPr lang="en-US" altLang="en-US" dirty="0" smtClean="0"/>
              <a:t>Defined</a:t>
            </a:r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49" y="1367705"/>
            <a:ext cx="10808607" cy="46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/>
              <a:t>Clinical services provided despite a financial loss, which is measured after removing losses associated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Bad debt,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Financial assistance,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Medicaid,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Other means-tested government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/>
              <a:t>The services must also meet identified community needs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77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4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1" y="254914"/>
            <a:ext cx="9009421" cy="1042570"/>
          </a:xfrm>
        </p:spPr>
        <p:txBody>
          <a:bodyPr/>
          <a:lstStyle/>
          <a:p>
            <a:r>
              <a:rPr lang="en-US" altLang="en-US" dirty="0"/>
              <a:t>Subsidized Health Services </a:t>
            </a:r>
            <a:r>
              <a:rPr lang="en-US" altLang="en-US" dirty="0" smtClean="0"/>
              <a:t>Defined</a:t>
            </a:r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50" y="1503947"/>
            <a:ext cx="10736036" cy="46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These clinical services: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Generally represent entire inpatient and/or outpatient product lines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Always generate patient care charges (bills)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Don’t include ancillary services (which instead are included within entire product lines)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Tend to be “Medicare heavy” and have comparatively low commercial reimbursement rates and/or benefits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Aren’t reported if losses are due to competition or inefficiency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3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5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48450"/>
            <a:ext cx="9140049" cy="1042570"/>
          </a:xfrm>
        </p:spPr>
        <p:txBody>
          <a:bodyPr/>
          <a:lstStyle/>
          <a:p>
            <a:r>
              <a:rPr lang="en-US" altLang="en-US" dirty="0"/>
              <a:t>Why reporting Subsidized Health Services is </a:t>
            </a:r>
            <a:r>
              <a:rPr lang="en-US" altLang="en-US" dirty="0" smtClean="0"/>
              <a:t>Important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7"/>
            <a:ext cx="10968264" cy="467301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About 900 hospital facilities did not report any Subsidized Health Services for tax year 2016, and thus may have under-reported their community benefits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Providing and reporting these services: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Differentiates tax-exempt and for-profit hospitals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Offers access to needed health care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Is consistent with Schedule H instructions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Allows hospitals to report significant Medicare-funded clinical programs as community benefit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7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EF61D08-99A2-4070-B5C7-0C3471DF4473}" type="slidenum">
              <a:rPr lang="en-US" altLang="en-US" sz="800">
                <a:solidFill>
                  <a:srgbClr val="FFFFFF"/>
                </a:solidFill>
              </a:rPr>
              <a:pPr/>
              <a:t>6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0"/>
            <a:ext cx="8936849" cy="1042570"/>
          </a:xfrm>
        </p:spPr>
        <p:txBody>
          <a:bodyPr/>
          <a:lstStyle/>
          <a:p>
            <a:r>
              <a:rPr lang="en-US" altLang="en-US" dirty="0"/>
              <a:t>Why </a:t>
            </a:r>
            <a:r>
              <a:rPr lang="en-US" altLang="en-US" dirty="0" smtClean="0"/>
              <a:t>Reporting </a:t>
            </a:r>
            <a:r>
              <a:rPr lang="en-US" altLang="en-US" dirty="0"/>
              <a:t>Subsidized Health Services is </a:t>
            </a:r>
            <a:r>
              <a:rPr lang="en-US" altLang="en-US" dirty="0" smtClean="0"/>
              <a:t>Challenging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808607" cy="467301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“Subsidized Health Services” has a specific definition (not the same, for example, as subsidies paid to hospitalists for uninsured patient care)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Calculating losses net of bad debt, financial assistance, Medicaid, and other means tested government programs is somewhat complex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Clinical services need to be assessed each year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Substantial collaboration between Finance/Tax and Community Benefit/Community Health staff is needed</a:t>
            </a:r>
          </a:p>
          <a:p>
            <a:endParaRPr lang="en-US" alt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21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Reporting Steps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7"/>
            <a:ext cx="10634436" cy="4673016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800" dirty="0"/>
              <a:t>Develop list of candidate health services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800" dirty="0"/>
              <a:t>Assess the ability of cost accounting systems to provide gain/loss information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800" dirty="0"/>
              <a:t>Estimate gains and losses for each unique health service (product 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/>
              <a:t>Subtract revenues and expenses for:  bad debt, financial assistance, Medicaid, and other means tested government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3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Reporting Steps (continued)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77A88-82B9-4FC7-8E9F-A4CA8F7A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677979" cy="4673016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en-US" altLang="en-US" sz="2800" dirty="0"/>
              <a:t>If remaining candidate services include physician clinics, assess gains and losses for associated hospital services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en-US" altLang="en-US" sz="2800" dirty="0"/>
              <a:t>Establish and document community need for health services that satisfy steps 1-5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2800" dirty="0"/>
              <a:t>Add all values together for qualifying Subsidized Health Services and report on Schedule H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07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415</Words>
  <Application>Microsoft Office PowerPoint</Application>
  <PresentationFormat>Widescreen</PresentationFormat>
  <Paragraphs>61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Geneva</vt:lpstr>
      <vt:lpstr>Osaka</vt:lpstr>
      <vt:lpstr>Wingdings</vt:lpstr>
      <vt:lpstr>ヒラギノ角ゴ Pro W3</vt:lpstr>
      <vt:lpstr>Office Theme</vt:lpstr>
      <vt:lpstr>Community Benefit Reporting:             Subsidized Health Services</vt:lpstr>
      <vt:lpstr>Subsidized Health Services Paper:  Contents</vt:lpstr>
      <vt:lpstr>Subsidized Health Services Defined</vt:lpstr>
      <vt:lpstr>Subsidized Health Services Defined</vt:lpstr>
      <vt:lpstr>Why reporting Subsidized Health Services is Important</vt:lpstr>
      <vt:lpstr>Why Reporting Subsidized Health Services is Challenging</vt:lpstr>
      <vt:lpstr>Reporting Steps</vt:lpstr>
      <vt:lpstr>Reporting Steps (continued)</vt:lpstr>
    </vt:vector>
  </TitlesOfParts>
  <Company>Toky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Crevits</dc:creator>
  <cp:lastModifiedBy>Debbie Morrow</cp:lastModifiedBy>
  <cp:revision>107</cp:revision>
  <cp:lastPrinted>2019-08-15T14:55:20Z</cp:lastPrinted>
  <dcterms:created xsi:type="dcterms:W3CDTF">2015-01-14T16:12:57Z</dcterms:created>
  <dcterms:modified xsi:type="dcterms:W3CDTF">2020-05-04T17:40:10Z</dcterms:modified>
</cp:coreProperties>
</file>