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54F"/>
    <a:srgbClr val="0067A0"/>
    <a:srgbClr val="79A7D8"/>
    <a:srgbClr val="006595"/>
    <a:srgbClr val="0C18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32" autoAdjust="0"/>
  </p:normalViewPr>
  <p:slideViewPr>
    <p:cSldViewPr snapToGrid="0" snapToObjects="1">
      <p:cViewPr varScale="1">
        <p:scale>
          <a:sx n="38" d="100"/>
          <a:sy n="38" d="100"/>
        </p:scale>
        <p:origin x="864" y="40"/>
      </p:cViewPr>
      <p:guideLst>
        <p:guide orient="horz" pos="2160"/>
        <p:guide pos="38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0AFA98-50FB-054E-900B-CF98E4404E87}" type="datetimeFigureOut">
              <a:rPr lang="en-US" smtClean="0"/>
              <a:t>5/4/2020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ED19B39-E3AD-2A45-A5EC-48EBA9FB1A65}" type="slidenum">
              <a:rPr lang="en-US" smtClean="0"/>
              <a:t>‹#›</a:t>
            </a:fld>
            <a:endParaRPr lang="en-US"/>
          </a:p>
        </p:txBody>
      </p:sp>
    </p:spTree>
    <p:extLst>
      <p:ext uri="{BB962C8B-B14F-4D97-AF65-F5344CB8AC3E}">
        <p14:creationId xmlns:p14="http://schemas.microsoft.com/office/powerpoint/2010/main" val="1650741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CCFD15-566C-4E49-8F8A-DB68C4DE57F8}" type="datetimeFigureOut">
              <a:rPr lang="en-US" smtClean="0"/>
              <a:t>5/4/2020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EB0C3C-1217-0C4E-AA4E-68EE3F35B69C}" type="slidenum">
              <a:rPr lang="en-US" smtClean="0"/>
              <a:t>‹#›</a:t>
            </a:fld>
            <a:endParaRPr lang="en-US"/>
          </a:p>
        </p:txBody>
      </p:sp>
    </p:spTree>
    <p:extLst>
      <p:ext uri="{BB962C8B-B14F-4D97-AF65-F5344CB8AC3E}">
        <p14:creationId xmlns:p14="http://schemas.microsoft.com/office/powerpoint/2010/main" val="22801598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B0C3C-1217-0C4E-AA4E-68EE3F35B69C}" type="slidenum">
              <a:rPr lang="en-US" smtClean="0"/>
              <a:t>2</a:t>
            </a:fld>
            <a:endParaRPr lang="en-US"/>
          </a:p>
        </p:txBody>
      </p:sp>
    </p:spTree>
    <p:extLst>
      <p:ext uri="{BB962C8B-B14F-4D97-AF65-F5344CB8AC3E}">
        <p14:creationId xmlns:p14="http://schemas.microsoft.com/office/powerpoint/2010/main" val="148897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4" charset="-128"/>
              </a:defRPr>
            </a:lvl1pPr>
            <a:lvl2pPr marL="771450" indent="-296711">
              <a:defRPr sz="2400">
                <a:solidFill>
                  <a:schemeClr val="tx1"/>
                </a:solidFill>
                <a:latin typeface="Arial" panose="020B0604020202020204" pitchFamily="34" charset="0"/>
                <a:ea typeface="ヒラギノ角ゴ Pro W3" pitchFamily="124" charset="-128"/>
              </a:defRPr>
            </a:lvl2pPr>
            <a:lvl3pPr marL="1186847" indent="-237369">
              <a:defRPr sz="2400">
                <a:solidFill>
                  <a:schemeClr val="tx1"/>
                </a:solidFill>
                <a:latin typeface="Arial" panose="020B0604020202020204" pitchFamily="34" charset="0"/>
                <a:ea typeface="ヒラギノ角ゴ Pro W3" pitchFamily="124" charset="-128"/>
              </a:defRPr>
            </a:lvl3pPr>
            <a:lvl4pPr marL="1661585" indent="-237369">
              <a:defRPr sz="2400">
                <a:solidFill>
                  <a:schemeClr val="tx1"/>
                </a:solidFill>
                <a:latin typeface="Arial" panose="020B0604020202020204" pitchFamily="34" charset="0"/>
                <a:ea typeface="ヒラギノ角ゴ Pro W3" pitchFamily="124" charset="-128"/>
              </a:defRPr>
            </a:lvl4pPr>
            <a:lvl5pPr marL="2136324" indent="-237369">
              <a:defRPr sz="2400">
                <a:solidFill>
                  <a:schemeClr val="tx1"/>
                </a:solidFill>
                <a:latin typeface="Arial" panose="020B0604020202020204" pitchFamily="34" charset="0"/>
                <a:ea typeface="ヒラギノ角ゴ Pro W3" pitchFamily="124" charset="-128"/>
              </a:defRPr>
            </a:lvl5pPr>
            <a:lvl6pPr marL="2611062"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6pPr>
            <a:lvl7pPr marL="3085801"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7pPr>
            <a:lvl8pPr marL="3560540"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8pPr>
            <a:lvl9pPr marL="4035279"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9pPr>
          </a:lstStyle>
          <a:p>
            <a:fld id="{A81AD63B-31A3-4061-85FF-CD47F59A5F14}" type="slidenum">
              <a:rPr lang="en-US" altLang="en-US" sz="1200">
                <a:ea typeface="Osaka"/>
                <a:cs typeface="Osaka"/>
              </a:rPr>
              <a:pPr/>
              <a:t>4</a:t>
            </a:fld>
            <a:endParaRPr lang="en-US" altLang="en-US" sz="1200" dirty="0">
              <a:ea typeface="Osaka"/>
              <a:cs typeface="Osaka"/>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139750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4" charset="-128"/>
              </a:defRPr>
            </a:lvl1pPr>
            <a:lvl2pPr marL="771450" indent="-296711">
              <a:defRPr sz="2400">
                <a:solidFill>
                  <a:schemeClr val="tx1"/>
                </a:solidFill>
                <a:latin typeface="Arial" panose="020B0604020202020204" pitchFamily="34" charset="0"/>
                <a:ea typeface="ヒラギノ角ゴ Pro W3" pitchFamily="124" charset="-128"/>
              </a:defRPr>
            </a:lvl2pPr>
            <a:lvl3pPr marL="1186847" indent="-237369">
              <a:defRPr sz="2400">
                <a:solidFill>
                  <a:schemeClr val="tx1"/>
                </a:solidFill>
                <a:latin typeface="Arial" panose="020B0604020202020204" pitchFamily="34" charset="0"/>
                <a:ea typeface="ヒラギノ角ゴ Pro W3" pitchFamily="124" charset="-128"/>
              </a:defRPr>
            </a:lvl3pPr>
            <a:lvl4pPr marL="1661585" indent="-237369">
              <a:defRPr sz="2400">
                <a:solidFill>
                  <a:schemeClr val="tx1"/>
                </a:solidFill>
                <a:latin typeface="Arial" panose="020B0604020202020204" pitchFamily="34" charset="0"/>
                <a:ea typeface="ヒラギノ角ゴ Pro W3" pitchFamily="124" charset="-128"/>
              </a:defRPr>
            </a:lvl4pPr>
            <a:lvl5pPr marL="2136324" indent="-237369">
              <a:defRPr sz="2400">
                <a:solidFill>
                  <a:schemeClr val="tx1"/>
                </a:solidFill>
                <a:latin typeface="Arial" panose="020B0604020202020204" pitchFamily="34" charset="0"/>
                <a:ea typeface="ヒラギノ角ゴ Pro W3" pitchFamily="124" charset="-128"/>
              </a:defRPr>
            </a:lvl5pPr>
            <a:lvl6pPr marL="2611062"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6pPr>
            <a:lvl7pPr marL="3085801"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7pPr>
            <a:lvl8pPr marL="3560540"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8pPr>
            <a:lvl9pPr marL="4035279"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9pPr>
          </a:lstStyle>
          <a:p>
            <a:fld id="{A81AD63B-31A3-4061-85FF-CD47F59A5F14}" type="slidenum">
              <a:rPr lang="en-US" altLang="en-US" sz="1200">
                <a:ea typeface="Osaka"/>
                <a:cs typeface="Osaka"/>
              </a:rPr>
              <a:pPr/>
              <a:t>5</a:t>
            </a:fld>
            <a:endParaRPr lang="en-US" altLang="en-US" sz="1200" dirty="0">
              <a:ea typeface="Osaka"/>
              <a:cs typeface="Osaka"/>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24" charset="-128"/>
              <a:cs typeface="Arial" panose="020B0604020202020204" pitchFamily="34" charset="0"/>
            </a:endParaRPr>
          </a:p>
        </p:txBody>
      </p:sp>
    </p:spTree>
    <p:extLst>
      <p:ext uri="{BB962C8B-B14F-4D97-AF65-F5344CB8AC3E}">
        <p14:creationId xmlns:p14="http://schemas.microsoft.com/office/powerpoint/2010/main" val="368672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24" charset="-128"/>
              <a:cs typeface="Geneva" pitchFamily="124"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4" charset="-128"/>
              </a:defRPr>
            </a:lvl1pPr>
            <a:lvl2pPr marL="771450" indent="-296711">
              <a:defRPr sz="2400">
                <a:solidFill>
                  <a:schemeClr val="tx1"/>
                </a:solidFill>
                <a:latin typeface="Arial" panose="020B0604020202020204" pitchFamily="34" charset="0"/>
                <a:ea typeface="ヒラギノ角ゴ Pro W3" pitchFamily="124" charset="-128"/>
              </a:defRPr>
            </a:lvl2pPr>
            <a:lvl3pPr marL="1186847" indent="-237369">
              <a:defRPr sz="2400">
                <a:solidFill>
                  <a:schemeClr val="tx1"/>
                </a:solidFill>
                <a:latin typeface="Arial" panose="020B0604020202020204" pitchFamily="34" charset="0"/>
                <a:ea typeface="ヒラギノ角ゴ Pro W3" pitchFamily="124" charset="-128"/>
              </a:defRPr>
            </a:lvl3pPr>
            <a:lvl4pPr marL="1661585" indent="-237369">
              <a:defRPr sz="2400">
                <a:solidFill>
                  <a:schemeClr val="tx1"/>
                </a:solidFill>
                <a:latin typeface="Arial" panose="020B0604020202020204" pitchFamily="34" charset="0"/>
                <a:ea typeface="ヒラギノ角ゴ Pro W3" pitchFamily="124" charset="-128"/>
              </a:defRPr>
            </a:lvl4pPr>
            <a:lvl5pPr marL="2136324" indent="-237369">
              <a:defRPr sz="2400">
                <a:solidFill>
                  <a:schemeClr val="tx1"/>
                </a:solidFill>
                <a:latin typeface="Arial" panose="020B0604020202020204" pitchFamily="34" charset="0"/>
                <a:ea typeface="ヒラギノ角ゴ Pro W3" pitchFamily="124" charset="-128"/>
              </a:defRPr>
            </a:lvl5pPr>
            <a:lvl6pPr marL="2611062"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6pPr>
            <a:lvl7pPr marL="3085801"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7pPr>
            <a:lvl8pPr marL="3560540"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8pPr>
            <a:lvl9pPr marL="4035279" indent="-237369"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9pPr>
          </a:lstStyle>
          <a:p>
            <a:fld id="{3A6DDCFD-479D-4DA3-A76C-A4003D909AEA}" type="slidenum">
              <a:rPr lang="en-US" altLang="en-US" sz="1200"/>
              <a:pPr/>
              <a:t>6</a:t>
            </a:fld>
            <a:endParaRPr lang="en-US" altLang="en-US" sz="1200" dirty="0"/>
          </a:p>
        </p:txBody>
      </p:sp>
    </p:spTree>
    <p:extLst>
      <p:ext uri="{BB962C8B-B14F-4D97-AF65-F5344CB8AC3E}">
        <p14:creationId xmlns:p14="http://schemas.microsoft.com/office/powerpoint/2010/main" val="376201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3" y="1905000"/>
            <a:ext cx="10828297" cy="2209801"/>
          </a:xfrm>
          <a:prstGeom prst="rect">
            <a:avLst/>
          </a:prstGeom>
        </p:spPr>
        <p:txBody>
          <a:bodyPr anchor="b" anchorCtr="0"/>
          <a:lstStyle>
            <a:lvl1pPr algn="l">
              <a:defRPr sz="4200" b="0" i="0">
                <a:solidFill>
                  <a:schemeClr val="bg1"/>
                </a:solidFill>
                <a:latin typeface="Arial"/>
                <a:cs typeface="Arial"/>
              </a:defRPr>
            </a:lvl1pPr>
          </a:lstStyle>
          <a:p>
            <a:r>
              <a:rPr lang="en-US" dirty="0"/>
              <a:t>Click to Edit Presentation Title</a:t>
            </a:r>
          </a:p>
        </p:txBody>
      </p:sp>
      <p:sp>
        <p:nvSpPr>
          <p:cNvPr id="3" name="Subtitle 2"/>
          <p:cNvSpPr>
            <a:spLocks noGrp="1"/>
          </p:cNvSpPr>
          <p:nvPr>
            <p:ph type="subTitle" idx="1" hasCustomPrompt="1"/>
          </p:nvPr>
        </p:nvSpPr>
        <p:spPr>
          <a:xfrm>
            <a:off x="525463" y="4351656"/>
            <a:ext cx="10363199" cy="757510"/>
          </a:xfrm>
        </p:spPr>
        <p:txBody>
          <a:bodyPr>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Subhead</a:t>
            </a:r>
          </a:p>
        </p:txBody>
      </p:sp>
      <p:pic>
        <p:nvPicPr>
          <p:cNvPr id="6" name="Picture 5" descr="cha_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33209" y="466488"/>
            <a:ext cx="2250515" cy="926618"/>
          </a:xfrm>
          <a:prstGeom prst="rect">
            <a:avLst/>
          </a:prstGeom>
        </p:spPr>
      </p:pic>
      <p:sp>
        <p:nvSpPr>
          <p:cNvPr id="8" name="Text Placeholder 7">
            <a:extLst>
              <a:ext uri="{FF2B5EF4-FFF2-40B4-BE49-F238E27FC236}">
                <a16:creationId xmlns:a16="http://schemas.microsoft.com/office/drawing/2014/main" id="{1E9CBC6A-A2CF-E149-8CD0-3E8F1A8B6DAB}"/>
              </a:ext>
            </a:extLst>
          </p:cNvPr>
          <p:cNvSpPr>
            <a:spLocks noGrp="1"/>
          </p:cNvSpPr>
          <p:nvPr>
            <p:ph type="body" sz="quarter" idx="10"/>
          </p:nvPr>
        </p:nvSpPr>
        <p:spPr>
          <a:xfrm>
            <a:off x="525463" y="548225"/>
            <a:ext cx="8259762" cy="845600"/>
          </a:xfrm>
        </p:spPr>
        <p:txBody>
          <a:bodyPr anchor="ctr">
            <a:normAutofit/>
          </a:bodyPr>
          <a:lstStyle>
            <a:lvl1pPr marL="0" indent="0">
              <a:buNone/>
              <a:defRPr sz="2800"/>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49818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503" y="929797"/>
            <a:ext cx="9022080" cy="3002280"/>
          </a:xfrm>
          <a:prstGeom prst="rect">
            <a:avLst/>
          </a:prstGeom>
        </p:spPr>
        <p:txBody>
          <a:bodyPr anchor="b" anchorCtr="0"/>
          <a:lstStyle>
            <a:lvl1pPr algn="l">
              <a:defRPr sz="4200" b="0" i="0">
                <a:solidFill>
                  <a:schemeClr val="bg1"/>
                </a:solidFill>
                <a:latin typeface="Arial"/>
                <a:cs typeface="Arial"/>
              </a:defRPr>
            </a:lvl1pPr>
          </a:lstStyle>
          <a:p>
            <a:r>
              <a:rPr lang="en-US" dirty="0"/>
              <a:t>Click to Edit Presentation Title</a:t>
            </a:r>
          </a:p>
        </p:txBody>
      </p:sp>
      <p:sp>
        <p:nvSpPr>
          <p:cNvPr id="3" name="Subtitle 2"/>
          <p:cNvSpPr>
            <a:spLocks noGrp="1"/>
          </p:cNvSpPr>
          <p:nvPr>
            <p:ph type="subTitle" idx="1" hasCustomPrompt="1"/>
          </p:nvPr>
        </p:nvSpPr>
        <p:spPr>
          <a:xfrm>
            <a:off x="525503" y="4285790"/>
            <a:ext cx="8534400" cy="845600"/>
          </a:xfrm>
        </p:spPr>
        <p:txBody>
          <a:bodyPr>
            <a:normAutofit/>
          </a:bodyPr>
          <a:lstStyle>
            <a:lvl1pPr marL="0" indent="0" algn="l">
              <a:buNone/>
              <a:defRPr sz="22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Subhead</a:t>
            </a:r>
          </a:p>
        </p:txBody>
      </p:sp>
      <p:pic>
        <p:nvPicPr>
          <p:cNvPr id="9" name="Picture 8" descr="cha_white-01.png">
            <a:extLst>
              <a:ext uri="{FF2B5EF4-FFF2-40B4-BE49-F238E27FC236}">
                <a16:creationId xmlns:a16="http://schemas.microsoft.com/office/drawing/2014/main" id="{661CB911-D26E-C346-8521-1B055A1CD7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7583" y="557181"/>
            <a:ext cx="2250515" cy="745232"/>
          </a:xfrm>
          <a:prstGeom prst="rect">
            <a:avLst/>
          </a:prstGeom>
        </p:spPr>
      </p:pic>
    </p:spTree>
    <p:extLst>
      <p:ext uri="{BB962C8B-B14F-4D97-AF65-F5344CB8AC3E}">
        <p14:creationId xmlns:p14="http://schemas.microsoft.com/office/powerpoint/2010/main" val="351324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796" y="1470954"/>
            <a:ext cx="6008644" cy="4793424"/>
          </a:xfrm>
        </p:spPr>
        <p:txBody>
          <a:bodyPr>
            <a:normAutofit/>
          </a:bodyPr>
          <a:lstStyle>
            <a:lvl1pPr marL="0" indent="0" algn="l">
              <a:buNone/>
              <a:defRPr sz="1800">
                <a:solidFill>
                  <a:srgbClr val="17354F"/>
                </a:solidFill>
              </a:defRPr>
            </a:lvl1pPr>
            <a:lvl2pPr algn="l">
              <a:defRPr sz="1800">
                <a:solidFill>
                  <a:srgbClr val="17354F"/>
                </a:solidFill>
              </a:defRPr>
            </a:lvl2pPr>
            <a:lvl3pPr algn="l">
              <a:defRPr sz="1800">
                <a:solidFill>
                  <a:srgbClr val="17354F"/>
                </a:solidFill>
              </a:defRPr>
            </a:lvl3pPr>
            <a:lvl4pPr algn="l">
              <a:defRPr sz="1800">
                <a:solidFill>
                  <a:srgbClr val="17354F"/>
                </a:solidFill>
              </a:defRPr>
            </a:lvl4pPr>
            <a:lvl5pPr algn="l">
              <a:defRPr sz="1800">
                <a:solidFill>
                  <a:srgbClr val="1735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89DF8E4-A48B-A144-A31A-8EFA814A4A35}" type="slidenum">
              <a:rPr lang="en-US" smtClean="0"/>
              <a:t>‹#›</a:t>
            </a:fld>
            <a:endParaRPr lang="en-US" dirty="0"/>
          </a:p>
        </p:txBody>
      </p:sp>
      <p:sp>
        <p:nvSpPr>
          <p:cNvPr id="8" name="Title 1"/>
          <p:cNvSpPr>
            <a:spLocks noGrp="1"/>
          </p:cNvSpPr>
          <p:nvPr/>
        </p:nvSpPr>
        <p:spPr>
          <a:xfrm>
            <a:off x="-2347837" y="112211"/>
            <a:ext cx="11161128" cy="760790"/>
          </a:xfrm>
          <a:prstGeom prst="rect">
            <a:avLst/>
          </a:prstGeom>
        </p:spPr>
        <p:txBody>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endParaRPr lang="en-US" sz="3200" kern="1200" dirty="0"/>
          </a:p>
        </p:txBody>
      </p:sp>
      <p:sp>
        <p:nvSpPr>
          <p:cNvPr id="9" name="Title 1"/>
          <p:cNvSpPr>
            <a:spLocks noGrp="1"/>
          </p:cNvSpPr>
          <p:nvPr>
            <p:ph type="title"/>
          </p:nvPr>
        </p:nvSpPr>
        <p:spPr>
          <a:xfrm>
            <a:off x="559796" y="301346"/>
            <a:ext cx="11161128" cy="760790"/>
          </a:xfrm>
          <a:prstGeom prst="rect">
            <a:avLst/>
          </a:prstGeom>
        </p:spPr>
        <p:txBody>
          <a:bodyPr/>
          <a:lstStyle>
            <a:lvl1pPr algn="l">
              <a:defRPr sz="3600">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32381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796" y="1470954"/>
            <a:ext cx="5993404" cy="4793424"/>
          </a:xfrm>
        </p:spPr>
        <p:txBody>
          <a:bodyPr>
            <a:normAutofit/>
          </a:bodyPr>
          <a:lstStyle>
            <a:lvl1pPr marL="0" indent="0" algn="l">
              <a:lnSpc>
                <a:spcPct val="100000"/>
              </a:lnSpc>
              <a:buNone/>
              <a:defRPr sz="1800">
                <a:solidFill>
                  <a:srgbClr val="17354F"/>
                </a:solidFill>
              </a:defRPr>
            </a:lvl1pPr>
            <a:lvl2pPr algn="l">
              <a:lnSpc>
                <a:spcPct val="100000"/>
              </a:lnSpc>
              <a:defRPr sz="1800">
                <a:solidFill>
                  <a:srgbClr val="17354F"/>
                </a:solidFill>
              </a:defRPr>
            </a:lvl2pPr>
            <a:lvl3pPr algn="l">
              <a:lnSpc>
                <a:spcPct val="100000"/>
              </a:lnSpc>
              <a:defRPr sz="1800">
                <a:solidFill>
                  <a:srgbClr val="17354F"/>
                </a:solidFill>
              </a:defRPr>
            </a:lvl3pPr>
            <a:lvl4pPr algn="l">
              <a:lnSpc>
                <a:spcPct val="100000"/>
              </a:lnSpc>
              <a:defRPr sz="1800">
                <a:solidFill>
                  <a:srgbClr val="17354F"/>
                </a:solidFill>
              </a:defRPr>
            </a:lvl4pPr>
            <a:lvl5pPr algn="l">
              <a:lnSpc>
                <a:spcPct val="100000"/>
              </a:lnSpc>
              <a:defRPr sz="1800">
                <a:solidFill>
                  <a:srgbClr val="1735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89DF8E4-A48B-A144-A31A-8EFA814A4A35}" type="slidenum">
              <a:rPr lang="en-US" smtClean="0"/>
              <a:t>‹#›</a:t>
            </a:fld>
            <a:endParaRPr lang="en-US" dirty="0"/>
          </a:p>
        </p:txBody>
      </p:sp>
      <p:sp>
        <p:nvSpPr>
          <p:cNvPr id="9" name="Title 1"/>
          <p:cNvSpPr>
            <a:spLocks noGrp="1"/>
          </p:cNvSpPr>
          <p:nvPr>
            <p:ph type="title"/>
          </p:nvPr>
        </p:nvSpPr>
        <p:spPr>
          <a:xfrm>
            <a:off x="559796" y="301346"/>
            <a:ext cx="11161128" cy="760790"/>
          </a:xfrm>
          <a:prstGeom prst="rect">
            <a:avLst/>
          </a:prstGeom>
        </p:spPr>
        <p:txBody>
          <a:bodyPr/>
          <a:lstStyle>
            <a:lvl1pPr algn="l">
              <a:defRPr sz="3600">
                <a:solidFill>
                  <a:srgbClr val="17354F"/>
                </a:solidFill>
                <a:latin typeface="Arial"/>
                <a:cs typeface="Arial"/>
              </a:defRPr>
            </a:lvl1pPr>
          </a:lstStyle>
          <a:p>
            <a:endParaRPr lang="en-US" dirty="0"/>
          </a:p>
        </p:txBody>
      </p:sp>
    </p:spTree>
    <p:extLst>
      <p:ext uri="{BB962C8B-B14F-4D97-AF65-F5344CB8AC3E}">
        <p14:creationId xmlns:p14="http://schemas.microsoft.com/office/powerpoint/2010/main" val="4262738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76264" y="6589890"/>
            <a:ext cx="2844800" cy="258585"/>
          </a:xfrm>
          <a:prstGeom prst="rect">
            <a:avLst/>
          </a:prstGeom>
        </p:spPr>
        <p:txBody>
          <a:bodyPr vert="horz" lIns="91440" tIns="45720" rIns="91440" bIns="45720" rtlCol="0" anchor="ctr"/>
          <a:lstStyle>
            <a:lvl1pPr algn="r">
              <a:defRPr sz="1000">
                <a:solidFill>
                  <a:schemeClr val="bg1"/>
                </a:solidFill>
              </a:defRPr>
            </a:lvl1pPr>
          </a:lstStyle>
          <a:p>
            <a:r>
              <a:rPr lang="en-US" dirty="0"/>
              <a:t>1</a:t>
            </a:r>
          </a:p>
        </p:txBody>
      </p:sp>
      <p:sp>
        <p:nvSpPr>
          <p:cNvPr id="2" name="TextBox 1"/>
          <p:cNvSpPr txBox="1"/>
          <p:nvPr userDrawn="1"/>
        </p:nvSpPr>
        <p:spPr>
          <a:xfrm>
            <a:off x="153940" y="6617636"/>
            <a:ext cx="2481770" cy="215444"/>
          </a:xfrm>
          <a:prstGeom prst="rect">
            <a:avLst/>
          </a:prstGeom>
          <a:noFill/>
        </p:spPr>
        <p:txBody>
          <a:bodyPr wrap="none" rtlCol="0">
            <a:spAutoFit/>
          </a:bodyPr>
          <a:lstStyle/>
          <a:p>
            <a:r>
              <a:rPr lang="en-US" sz="800" dirty="0">
                <a:solidFill>
                  <a:schemeClr val="bg1"/>
                </a:solidFill>
                <a:latin typeface="Arial"/>
                <a:cs typeface="Arial"/>
              </a:rPr>
              <a:t>©</a:t>
            </a:r>
            <a:r>
              <a:rPr lang="en-US" sz="800" baseline="0" dirty="0">
                <a:solidFill>
                  <a:schemeClr val="bg1"/>
                </a:solidFill>
                <a:latin typeface="Arial"/>
                <a:cs typeface="Arial"/>
              </a:rPr>
              <a:t> Catholic Health Association of the United States</a:t>
            </a:r>
            <a:endParaRPr lang="en-US" sz="800" dirty="0">
              <a:solidFill>
                <a:schemeClr val="bg1"/>
              </a:solidFill>
              <a:latin typeface="Arial"/>
              <a:cs typeface="Arial"/>
            </a:endParaRPr>
          </a:p>
        </p:txBody>
      </p:sp>
      <p:pic>
        <p:nvPicPr>
          <p:cNvPr id="10" name="Picture 9" descr="cha_white-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43288" y="193684"/>
            <a:ext cx="2250515" cy="745232"/>
          </a:xfrm>
          <a:prstGeom prst="rect">
            <a:avLst/>
          </a:prstGeom>
        </p:spPr>
      </p:pic>
    </p:spTree>
    <p:extLst>
      <p:ext uri="{BB962C8B-B14F-4D97-AF65-F5344CB8AC3E}">
        <p14:creationId xmlns:p14="http://schemas.microsoft.com/office/powerpoint/2010/main" val="122373339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C1827"/>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C1827"/>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C1827"/>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C1827"/>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C18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463" y="1553029"/>
            <a:ext cx="10828297" cy="1596572"/>
          </a:xfrm>
        </p:spPr>
        <p:txBody>
          <a:bodyPr/>
          <a:lstStyle/>
          <a:p>
            <a:pPr algn="ctr"/>
            <a:r>
              <a:rPr lang="en-US" sz="4000" dirty="0"/>
              <a:t>Community Benefit Reporting: Health Profession Education</a:t>
            </a:r>
          </a:p>
        </p:txBody>
      </p:sp>
      <p:sp>
        <p:nvSpPr>
          <p:cNvPr id="3" name="Subtitle 2">
            <a:extLst>
              <a:ext uri="{FF2B5EF4-FFF2-40B4-BE49-F238E27FC236}">
                <a16:creationId xmlns:a16="http://schemas.microsoft.com/office/drawing/2014/main" id="{058D9CA0-71AE-B84F-A2DE-238F8DC0ECD5}"/>
              </a:ext>
            </a:extLst>
          </p:cNvPr>
          <p:cNvSpPr>
            <a:spLocks noGrp="1"/>
          </p:cNvSpPr>
          <p:nvPr>
            <p:ph type="subTitle" idx="1"/>
          </p:nvPr>
        </p:nvSpPr>
        <p:spPr>
          <a:xfrm>
            <a:off x="758011" y="3430650"/>
            <a:ext cx="10363199" cy="1736436"/>
          </a:xfrm>
        </p:spPr>
        <p:txBody>
          <a:bodyPr>
            <a:normAutofit fontScale="70000" lnSpcReduction="20000"/>
          </a:bodyPr>
          <a:lstStyle/>
          <a:p>
            <a:pPr algn="ctr"/>
            <a:r>
              <a:rPr lang="en-US" sz="2600" dirty="0"/>
              <a:t>Adapted from Series of Papers on Community Benefit Reporting</a:t>
            </a:r>
          </a:p>
          <a:p>
            <a:pPr algn="ctr"/>
            <a:r>
              <a:rPr lang="en-US" sz="2600" dirty="0"/>
              <a:t>Sponsored by</a:t>
            </a:r>
          </a:p>
          <a:p>
            <a:pPr algn="ctr"/>
            <a:r>
              <a:rPr lang="en-US" sz="2600" dirty="0"/>
              <a:t>The Catholic Health Association of the United States and </a:t>
            </a:r>
            <a:r>
              <a:rPr lang="en-US" sz="2600" dirty="0" err="1"/>
              <a:t>Vizient</a:t>
            </a:r>
            <a:endParaRPr lang="en-US" sz="2600" dirty="0"/>
          </a:p>
          <a:p>
            <a:pPr algn="ctr"/>
            <a:r>
              <a:rPr lang="en-US" sz="2600" dirty="0"/>
              <a:t>Written by</a:t>
            </a:r>
          </a:p>
          <a:p>
            <a:pPr algn="ctr"/>
            <a:r>
              <a:rPr lang="en-US" sz="2600" dirty="0"/>
              <a:t>Keith </a:t>
            </a:r>
            <a:r>
              <a:rPr lang="en-US" sz="2600" dirty="0" err="1"/>
              <a:t>Hearle</a:t>
            </a:r>
            <a:endParaRPr lang="en-US" sz="2600" dirty="0"/>
          </a:p>
          <a:p>
            <a:pPr algn="ctr"/>
            <a:r>
              <a:rPr lang="en-US" sz="2600" dirty="0" err="1"/>
              <a:t>Verité</a:t>
            </a:r>
            <a:r>
              <a:rPr lang="en-US" sz="2600" dirty="0"/>
              <a:t> Healthcare Consulting</a:t>
            </a:r>
          </a:p>
          <a:p>
            <a:endParaRPr lang="en-US" dirty="0"/>
          </a:p>
        </p:txBody>
      </p:sp>
    </p:spTree>
    <p:extLst>
      <p:ext uri="{BB962C8B-B14F-4D97-AF65-F5344CB8AC3E}">
        <p14:creationId xmlns:p14="http://schemas.microsoft.com/office/powerpoint/2010/main" val="365065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89DF8E4-A48B-A144-A31A-8EFA814A4A35}" type="slidenum">
              <a:rPr lang="en-US" smtClean="0"/>
              <a:t>2</a:t>
            </a:fld>
            <a:endParaRPr lang="en-US" dirty="0"/>
          </a:p>
        </p:txBody>
      </p:sp>
      <p:sp>
        <p:nvSpPr>
          <p:cNvPr id="7" name="Rectangle 2"/>
          <p:cNvSpPr>
            <a:spLocks noGrp="1" noChangeArrowheads="1"/>
          </p:cNvSpPr>
          <p:nvPr>
            <p:ph type="title"/>
          </p:nvPr>
        </p:nvSpPr>
        <p:spPr>
          <a:xfrm>
            <a:off x="228600" y="280851"/>
            <a:ext cx="9002486" cy="914400"/>
          </a:xfrm>
        </p:spPr>
        <p:txBody>
          <a:bodyPr>
            <a:normAutofit fontScale="90000"/>
          </a:bodyPr>
          <a:lstStyle/>
          <a:p>
            <a:r>
              <a:rPr lang="en-US" altLang="en-US" dirty="0"/>
              <a:t>Health Professions Education Paper:  Contents</a:t>
            </a:r>
            <a:endParaRPr lang="en-US" altLang="en-US" sz="3600" dirty="0">
              <a:solidFill>
                <a:schemeClr val="bg1"/>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533399" y="1295400"/>
            <a:ext cx="10816771" cy="507927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800" kern="1200">
                <a:solidFill>
                  <a:srgbClr val="17354F"/>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17354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7354F"/>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17354F"/>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1735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Wingdings" panose="05000000000000000000" pitchFamily="2" charset="2"/>
              <a:buChar char="§"/>
            </a:pPr>
            <a:r>
              <a:rPr lang="en-US" altLang="en-US" sz="3200" dirty="0"/>
              <a:t>Why Health Professions Education is reported as community benefit</a:t>
            </a:r>
          </a:p>
          <a:p>
            <a:pPr marL="457200" indent="-457200">
              <a:buFont typeface="Wingdings" panose="05000000000000000000" pitchFamily="2" charset="2"/>
              <a:buChar char="§"/>
            </a:pPr>
            <a:r>
              <a:rPr lang="en-US" altLang="en-US" sz="3200" dirty="0"/>
              <a:t>Overview of Schedule H instructions</a:t>
            </a:r>
          </a:p>
          <a:p>
            <a:pPr marL="457200" indent="-457200">
              <a:buFont typeface="Wingdings" panose="05000000000000000000" pitchFamily="2" charset="2"/>
              <a:buChar char="§"/>
            </a:pPr>
            <a:r>
              <a:rPr lang="en-US" altLang="en-US" sz="3200" dirty="0"/>
              <a:t>What counts issues</a:t>
            </a:r>
          </a:p>
          <a:p>
            <a:pPr marL="457200" indent="-457200">
              <a:buFont typeface="Wingdings" panose="05000000000000000000" pitchFamily="2" charset="2"/>
              <a:buChar char="§"/>
            </a:pPr>
            <a:r>
              <a:rPr lang="en-US" altLang="en-US" sz="3200" dirty="0"/>
              <a:t>Accounting and reporting issues and approaches</a:t>
            </a:r>
          </a:p>
          <a:p>
            <a:pPr marL="457200" lvl="1" indent="0">
              <a:spcAft>
                <a:spcPts val="1200"/>
              </a:spcAft>
              <a:buNone/>
            </a:pPr>
            <a:endParaRPr lang="en-US" altLang="en-US" dirty="0">
              <a:cs typeface="Arial" panose="020B0604020202020204" pitchFamily="34" charset="0"/>
            </a:endParaRPr>
          </a:p>
        </p:txBody>
      </p:sp>
    </p:spTree>
    <p:extLst>
      <p:ext uri="{BB962C8B-B14F-4D97-AF65-F5344CB8AC3E}">
        <p14:creationId xmlns:p14="http://schemas.microsoft.com/office/powerpoint/2010/main" val="187754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89DF8E4-A48B-A144-A31A-8EFA814A4A35}" type="slidenum">
              <a:rPr lang="en-US" smtClean="0"/>
              <a:t>3</a:t>
            </a:fld>
            <a:endParaRPr lang="en-US" dirty="0"/>
          </a:p>
        </p:txBody>
      </p:sp>
      <p:sp>
        <p:nvSpPr>
          <p:cNvPr id="6" name="Rectangle 2"/>
          <p:cNvSpPr>
            <a:spLocks noGrp="1" noChangeArrowheads="1"/>
          </p:cNvSpPr>
          <p:nvPr>
            <p:ph type="title"/>
          </p:nvPr>
        </p:nvSpPr>
        <p:spPr>
          <a:xfrm>
            <a:off x="279722" y="0"/>
            <a:ext cx="9270678" cy="1042570"/>
          </a:xfrm>
        </p:spPr>
        <p:txBody>
          <a:bodyPr/>
          <a:lstStyle/>
          <a:p>
            <a:r>
              <a:rPr lang="en-US" altLang="en-US" dirty="0"/>
              <a:t>Why Health Professions Education is Reported</a:t>
            </a:r>
          </a:p>
        </p:txBody>
      </p:sp>
      <p:sp>
        <p:nvSpPr>
          <p:cNvPr id="8" name="Rectangle 3"/>
          <p:cNvSpPr txBox="1">
            <a:spLocks noChangeArrowheads="1"/>
          </p:cNvSpPr>
          <p:nvPr/>
        </p:nvSpPr>
        <p:spPr>
          <a:xfrm>
            <a:off x="628649" y="1367705"/>
            <a:ext cx="10808607" cy="4673016"/>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800" kern="1200">
                <a:solidFill>
                  <a:srgbClr val="17354F"/>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17354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7354F"/>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17354F"/>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1735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0000"/>
              </a:lnSpc>
              <a:spcAft>
                <a:spcPts val="1200"/>
              </a:spcAft>
              <a:buFont typeface="Wingdings" panose="05000000000000000000" pitchFamily="2" charset="2"/>
              <a:buChar char="§"/>
            </a:pPr>
            <a:r>
              <a:rPr lang="en-US" altLang="en-US" sz="2400" u="sng" dirty="0">
                <a:cs typeface="Arial" panose="020B0604020202020204" pitchFamily="34" charset="0"/>
              </a:rPr>
              <a:t>IRS Rev. Rul. 69-545</a:t>
            </a:r>
            <a:r>
              <a:rPr lang="en-US" altLang="en-US" sz="2400" dirty="0">
                <a:cs typeface="Arial" panose="020B0604020202020204" pitchFamily="34" charset="0"/>
              </a:rPr>
              <a:t>:  Section 501(c)(3) hospital organizations use “surplus funds to advance </a:t>
            </a:r>
            <a:r>
              <a:rPr lang="en-US" altLang="en-US" sz="2400" b="1" dirty="0">
                <a:cs typeface="Arial" panose="020B0604020202020204" pitchFamily="34" charset="0"/>
              </a:rPr>
              <a:t>medical training, education</a:t>
            </a:r>
            <a:r>
              <a:rPr lang="en-US" altLang="en-US" sz="2400" dirty="0">
                <a:cs typeface="Arial" panose="020B0604020202020204" pitchFamily="34" charset="0"/>
              </a:rPr>
              <a:t>, and research</a:t>
            </a:r>
            <a:r>
              <a:rPr lang="en-US" altLang="en-US" sz="2400" b="1" dirty="0">
                <a:cs typeface="Arial" panose="020B0604020202020204" pitchFamily="34" charset="0"/>
              </a:rPr>
              <a:t>” </a:t>
            </a:r>
            <a:r>
              <a:rPr lang="en-US" altLang="en-US" sz="2400" dirty="0">
                <a:cs typeface="Arial" panose="020B0604020202020204" pitchFamily="34" charset="0"/>
              </a:rPr>
              <a:t>(among other characteristics).</a:t>
            </a:r>
          </a:p>
          <a:p>
            <a:pPr marL="285750" indent="-285750">
              <a:lnSpc>
                <a:spcPct val="100000"/>
              </a:lnSpc>
              <a:spcAft>
                <a:spcPts val="1200"/>
              </a:spcAft>
              <a:buFont typeface="Wingdings" panose="05000000000000000000" pitchFamily="2" charset="2"/>
              <a:buChar char="§"/>
            </a:pPr>
            <a:r>
              <a:rPr lang="en-US" altLang="en-US" sz="2400" u="sng" dirty="0">
                <a:cs typeface="Arial" panose="020B0604020202020204" pitchFamily="34" charset="0"/>
              </a:rPr>
              <a:t>Schedule H instructions</a:t>
            </a:r>
            <a:r>
              <a:rPr lang="en-US" altLang="en-US" sz="2400" dirty="0">
                <a:cs typeface="Arial" panose="020B0604020202020204" pitchFamily="34" charset="0"/>
              </a:rPr>
              <a:t>:  “Community benefit … programs seek to achieve a community benefit objective, including … </a:t>
            </a:r>
            <a:r>
              <a:rPr lang="en-US" altLang="en-US" sz="2400" b="1" dirty="0">
                <a:cs typeface="Arial" panose="020B0604020202020204" pitchFamily="34" charset="0"/>
              </a:rPr>
              <a:t>advancing increased general knowledge</a:t>
            </a:r>
            <a:r>
              <a:rPr lang="en-US" altLang="en-US" sz="2400" dirty="0">
                <a:cs typeface="Arial" panose="020B0604020202020204" pitchFamily="34" charset="0"/>
              </a:rPr>
              <a:t> </a:t>
            </a:r>
            <a:r>
              <a:rPr lang="en-US" altLang="en-US" sz="2400" b="1" dirty="0">
                <a:cs typeface="Arial" panose="020B0604020202020204" pitchFamily="34" charset="0"/>
              </a:rPr>
              <a:t>… through education or research that benefits the public</a:t>
            </a:r>
            <a:r>
              <a:rPr lang="en-US" altLang="en-US" sz="2400" dirty="0">
                <a:cs typeface="Arial" panose="020B0604020202020204" pitchFamily="34" charset="0"/>
              </a:rPr>
              <a:t>.”</a:t>
            </a:r>
          </a:p>
          <a:p>
            <a:pPr marL="285750" indent="-285750">
              <a:lnSpc>
                <a:spcPct val="100000"/>
              </a:lnSpc>
              <a:spcAft>
                <a:spcPts val="1200"/>
              </a:spcAft>
              <a:buFont typeface="Wingdings" panose="05000000000000000000" pitchFamily="2" charset="2"/>
              <a:buChar char="§"/>
            </a:pPr>
            <a:r>
              <a:rPr lang="en-US" altLang="en-US" sz="2400" dirty="0">
                <a:cs typeface="Arial" panose="020B0604020202020204" pitchFamily="34" charset="0"/>
              </a:rPr>
              <a:t>Hospitals devote resources to educate health professionals as a component of their mission and to address current and future shortages, helping communities preserve and enhance access to care.</a:t>
            </a:r>
          </a:p>
          <a:p>
            <a:pPr marL="285750" indent="-285750">
              <a:lnSpc>
                <a:spcPct val="100000"/>
              </a:lnSpc>
              <a:spcAft>
                <a:spcPts val="1200"/>
              </a:spcAft>
              <a:buFont typeface="Wingdings" panose="05000000000000000000" pitchFamily="2" charset="2"/>
              <a:buChar char="§"/>
            </a:pPr>
            <a:r>
              <a:rPr lang="en-US" altLang="en-US" sz="2400" dirty="0">
                <a:cs typeface="Arial" panose="020B0604020202020204" pitchFamily="34" charset="0"/>
              </a:rPr>
              <a:t>Medicare and Medicaid reimbursement illustrates benefits of Health Professions Education.</a:t>
            </a:r>
          </a:p>
          <a:p>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117577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4" charset="-128"/>
              </a:defRPr>
            </a:lvl1pPr>
            <a:lvl2pPr marL="742950" indent="-285750">
              <a:defRPr sz="2400">
                <a:solidFill>
                  <a:schemeClr val="tx1"/>
                </a:solidFill>
                <a:latin typeface="Arial" panose="020B0604020202020204" pitchFamily="34" charset="0"/>
                <a:ea typeface="ヒラギノ角ゴ Pro W3" pitchFamily="124" charset="-128"/>
              </a:defRPr>
            </a:lvl2pPr>
            <a:lvl3pPr marL="1143000" indent="-228600">
              <a:defRPr sz="2400">
                <a:solidFill>
                  <a:schemeClr val="tx1"/>
                </a:solidFill>
                <a:latin typeface="Arial" panose="020B0604020202020204" pitchFamily="34" charset="0"/>
                <a:ea typeface="ヒラギノ角ゴ Pro W3" pitchFamily="124" charset="-128"/>
              </a:defRPr>
            </a:lvl3pPr>
            <a:lvl4pPr marL="1600200" indent="-228600">
              <a:defRPr sz="2400">
                <a:solidFill>
                  <a:schemeClr val="tx1"/>
                </a:solidFill>
                <a:latin typeface="Arial" panose="020B0604020202020204" pitchFamily="34" charset="0"/>
                <a:ea typeface="ヒラギノ角ゴ Pro W3" pitchFamily="124" charset="-128"/>
              </a:defRPr>
            </a:lvl4pPr>
            <a:lvl5pPr marL="2057400" indent="-228600">
              <a:defRPr sz="2400">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9pPr>
          </a:lstStyle>
          <a:p>
            <a:fld id="{F928EE5B-FEF8-4257-8463-10B396F3D486}" type="slidenum">
              <a:rPr lang="en-US" altLang="en-US" sz="800">
                <a:solidFill>
                  <a:srgbClr val="FFFFFF"/>
                </a:solidFill>
              </a:rPr>
              <a:pPr/>
              <a:t>4</a:t>
            </a:fld>
            <a:endParaRPr lang="en-US" altLang="en-US" sz="800" dirty="0">
              <a:solidFill>
                <a:srgbClr val="FFFFFF"/>
              </a:solidFill>
            </a:endParaRPr>
          </a:p>
        </p:txBody>
      </p:sp>
      <p:sp>
        <p:nvSpPr>
          <p:cNvPr id="6" name="Rectangle 2"/>
          <p:cNvSpPr>
            <a:spLocks noGrp="1" noChangeArrowheads="1"/>
          </p:cNvSpPr>
          <p:nvPr>
            <p:ph type="title"/>
          </p:nvPr>
        </p:nvSpPr>
        <p:spPr>
          <a:xfrm>
            <a:off x="279721" y="-15679"/>
            <a:ext cx="9009421" cy="1042570"/>
          </a:xfrm>
        </p:spPr>
        <p:txBody>
          <a:bodyPr/>
          <a:lstStyle/>
          <a:p>
            <a:r>
              <a:rPr lang="en-US" altLang="en-US" dirty="0"/>
              <a:t>IRS Definition of Health Profession Education</a:t>
            </a:r>
          </a:p>
        </p:txBody>
      </p:sp>
      <p:sp>
        <p:nvSpPr>
          <p:cNvPr id="8" name="Rectangle 3"/>
          <p:cNvSpPr txBox="1">
            <a:spLocks noChangeArrowheads="1"/>
          </p:cNvSpPr>
          <p:nvPr/>
        </p:nvSpPr>
        <p:spPr>
          <a:xfrm>
            <a:off x="628650" y="1503947"/>
            <a:ext cx="10736036" cy="467301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kern="1200">
                <a:solidFill>
                  <a:srgbClr val="17354F"/>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17354F"/>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17354F"/>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17354F"/>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1735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dirty="0">
                <a:cs typeface="Arial" panose="020B0604020202020204" pitchFamily="34" charset="0"/>
              </a:rPr>
              <a:t>“Educational programs that result in a degree, certificate, or training necessary to be licensed to practice as a health professional, as required by state law, or continuing education necessary to retain state license or certification by a board in the individual’s health profession specialty.  It doesn’t include education or training programs available exclusively to the organization’s employees and medical staff or scholarships provided to those individuals.  However, it does include education programs if the primary purpose of such programs is to educate health professionals in the broader community.”</a:t>
            </a:r>
          </a:p>
          <a:p>
            <a:endParaRPr lang="en-US" altLang="en-US" sz="2800" dirty="0"/>
          </a:p>
          <a:p>
            <a:pPr lvl="1"/>
            <a:endParaRPr lang="en-US" altLang="en-US" sz="2800" dirty="0"/>
          </a:p>
          <a:p>
            <a:pPr lvl="1"/>
            <a:endParaRPr lang="en-US" altLang="en-US" dirty="0"/>
          </a:p>
        </p:txBody>
      </p:sp>
    </p:spTree>
    <p:extLst>
      <p:ext uri="{BB962C8B-B14F-4D97-AF65-F5344CB8AC3E}">
        <p14:creationId xmlns:p14="http://schemas.microsoft.com/office/powerpoint/2010/main" val="341837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4" charset="-128"/>
              </a:defRPr>
            </a:lvl1pPr>
            <a:lvl2pPr marL="742950" indent="-285750">
              <a:defRPr sz="2400">
                <a:solidFill>
                  <a:schemeClr val="tx1"/>
                </a:solidFill>
                <a:latin typeface="Arial" panose="020B0604020202020204" pitchFamily="34" charset="0"/>
                <a:ea typeface="ヒラギノ角ゴ Pro W3" pitchFamily="124" charset="-128"/>
              </a:defRPr>
            </a:lvl2pPr>
            <a:lvl3pPr marL="1143000" indent="-228600">
              <a:defRPr sz="2400">
                <a:solidFill>
                  <a:schemeClr val="tx1"/>
                </a:solidFill>
                <a:latin typeface="Arial" panose="020B0604020202020204" pitchFamily="34" charset="0"/>
                <a:ea typeface="ヒラギノ角ゴ Pro W3" pitchFamily="124" charset="-128"/>
              </a:defRPr>
            </a:lvl3pPr>
            <a:lvl4pPr marL="1600200" indent="-228600">
              <a:defRPr sz="2400">
                <a:solidFill>
                  <a:schemeClr val="tx1"/>
                </a:solidFill>
                <a:latin typeface="Arial" panose="020B0604020202020204" pitchFamily="34" charset="0"/>
                <a:ea typeface="ヒラギノ角ゴ Pro W3" pitchFamily="124" charset="-128"/>
              </a:defRPr>
            </a:lvl4pPr>
            <a:lvl5pPr marL="2057400" indent="-228600">
              <a:defRPr sz="2400">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9pPr>
          </a:lstStyle>
          <a:p>
            <a:fld id="{F928EE5B-FEF8-4257-8463-10B396F3D486}" type="slidenum">
              <a:rPr lang="en-US" altLang="en-US" sz="800">
                <a:solidFill>
                  <a:srgbClr val="FFFFFF"/>
                </a:solidFill>
              </a:rPr>
              <a:pPr/>
              <a:t>5</a:t>
            </a:fld>
            <a:endParaRPr lang="en-US" altLang="en-US" sz="800" dirty="0">
              <a:solidFill>
                <a:srgbClr val="FFFFFF"/>
              </a:solidFill>
            </a:endParaRPr>
          </a:p>
        </p:txBody>
      </p:sp>
      <p:sp>
        <p:nvSpPr>
          <p:cNvPr id="6" name="Title 1"/>
          <p:cNvSpPr>
            <a:spLocks noGrp="1"/>
          </p:cNvSpPr>
          <p:nvPr>
            <p:ph type="title"/>
          </p:nvPr>
        </p:nvSpPr>
        <p:spPr>
          <a:xfrm>
            <a:off x="279721" y="0"/>
            <a:ext cx="9140049" cy="1042570"/>
          </a:xfrm>
        </p:spPr>
        <p:txBody>
          <a:bodyPr/>
          <a:lstStyle/>
          <a:p>
            <a:r>
              <a:rPr lang="en-US" altLang="en-US" dirty="0"/>
              <a:t>What should be reported as Health Profession Education</a:t>
            </a:r>
          </a:p>
        </p:txBody>
      </p:sp>
      <p:sp>
        <p:nvSpPr>
          <p:cNvPr id="8" name="Content Placeholder 2">
            <a:extLst>
              <a:ext uri="{FF2B5EF4-FFF2-40B4-BE49-F238E27FC236}">
                <a16:creationId xmlns:a16="http://schemas.microsoft.com/office/drawing/2014/main" id="{0C0B14D9-9EE7-40DC-912C-235E9D231F84}"/>
              </a:ext>
            </a:extLst>
          </p:cNvPr>
          <p:cNvSpPr>
            <a:spLocks noGrp="1"/>
          </p:cNvSpPr>
          <p:nvPr>
            <p:ph idx="1"/>
          </p:nvPr>
        </p:nvSpPr>
        <p:spPr>
          <a:xfrm>
            <a:off x="628650" y="1503947"/>
            <a:ext cx="10968264" cy="4673016"/>
          </a:xfrm>
        </p:spPr>
        <p:txBody>
          <a:bodyPr>
            <a:normAutofit/>
          </a:bodyPr>
          <a:lstStyle/>
          <a:p>
            <a:pPr marL="342900" indent="-342900">
              <a:buFont typeface="Wingdings" panose="05000000000000000000" pitchFamily="2" charset="2"/>
              <a:buChar char="§"/>
            </a:pPr>
            <a:r>
              <a:rPr lang="en-US" sz="2400" dirty="0"/>
              <a:t>Direct and indirect (overhead) costs of Health Professions Education programs (but not the estimated cost of Indirect Medical Education or IME):</a:t>
            </a:r>
          </a:p>
          <a:p>
            <a:pPr lvl="1">
              <a:buFont typeface="Arial" panose="020B0604020202020204" pitchFamily="34" charset="0"/>
              <a:buChar char="•"/>
            </a:pPr>
            <a:r>
              <a:rPr lang="en-US" sz="2000" dirty="0"/>
              <a:t>Interns and residents,</a:t>
            </a:r>
          </a:p>
          <a:p>
            <a:pPr lvl="1">
              <a:buFont typeface="Arial" panose="020B0604020202020204" pitchFamily="34" charset="0"/>
              <a:buChar char="•"/>
            </a:pPr>
            <a:r>
              <a:rPr lang="en-US" sz="2000" dirty="0"/>
              <a:t>Medical students,</a:t>
            </a:r>
          </a:p>
          <a:p>
            <a:pPr lvl="1">
              <a:buFont typeface="Arial" panose="020B0604020202020204" pitchFamily="34" charset="0"/>
              <a:buChar char="•"/>
            </a:pPr>
            <a:r>
              <a:rPr lang="en-US" sz="2000" dirty="0"/>
              <a:t>Nursing and other allied health professions students, and</a:t>
            </a:r>
          </a:p>
          <a:p>
            <a:pPr lvl="1">
              <a:buFont typeface="Arial" panose="020B0604020202020204" pitchFamily="34" charset="0"/>
              <a:buChar char="•"/>
            </a:pPr>
            <a:r>
              <a:rPr lang="en-US" sz="2000" dirty="0"/>
              <a:t>Continuing Health Professions Education open to all qualified individuals in the community (e.g., CME programs).</a:t>
            </a:r>
          </a:p>
          <a:p>
            <a:pPr marL="342900" indent="-342900">
              <a:buFont typeface="Wingdings" panose="05000000000000000000" pitchFamily="2" charset="2"/>
              <a:buChar char="§"/>
            </a:pPr>
            <a:r>
              <a:rPr lang="en-US" sz="2400" dirty="0"/>
              <a:t>Direct offsetting revenue:</a:t>
            </a:r>
          </a:p>
          <a:p>
            <a:pPr lvl="1">
              <a:buFont typeface="Arial" panose="020B0604020202020204" pitchFamily="34" charset="0"/>
              <a:buChar char="•"/>
            </a:pPr>
            <a:r>
              <a:rPr lang="en-US" sz="2000" dirty="0"/>
              <a:t>Direct Graduate Medical Education reimbursement (Medicare, Medicaid, CHGME, </a:t>
            </a:r>
            <a:r>
              <a:rPr lang="en-US" sz="2000" dirty="0" err="1"/>
              <a:t>TriCare</a:t>
            </a:r>
            <a:r>
              <a:rPr lang="en-US" sz="2000" dirty="0"/>
              <a:t>), and</a:t>
            </a:r>
          </a:p>
          <a:p>
            <a:pPr lvl="1">
              <a:buFont typeface="Arial" panose="020B0604020202020204" pitchFamily="34" charset="0"/>
              <a:buChar char="•"/>
            </a:pPr>
            <a:r>
              <a:rPr lang="en-US" sz="2000" dirty="0"/>
              <a:t>Any tuition or fees paid by students.</a:t>
            </a:r>
          </a:p>
          <a:p>
            <a:pPr marL="342900" indent="-342900">
              <a:buFont typeface="Wingdings" panose="05000000000000000000" pitchFamily="2" charset="2"/>
              <a:buChar char="§"/>
            </a:pPr>
            <a:r>
              <a:rPr lang="en-US" sz="2400" dirty="0"/>
              <a:t>Medicare IME reimbursement is not reported.</a:t>
            </a:r>
          </a:p>
          <a:p>
            <a:pPr>
              <a:spcAft>
                <a:spcPts val="600"/>
              </a:spcAft>
            </a:pPr>
            <a:endParaRPr lang="en-US" sz="2800" dirty="0"/>
          </a:p>
        </p:txBody>
      </p:sp>
    </p:spTree>
    <p:extLst>
      <p:ext uri="{BB962C8B-B14F-4D97-AF65-F5344CB8AC3E}">
        <p14:creationId xmlns:p14="http://schemas.microsoft.com/office/powerpoint/2010/main" val="336676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4" charset="-128"/>
              </a:defRPr>
            </a:lvl1pPr>
            <a:lvl2pPr marL="742950" indent="-285750">
              <a:defRPr sz="2400">
                <a:solidFill>
                  <a:schemeClr val="tx1"/>
                </a:solidFill>
                <a:latin typeface="Arial" panose="020B0604020202020204" pitchFamily="34" charset="0"/>
                <a:ea typeface="ヒラギノ角ゴ Pro W3" pitchFamily="124" charset="-128"/>
              </a:defRPr>
            </a:lvl2pPr>
            <a:lvl3pPr marL="1143000" indent="-228600">
              <a:defRPr sz="2400">
                <a:solidFill>
                  <a:schemeClr val="tx1"/>
                </a:solidFill>
                <a:latin typeface="Arial" panose="020B0604020202020204" pitchFamily="34" charset="0"/>
                <a:ea typeface="ヒラギノ角ゴ Pro W3" pitchFamily="124" charset="-128"/>
              </a:defRPr>
            </a:lvl3pPr>
            <a:lvl4pPr marL="1600200" indent="-228600">
              <a:defRPr sz="2400">
                <a:solidFill>
                  <a:schemeClr val="tx1"/>
                </a:solidFill>
                <a:latin typeface="Arial" panose="020B0604020202020204" pitchFamily="34" charset="0"/>
                <a:ea typeface="ヒラギノ角ゴ Pro W3" pitchFamily="124" charset="-128"/>
              </a:defRPr>
            </a:lvl4pPr>
            <a:lvl5pPr marL="2057400" indent="-228600">
              <a:defRPr sz="2400">
                <a:solidFill>
                  <a:schemeClr val="tx1"/>
                </a:solidFill>
                <a:latin typeface="Arial" panose="020B0604020202020204" pitchFamily="34" charset="0"/>
                <a:ea typeface="ヒラギノ角ゴ Pro W3" pitchFamily="12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4" charset="-128"/>
              </a:defRPr>
            </a:lvl9pPr>
          </a:lstStyle>
          <a:p>
            <a:fld id="{4EF61D08-99A2-4070-B5C7-0C3471DF4473}" type="slidenum">
              <a:rPr lang="en-US" altLang="en-US" sz="800">
                <a:solidFill>
                  <a:srgbClr val="FFFFFF"/>
                </a:solidFill>
              </a:rPr>
              <a:pPr/>
              <a:t>6</a:t>
            </a:fld>
            <a:endParaRPr lang="en-US" altLang="en-US" sz="800" dirty="0">
              <a:solidFill>
                <a:srgbClr val="FFFFFF"/>
              </a:solidFill>
            </a:endParaRPr>
          </a:p>
        </p:txBody>
      </p:sp>
      <p:sp>
        <p:nvSpPr>
          <p:cNvPr id="6" name="Title 1"/>
          <p:cNvSpPr>
            <a:spLocks noGrp="1"/>
          </p:cNvSpPr>
          <p:nvPr>
            <p:ph type="title"/>
          </p:nvPr>
        </p:nvSpPr>
        <p:spPr>
          <a:xfrm>
            <a:off x="279721" y="48450"/>
            <a:ext cx="8936849" cy="1042570"/>
          </a:xfrm>
        </p:spPr>
        <p:txBody>
          <a:bodyPr/>
          <a:lstStyle/>
          <a:p>
            <a:r>
              <a:rPr lang="en-US" dirty="0"/>
              <a:t>Health Professions Education Reporting Issues</a:t>
            </a:r>
            <a:endParaRPr lang="en-US" altLang="en-US" dirty="0"/>
          </a:p>
        </p:txBody>
      </p:sp>
      <p:sp>
        <p:nvSpPr>
          <p:cNvPr id="8" name="Content Placeholder 2">
            <a:extLst>
              <a:ext uri="{FF2B5EF4-FFF2-40B4-BE49-F238E27FC236}">
                <a16:creationId xmlns:a16="http://schemas.microsoft.com/office/drawing/2014/main" id="{0C0B14D9-9EE7-40DC-912C-235E9D231F84}"/>
              </a:ext>
            </a:extLst>
          </p:cNvPr>
          <p:cNvSpPr>
            <a:spLocks noGrp="1"/>
          </p:cNvSpPr>
          <p:nvPr>
            <p:ph idx="1"/>
          </p:nvPr>
        </p:nvSpPr>
        <p:spPr>
          <a:xfrm>
            <a:off x="628649" y="1503947"/>
            <a:ext cx="10808607" cy="4673016"/>
          </a:xfrm>
        </p:spPr>
        <p:txBody>
          <a:bodyPr>
            <a:normAutofit/>
          </a:bodyPr>
          <a:lstStyle/>
          <a:p>
            <a:pPr marL="457200" indent="-457200">
              <a:spcAft>
                <a:spcPts val="600"/>
              </a:spcAft>
              <a:buFont typeface="Wingdings" panose="05000000000000000000" pitchFamily="2" charset="2"/>
              <a:buChar char="§"/>
            </a:pPr>
            <a:r>
              <a:rPr lang="en-US" sz="2800" dirty="0"/>
              <a:t>Assuring a comprehensive inventory of reportable programs</a:t>
            </a:r>
          </a:p>
          <a:p>
            <a:pPr marL="457200" indent="-457200">
              <a:spcAft>
                <a:spcPts val="600"/>
              </a:spcAft>
              <a:buFont typeface="Wingdings" panose="05000000000000000000" pitchFamily="2" charset="2"/>
              <a:buChar char="§"/>
            </a:pPr>
            <a:r>
              <a:rPr lang="en-US" sz="2800" dirty="0"/>
              <a:t>Reporting program start-up, library, and facilities costs</a:t>
            </a:r>
          </a:p>
          <a:p>
            <a:pPr marL="457200" indent="-457200">
              <a:spcAft>
                <a:spcPts val="600"/>
              </a:spcAft>
              <a:buFont typeface="Wingdings" panose="05000000000000000000" pitchFamily="2" charset="2"/>
              <a:buChar char="§"/>
            </a:pPr>
            <a:r>
              <a:rPr lang="en-US" sz="2800" dirty="0"/>
              <a:t>Programs that are not reportable</a:t>
            </a:r>
          </a:p>
          <a:p>
            <a:pPr marL="457200" indent="-457200">
              <a:spcAft>
                <a:spcPts val="600"/>
              </a:spcAft>
              <a:buFont typeface="Wingdings" panose="05000000000000000000" pitchFamily="2" charset="2"/>
              <a:buChar char="§"/>
            </a:pPr>
            <a:r>
              <a:rPr lang="en-US" sz="2800" dirty="0"/>
              <a:t>Whether local needs and shortages must be documented</a:t>
            </a:r>
          </a:p>
          <a:p>
            <a:pPr marL="457200" indent="-457200">
              <a:buFont typeface="Wingdings" panose="05000000000000000000" pitchFamily="2" charset="2"/>
              <a:buChar char="§"/>
            </a:pPr>
            <a:r>
              <a:rPr lang="en-US" sz="2800" dirty="0"/>
              <a:t>Approaches to reporting expenses to precept nursing and other allied health students</a:t>
            </a:r>
          </a:p>
          <a:p>
            <a:endParaRPr lang="en-US" sz="2800" dirty="0"/>
          </a:p>
          <a:p>
            <a:pPr>
              <a:spcAft>
                <a:spcPts val="600"/>
              </a:spcAft>
            </a:pPr>
            <a:endParaRPr lang="en-US" sz="2800" dirty="0"/>
          </a:p>
        </p:txBody>
      </p:sp>
    </p:spTree>
    <p:extLst>
      <p:ext uri="{BB962C8B-B14F-4D97-AF65-F5344CB8AC3E}">
        <p14:creationId xmlns:p14="http://schemas.microsoft.com/office/powerpoint/2010/main" val="329721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89DF8E4-A48B-A144-A31A-8EFA814A4A35}" type="slidenum">
              <a:rPr lang="en-US" smtClean="0"/>
              <a:t>7</a:t>
            </a:fld>
            <a:endParaRPr lang="en-US" dirty="0"/>
          </a:p>
        </p:txBody>
      </p:sp>
      <p:sp>
        <p:nvSpPr>
          <p:cNvPr id="4" name="Title 3"/>
          <p:cNvSpPr>
            <a:spLocks noGrp="1"/>
          </p:cNvSpPr>
          <p:nvPr>
            <p:ph type="title"/>
          </p:nvPr>
        </p:nvSpPr>
        <p:spPr>
          <a:xfrm>
            <a:off x="464815" y="0"/>
            <a:ext cx="9230728" cy="760790"/>
          </a:xfrm>
        </p:spPr>
        <p:txBody>
          <a:bodyPr/>
          <a:lstStyle/>
          <a:p>
            <a:r>
              <a:rPr lang="en-US" dirty="0"/>
              <a:t>Health Professions Education Reporting Issues (continued)</a:t>
            </a:r>
          </a:p>
        </p:txBody>
      </p:sp>
      <p:sp>
        <p:nvSpPr>
          <p:cNvPr id="5" name="Content Placeholder 2">
            <a:extLst>
              <a:ext uri="{FF2B5EF4-FFF2-40B4-BE49-F238E27FC236}">
                <a16:creationId xmlns:a16="http://schemas.microsoft.com/office/drawing/2014/main" id="{0C0B14D9-9EE7-40DC-912C-235E9D231F84}"/>
              </a:ext>
            </a:extLst>
          </p:cNvPr>
          <p:cNvSpPr>
            <a:spLocks noGrp="1"/>
          </p:cNvSpPr>
          <p:nvPr>
            <p:ph idx="1"/>
          </p:nvPr>
        </p:nvSpPr>
        <p:spPr>
          <a:xfrm>
            <a:off x="628650" y="1503947"/>
            <a:ext cx="10634436" cy="4673016"/>
          </a:xfrm>
        </p:spPr>
        <p:txBody>
          <a:bodyPr>
            <a:noAutofit/>
          </a:bodyPr>
          <a:lstStyle/>
          <a:p>
            <a:pPr marL="457200" indent="-457200">
              <a:buFont typeface="Wingdings" panose="05000000000000000000" pitchFamily="2" charset="2"/>
              <a:buChar char="§"/>
            </a:pPr>
            <a:r>
              <a:rPr lang="en-US" sz="2800" dirty="0"/>
              <a:t>Medicare Cost Reports as preferred data source:</a:t>
            </a:r>
          </a:p>
          <a:p>
            <a:pPr lvl="1">
              <a:buFont typeface="Arial" panose="020B0604020202020204" pitchFamily="34" charset="0"/>
              <a:buChar char="•"/>
            </a:pPr>
            <a:r>
              <a:rPr lang="en-US" sz="2800" dirty="0"/>
              <a:t>What if not completed before community benefit reports must be finalized?</a:t>
            </a:r>
          </a:p>
          <a:p>
            <a:pPr lvl="1">
              <a:buFont typeface="Arial" panose="020B0604020202020204" pitchFamily="34" charset="0"/>
              <a:buChar char="•"/>
            </a:pPr>
            <a:r>
              <a:rPr lang="en-US" sz="2800" dirty="0"/>
              <a:t>Avoiding double counting expenses that already have been included in Medicare Cost Reports</a:t>
            </a:r>
          </a:p>
          <a:p>
            <a:pPr lvl="1">
              <a:buFont typeface="Arial" panose="020B0604020202020204" pitchFamily="34" charset="0"/>
              <a:buChar char="•"/>
            </a:pPr>
            <a:r>
              <a:rPr lang="en-US" sz="2800" dirty="0"/>
              <a:t>Approaches for Critical Access Hospitals without explicit Direct GME reimbursement</a:t>
            </a:r>
          </a:p>
          <a:p>
            <a:pPr marL="457200" indent="-457200">
              <a:buFont typeface="Wingdings" panose="05000000000000000000" pitchFamily="2" charset="2"/>
              <a:buChar char="§"/>
            </a:pPr>
            <a:r>
              <a:rPr lang="en-US" sz="2800" dirty="0"/>
              <a:t>Reporting cash and in-kind contributions that support Health Professions Education programs provided by other entities</a:t>
            </a:r>
          </a:p>
          <a:p>
            <a:endParaRPr lang="en-US" dirty="0"/>
          </a:p>
          <a:p>
            <a:endParaRPr lang="en-US" sz="2400" dirty="0"/>
          </a:p>
        </p:txBody>
      </p:sp>
    </p:spTree>
    <p:extLst>
      <p:ext uri="{BB962C8B-B14F-4D97-AF65-F5344CB8AC3E}">
        <p14:creationId xmlns:p14="http://schemas.microsoft.com/office/powerpoint/2010/main" val="259134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1297</TotalTime>
  <Words>507</Words>
  <Application>Microsoft Office PowerPoint</Application>
  <PresentationFormat>Widescreen</PresentationFormat>
  <Paragraphs>53</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Community Benefit Reporting: Health Profession Education</vt:lpstr>
      <vt:lpstr>Health Professions Education Paper:  Contents</vt:lpstr>
      <vt:lpstr>Why Health Professions Education is Reported</vt:lpstr>
      <vt:lpstr>IRS Definition of Health Profession Education</vt:lpstr>
      <vt:lpstr>What should be reported as Health Profession Education</vt:lpstr>
      <vt:lpstr>Health Professions Education Reporting Issues</vt:lpstr>
      <vt:lpstr>Health Professions Education Reporting Issues (continued)</vt:lpstr>
    </vt:vector>
  </TitlesOfParts>
  <Company>Toky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Crevits</dc:creator>
  <cp:lastModifiedBy>Julie Trocchio</cp:lastModifiedBy>
  <cp:revision>106</cp:revision>
  <cp:lastPrinted>2019-08-15T14:55:20Z</cp:lastPrinted>
  <dcterms:created xsi:type="dcterms:W3CDTF">2015-01-14T16:12:57Z</dcterms:created>
  <dcterms:modified xsi:type="dcterms:W3CDTF">2020-05-04T14:41:33Z</dcterms:modified>
</cp:coreProperties>
</file>